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664" r:id="rId1"/>
    <p:sldMasterId id="2147483687" r:id="rId2"/>
    <p:sldMasterId id="2147483701" r:id="rId3"/>
    <p:sldMasterId id="2147483654" r:id="rId4"/>
  </p:sldMasterIdLst>
  <p:notesMasterIdLst>
    <p:notesMasterId r:id="rId73"/>
  </p:notesMasterIdLst>
  <p:handoutMasterIdLst>
    <p:handoutMasterId r:id="rId74"/>
  </p:handoutMasterIdLst>
  <p:sldIdLst>
    <p:sldId id="405" r:id="rId5"/>
    <p:sldId id="404" r:id="rId6"/>
    <p:sldId id="277" r:id="rId7"/>
    <p:sldId id="424" r:id="rId8"/>
    <p:sldId id="356" r:id="rId9"/>
    <p:sldId id="399" r:id="rId10"/>
    <p:sldId id="365" r:id="rId11"/>
    <p:sldId id="366" r:id="rId12"/>
    <p:sldId id="367" r:id="rId13"/>
    <p:sldId id="368" r:id="rId14"/>
    <p:sldId id="386" r:id="rId15"/>
    <p:sldId id="374" r:id="rId16"/>
    <p:sldId id="376" r:id="rId17"/>
    <p:sldId id="382" r:id="rId18"/>
    <p:sldId id="427" r:id="rId19"/>
    <p:sldId id="428" r:id="rId20"/>
    <p:sldId id="347" r:id="rId21"/>
    <p:sldId id="355" r:id="rId22"/>
    <p:sldId id="429" r:id="rId23"/>
    <p:sldId id="349" r:id="rId24"/>
    <p:sldId id="432" r:id="rId25"/>
    <p:sldId id="359" r:id="rId26"/>
    <p:sldId id="430" r:id="rId27"/>
    <p:sldId id="358" r:id="rId28"/>
    <p:sldId id="350" r:id="rId29"/>
    <p:sldId id="379" r:id="rId30"/>
    <p:sldId id="431" r:id="rId31"/>
    <p:sldId id="433" r:id="rId32"/>
    <p:sldId id="434" r:id="rId33"/>
    <p:sldId id="361" r:id="rId34"/>
    <p:sldId id="370" r:id="rId35"/>
    <p:sldId id="435" r:id="rId36"/>
    <p:sldId id="375" r:id="rId37"/>
    <p:sldId id="401" r:id="rId38"/>
    <p:sldId id="369" r:id="rId39"/>
    <p:sldId id="408" r:id="rId40"/>
    <p:sldId id="436" r:id="rId41"/>
    <p:sldId id="450" r:id="rId42"/>
    <p:sldId id="438" r:id="rId43"/>
    <p:sldId id="396" r:id="rId44"/>
    <p:sldId id="373" r:id="rId45"/>
    <p:sldId id="397" r:id="rId46"/>
    <p:sldId id="407" r:id="rId47"/>
    <p:sldId id="353" r:id="rId48"/>
    <p:sldId id="398" r:id="rId49"/>
    <p:sldId id="357" r:id="rId50"/>
    <p:sldId id="387" r:id="rId51"/>
    <p:sldId id="413" r:id="rId52"/>
    <p:sldId id="412" r:id="rId53"/>
    <p:sldId id="395" r:id="rId54"/>
    <p:sldId id="400" r:id="rId55"/>
    <p:sldId id="354" r:id="rId56"/>
    <p:sldId id="442" r:id="rId57"/>
    <p:sldId id="414" r:id="rId58"/>
    <p:sldId id="443" r:id="rId59"/>
    <p:sldId id="444" r:id="rId60"/>
    <p:sldId id="348" r:id="rId61"/>
    <p:sldId id="402" r:id="rId62"/>
    <p:sldId id="409" r:id="rId63"/>
    <p:sldId id="447" r:id="rId64"/>
    <p:sldId id="410" r:id="rId65"/>
    <p:sldId id="448" r:id="rId66"/>
    <p:sldId id="411" r:id="rId67"/>
    <p:sldId id="415" r:id="rId68"/>
    <p:sldId id="416" r:id="rId69"/>
    <p:sldId id="417" r:id="rId70"/>
    <p:sldId id="445" r:id="rId71"/>
    <p:sldId id="446" r:id="rId72"/>
  </p:sldIdLst>
  <p:sldSz cx="9144000" cy="5143500" type="screen16x9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" id="{2DECB533-2DEF-1944-98A3-789A684D1CFE}">
          <p14:sldIdLst>
            <p14:sldId id="405"/>
            <p14:sldId id="404"/>
            <p14:sldId id="277"/>
            <p14:sldId id="424"/>
          </p14:sldIdLst>
        </p14:section>
        <p14:section name="Fakten" id="{7461241B-3D89-BE4A-9355-A4DC4FAD95D7}">
          <p14:sldIdLst>
            <p14:sldId id="356"/>
            <p14:sldId id="399"/>
            <p14:sldId id="365"/>
            <p14:sldId id="366"/>
            <p14:sldId id="367"/>
            <p14:sldId id="368"/>
            <p14:sldId id="386"/>
            <p14:sldId id="374"/>
            <p14:sldId id="376"/>
            <p14:sldId id="382"/>
            <p14:sldId id="427"/>
            <p14:sldId id="428"/>
            <p14:sldId id="347"/>
            <p14:sldId id="355"/>
            <p14:sldId id="429"/>
            <p14:sldId id="349"/>
            <p14:sldId id="432"/>
            <p14:sldId id="359"/>
            <p14:sldId id="430"/>
            <p14:sldId id="358"/>
            <p14:sldId id="350"/>
            <p14:sldId id="379"/>
            <p14:sldId id="431"/>
            <p14:sldId id="433"/>
            <p14:sldId id="434"/>
            <p14:sldId id="361"/>
            <p14:sldId id="370"/>
            <p14:sldId id="435"/>
            <p14:sldId id="375"/>
            <p14:sldId id="401"/>
            <p14:sldId id="369"/>
            <p14:sldId id="408"/>
            <p14:sldId id="436"/>
            <p14:sldId id="450"/>
            <p14:sldId id="438"/>
            <p14:sldId id="396"/>
            <p14:sldId id="373"/>
            <p14:sldId id="397"/>
            <p14:sldId id="407"/>
            <p14:sldId id="353"/>
            <p14:sldId id="398"/>
            <p14:sldId id="357"/>
            <p14:sldId id="387"/>
            <p14:sldId id="413"/>
            <p14:sldId id="412"/>
            <p14:sldId id="395"/>
            <p14:sldId id="400"/>
            <p14:sldId id="354"/>
            <p14:sldId id="442"/>
            <p14:sldId id="414"/>
            <p14:sldId id="443"/>
            <p14:sldId id="444"/>
          </p14:sldIdLst>
        </p14:section>
        <p14:section name="Trennfolie" id="{D7AAA4FA-0107-DD4E-ADA2-669BE8B8EB00}">
          <p14:sldIdLst>
            <p14:sldId id="348"/>
            <p14:sldId id="402"/>
            <p14:sldId id="409"/>
            <p14:sldId id="447"/>
            <p14:sldId id="410"/>
            <p14:sldId id="448"/>
            <p14:sldId id="411"/>
            <p14:sldId id="415"/>
            <p14:sldId id="416"/>
            <p14:sldId id="417"/>
            <p14:sldId id="445"/>
            <p14:sldId id="446"/>
          </p14:sldIdLst>
        </p14:section>
        <p14:section name="Schlussfolie" id="{A42BD0D9-7311-4C4E-866E-5CACF351645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962" userDrawn="1">
          <p15:clr>
            <a:srgbClr val="A4A3A4"/>
          </p15:clr>
        </p15:guide>
        <p15:guide id="2" pos="567" userDrawn="1">
          <p15:clr>
            <a:srgbClr val="A4A3A4"/>
          </p15:clr>
        </p15:guide>
        <p15:guide id="3" pos="5352" userDrawn="1">
          <p15:clr>
            <a:srgbClr val="A4A3A4"/>
          </p15:clr>
        </p15:guide>
        <p15:guide id="4" orient="horz" pos="2119" userDrawn="1">
          <p15:clr>
            <a:srgbClr val="A4A3A4"/>
          </p15:clr>
        </p15:guide>
        <p15:guide id="5" pos="4785" userDrawn="1">
          <p15:clr>
            <a:srgbClr val="A4A3A4"/>
          </p15:clr>
        </p15:guide>
        <p15:guide id="7" pos="3152" userDrawn="1">
          <p15:clr>
            <a:srgbClr val="A4A3A4"/>
          </p15:clr>
        </p15:guide>
        <p15:guide id="8" orient="horz" pos="2799" userDrawn="1">
          <p15:clr>
            <a:srgbClr val="A4A3A4"/>
          </p15:clr>
        </p15:guide>
        <p15:guide id="10" orient="horz" pos="7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99" d="100"/>
          <a:sy n="99" d="100"/>
        </p:scale>
        <p:origin x="78" y="732"/>
      </p:cViewPr>
      <p:guideLst>
        <p:guide orient="horz" pos="962"/>
        <p:guide pos="567"/>
        <p:guide pos="5352"/>
        <p:guide orient="horz" pos="2119"/>
        <p:guide pos="4785"/>
        <p:guide pos="3152"/>
        <p:guide orient="horz" pos="2799"/>
        <p:guide orient="horz" pos="7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20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939F028-D89F-C046-822F-837811D2D4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703030-51C4-C344-99E7-B14DFD7502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3F08E-1E37-7145-A622-D3E39134B2B1}" type="datetimeFigureOut">
              <a:rPr lang="de-DE" smtClean="0"/>
              <a:t>11.03.2022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AD0A15-FD0C-C245-A883-A76A5021F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8EDF909-BF86-3547-AD47-42363E9E19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06E7B-9D3C-6849-A7F1-AA9A084F15B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9347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74754B4-8D1D-2B41-BDA7-52ABE22D2E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5EE89F-9D41-4348-A65C-4EAD28C4BD4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141D68A-27D0-954B-B677-A78B99C7E5B8}" type="datetimeFigureOut">
              <a:rPr lang="de-DE"/>
              <a:pPr>
                <a:defRPr/>
              </a:pPr>
              <a:t>11.03.2022</a:t>
            </a:fld>
            <a:endParaRPr lang="de-DE" dirty="0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0A771452-3ED6-A84B-AC5C-561043E034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dirty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F5EE78D8-7438-A141-86CB-03A317E5A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810F62-1431-9D40-AB36-61009CBA38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7BCBDC-F6FA-3E48-8279-29DA9E09C6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73CBCBF-FFDA-C943-A2C8-A35F76A11E0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73001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6415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989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1151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6130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8679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cap="non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830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8746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5508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769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8769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621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0476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769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0917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64898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3367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24861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7697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2260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87677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58583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0797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15132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7697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7697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4017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6629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95909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7697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69189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48282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7417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5303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4004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77684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7697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2794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73161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7697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66725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930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565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37589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463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9891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2595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80861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87697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16656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36176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90755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26938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0382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6046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0010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989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989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989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mi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164431E-EAC1-CB49-AA70-9F75F51F74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6262" y="1058863"/>
            <a:ext cx="7956551" cy="3565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Hintergrundbild über diesen Platzhalter hinzufügen. Falls kein Hintergrundbild vorhanden ist, bitte eine der anderen Titelfolien verwenden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22F645E-E365-024D-AD0E-0205983FBBA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-358890" y="1579048"/>
            <a:ext cx="3925888" cy="39243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/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Bitte hier nichts einfügen.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61193814-994C-3040-A597-729DEBEC2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287986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16.09.2020</a:t>
            </a:fld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71551" y="3912118"/>
            <a:ext cx="3796710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</p:spTree>
    <p:extLst>
      <p:ext uri="{BB962C8B-B14F-4D97-AF65-F5344CB8AC3E}">
        <p14:creationId xmlns:p14="http://schemas.microsoft.com/office/powerpoint/2010/main" val="249681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 userDrawn="1">
          <p15:clr>
            <a:srgbClr val="FBAE40"/>
          </p15:clr>
        </p15:guide>
        <p15:guide id="4" orient="horz" pos="291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_mit_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1D6AE9A-6707-104A-903A-662D6A58B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295" y="-115747"/>
            <a:ext cx="9372042" cy="5370654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46C0452A-134E-1140-B219-A5D5347E4C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</p:spTree>
    <p:extLst>
      <p:ext uri="{BB962C8B-B14F-4D97-AF65-F5344CB8AC3E}">
        <p14:creationId xmlns:p14="http://schemas.microsoft.com/office/powerpoint/2010/main" val="725817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B9A80-6656-45CE-946F-29994AB1F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864943-9063-4659-ACD0-F4BDE0C63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B5831A-8A52-4934-B534-7CE490B26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B81969-1ABB-4B91-B563-C595B4FF3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8BA8A1-18F9-498F-803C-6E0DF5A3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3619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A9018-F8F0-4FF9-A97A-8DEF6D97B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AE7B1C-2E2B-4B1A-9756-E7561E171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DD46A4-BFA1-44D5-A86A-87A127DFB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BD001C-10BC-4B35-91D7-36A7C5A91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4EACEC-5D48-4CB0-B6BA-5F074081F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5364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1F1E8-E6F8-4767-86D0-29AEEA34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92BE5B-903A-4DFF-A269-AF6A4E434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7DD2F7-6DD1-424F-A831-3A1402E7B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B9D1F1-6E6D-449B-9EBC-DE85B0AFB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160BD7-F1B0-4146-94DD-943422D96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6462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0BCAA-80F4-4478-AD62-60F91FC10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DC811C-75AE-4701-9432-966EB6F00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CEA6A6C-15AA-40E3-9458-E4C09CACB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B97E36-37FE-4182-8CF5-EC8C2660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8D9655F-0100-40B9-A209-CF49DE6F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07D8DE2-405A-44E0-ABA7-4E5705C9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459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3E861-0CE6-4A5A-A15A-5DF317F04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77240-D8AD-417E-977D-4355556BF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2CC7F7A-07D4-48CF-8905-9BCC8FC11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959FD2C-4922-48FA-A74C-F2051FF91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ACD4C03-DEBE-476F-8570-6B595B1A3E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A5E8B77-78A7-4098-B9E1-DBEC8421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5734EC3-C01E-44D2-B546-50A9555AC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A31936-7F69-476D-BF26-CB425C89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2580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44E26-FFB7-4937-AD8B-137136642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D90F7A-DACA-4CFE-B764-248D9210E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857594-9200-4411-A383-12E438D2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B7EF5A-C5B0-435F-B394-F04BE668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7029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8241682-03D1-45A4-AE8C-591BE10B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D109ECD-9450-4EE5-8FCC-8B6C45401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D0694C-4FC0-4840-B4A2-08DF4B1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9207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559AA-A20C-4034-B233-5843EF6B9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726003-7028-4330-B5A0-948F6AF43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78A65E-A040-4C08-922F-BD16E90FC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F23EE32-EFEA-4F94-98DE-AC155A1D6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2C381A-11DB-4881-90B2-1F1C976AD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E98F83-6AC9-49A2-8A0A-0F4F41FA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3614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2F224-DD9B-4EE4-BBA4-437E417EC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35B58E6-8C2E-47E6-8384-88FE3951E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D7C9EE-3C57-4BF4-99B4-F40631361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4E8D20-3647-420D-A57D-A3DE42F9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CCF3B70-BF1A-40E0-823C-4E7DC8352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D995C25-0B68-4A76-A327-2FF4FEDDD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028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08" y="1123581"/>
            <a:ext cx="7935405" cy="517590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87552" y="1188732"/>
            <a:ext cx="7407176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87552" y="1671468"/>
            <a:ext cx="7407176" cy="3246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EE1536B-D72F-9F43-BFF5-361152D008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9506" y="3912118"/>
            <a:ext cx="399825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9C9E519-5629-154E-9EDA-9F1D7E0980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9505" y="4287986"/>
            <a:ext cx="1772121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07" y="4712861"/>
            <a:ext cx="7935405" cy="2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83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>
          <p15:clr>
            <a:srgbClr val="FBAE40"/>
          </p15:clr>
        </p15:guide>
        <p15:guide id="4" orient="horz" pos="291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63981C-C883-4FC5-9FA0-E63F30A08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999ED3-B4E7-48DF-B563-C0A36DAEF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65E2E5-1DC6-4E4E-AC7D-422B427B9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1F1818-312C-4DEB-850C-726E081A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C6F1DB-2B35-47F0-9DC2-4C2562841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5692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DFDB47B-D5F2-4CD9-A65A-65A79312E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832EFD9-3701-4439-84E0-BB8D6B4CD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BA8FCF-F455-4E1A-993A-BBE448EC1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3BBE19-E7DD-469D-9ECD-1842A2E11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43D79F-7EDA-4A3F-84A8-29015F904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3897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79CB8E5-9732-4048-BEB4-F154CF925930}"/>
              </a:ext>
            </a:extLst>
          </p:cNvPr>
          <p:cNvSpPr txBox="1"/>
          <p:nvPr userDrawn="1"/>
        </p:nvSpPr>
        <p:spPr>
          <a:xfrm>
            <a:off x="971550" y="4850651"/>
            <a:ext cx="270662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Hochschule Weihenstephan-Triesdorf</a:t>
            </a:r>
          </a:p>
        </p:txBody>
      </p:sp>
    </p:spTree>
    <p:extLst>
      <p:ext uri="{BB962C8B-B14F-4D97-AF65-F5344CB8AC3E}">
        <p14:creationId xmlns:p14="http://schemas.microsoft.com/office/powerpoint/2010/main" val="3505041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3F8556-4BDC-214D-9518-F6B8B143E5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0728" y="3702270"/>
            <a:ext cx="3190746" cy="107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2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80592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08" y="1058863"/>
            <a:ext cx="7935405" cy="3878897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87552" y="1290324"/>
            <a:ext cx="7407176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87552" y="1832825"/>
            <a:ext cx="7407176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EE1536B-D72F-9F43-BFF5-361152D008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9506" y="3912118"/>
            <a:ext cx="399825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9C9E519-5629-154E-9EDA-9F1D7E0980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9505" y="4287986"/>
            <a:ext cx="1772121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16.09.2020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210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 userDrawn="1">
          <p15:clr>
            <a:srgbClr val="FBAE40"/>
          </p15:clr>
        </p15:guide>
        <p15:guide id="4" orient="horz" pos="291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mit_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1D6AE9A-6707-104A-903A-662D6A58B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295" y="-115747"/>
            <a:ext cx="9372042" cy="5370654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46C0452A-134E-1140-B219-A5D5347E4C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</p:spTree>
    <p:extLst>
      <p:ext uri="{BB962C8B-B14F-4D97-AF65-F5344CB8AC3E}">
        <p14:creationId xmlns:p14="http://schemas.microsoft.com/office/powerpoint/2010/main" val="2326242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 userDrawn="1">
          <p15:clr>
            <a:srgbClr val="FBAE40"/>
          </p15:clr>
        </p15:guide>
        <p15:guide id="2" pos="36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hluss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62" y="1058863"/>
            <a:ext cx="7956551" cy="3565525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E3697CF-F509-1E40-9750-D195256D74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807" y="3427858"/>
            <a:ext cx="1955240" cy="656779"/>
          </a:xfrm>
          <a:prstGeom prst="rect">
            <a:avLst/>
          </a:prstGeom>
        </p:spPr>
      </p:pic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4143453E-A24A-D748-91E3-3BE0B033D9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3912118"/>
            <a:ext cx="360044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82E727C1-573A-034B-A94F-51C998FD8D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287986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16.09.2020</a:t>
            </a:fld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-394574" y="2303888"/>
            <a:ext cx="3921651" cy="3194999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475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>
          <p15:clr>
            <a:srgbClr val="FBAE40"/>
          </p15:clr>
        </p15:guide>
        <p15:guide id="4" orient="horz" pos="291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742560"/>
            <a:ext cx="6576732" cy="247050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50000"/>
              </a:lnSpc>
              <a:spcBef>
                <a:spcPts val="300"/>
              </a:spcBef>
              <a:buClr>
                <a:srgbClr val="71AD2A"/>
              </a:buClr>
              <a:buSzPct val="100000"/>
              <a:buFont typeface="Wingdings" pitchFamily="2" charset="2"/>
              <a:buChar char="§"/>
              <a:tabLst/>
              <a:defRPr sz="21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50000"/>
              </a:lnSpc>
              <a:spcBef>
                <a:spcPts val="0"/>
              </a:spcBef>
              <a:buClr>
                <a:srgbClr val="71AD2A"/>
              </a:buClr>
              <a:buFont typeface="Wingdings" pitchFamily="2" charset="2"/>
              <a:buChar char="§"/>
              <a:tabLst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50000"/>
              </a:lnSpc>
              <a:buClr>
                <a:srgbClr val="71AD2A"/>
              </a:buClr>
              <a:buFont typeface="Wingdings" pitchFamily="2" charset="2"/>
              <a:buChar char="§"/>
              <a:defRPr sz="17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Wingdings" pitchFamily="2" charset="2"/>
              <a:buChar char="§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60326" y="1248857"/>
            <a:ext cx="6576732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itelplatzhalter 4"/>
          <p:cNvSpPr>
            <a:spLocks noGrp="1"/>
          </p:cNvSpPr>
          <p:nvPr>
            <p:ph type="title"/>
          </p:nvPr>
        </p:nvSpPr>
        <p:spPr>
          <a:xfrm rot="5400000">
            <a:off x="7001248" y="2471617"/>
            <a:ext cx="3096395" cy="99377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1964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971550" y="1174768"/>
            <a:ext cx="6612591" cy="29565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 err="1"/>
              <a:t>tertextformat</a:t>
            </a:r>
            <a:r>
              <a:rPr lang="de-DE" dirty="0"/>
              <a:t> bearbeiten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617855"/>
            <a:ext cx="6612591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 err="1"/>
              <a:t>rtextformat</a:t>
            </a:r>
            <a:r>
              <a:rPr lang="de-DE" dirty="0"/>
              <a:t> bearbeiten</a:t>
            </a:r>
          </a:p>
        </p:txBody>
      </p:sp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9D8F6C99-3785-405E-A629-EC713DCB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044752" y="2873061"/>
            <a:ext cx="3096395" cy="99377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39371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8241682-03D1-45A4-AE8C-591BE10B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11.03.2022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D109ECD-9450-4EE5-8FCC-8B6C45401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D0694C-4FC0-4840-B4A2-08DF4B1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0292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43192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>
            <a:extLst>
              <a:ext uri="{FF2B5EF4-FFF2-40B4-BE49-F238E27FC236}">
                <a16:creationId xmlns:a16="http://schemas.microsoft.com/office/drawing/2014/main" id="{CC183D64-BBAA-904A-97C3-8E4BA257885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186" y="377825"/>
            <a:ext cx="235743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13" r:id="rId2"/>
    <p:sldLayoutId id="2147483698" r:id="rId3"/>
    <p:sldLayoutId id="2147483679" r:id="rId4"/>
    <p:sldLayoutId id="2147483699" r:id="rId5"/>
  </p:sldLayoutIdLst>
  <p:hf hdr="0" ftr="0" dt="0"/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 userDrawn="1">
          <p15:clr>
            <a:srgbClr val="F26B43"/>
          </p15:clr>
        </p15:guide>
        <p15:guide id="2" orient="horz" pos="41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8420400" y="-136275"/>
            <a:ext cx="723600" cy="5279775"/>
          </a:xfrm>
          <a:prstGeom prst="rect">
            <a:avLst/>
          </a:prstGeom>
          <a:solidFill>
            <a:srgbClr val="7AB8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F0D5B18-00AA-4815-893D-2597AF234CFF}"/>
              </a:ext>
            </a:extLst>
          </p:cNvPr>
          <p:cNvSpPr txBox="1"/>
          <p:nvPr userDrawn="1"/>
        </p:nvSpPr>
        <p:spPr>
          <a:xfrm>
            <a:off x="8386289" y="4912668"/>
            <a:ext cx="8879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900" b="0" dirty="0">
                <a:solidFill>
                  <a:schemeClr val="bg1"/>
                </a:solidFill>
                <a:latin typeface="+mn-lt"/>
              </a:rPr>
              <a:t>Seite </a:t>
            </a:r>
            <a:fld id="{558C6768-CAAF-48A8-938F-A4102195045D}" type="slidenum">
              <a:rPr lang="de-DE" sz="900" b="0" smtClean="0">
                <a:solidFill>
                  <a:schemeClr val="bg1"/>
                </a:solidFill>
                <a:latin typeface="+mn-lt"/>
              </a:rPr>
              <a:t>‹Nr.›</a:t>
            </a:fld>
            <a:r>
              <a:rPr lang="de-DE" sz="900" b="0" dirty="0">
                <a:solidFill>
                  <a:schemeClr val="bg1"/>
                </a:solidFill>
                <a:latin typeface="+mn-lt"/>
              </a:rPr>
              <a:t>/57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785151B-5CAF-468E-B302-AC77BB7EBC66}"/>
              </a:ext>
            </a:extLst>
          </p:cNvPr>
          <p:cNvSpPr/>
          <p:nvPr userDrawn="1"/>
        </p:nvSpPr>
        <p:spPr>
          <a:xfrm>
            <a:off x="3523785" y="2148046"/>
            <a:ext cx="794154" cy="768435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elplatzhalter 4">
            <a:extLst>
              <a:ext uri="{FF2B5EF4-FFF2-40B4-BE49-F238E27FC236}">
                <a16:creationId xmlns:a16="http://schemas.microsoft.com/office/drawing/2014/main" id="{60F8B6FE-0409-472E-944C-9662BDEF49FF}"/>
              </a:ext>
            </a:extLst>
          </p:cNvPr>
          <p:cNvSpPr txBox="1">
            <a:spLocks/>
          </p:cNvSpPr>
          <p:nvPr userDrawn="1"/>
        </p:nvSpPr>
        <p:spPr>
          <a:xfrm>
            <a:off x="8367460" y="1284685"/>
            <a:ext cx="818103" cy="61338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900" dirty="0" err="1"/>
              <a:t>GartenKlimA</a:t>
            </a:r>
            <a:endParaRPr lang="de-DE" sz="900" dirty="0"/>
          </a:p>
          <a:p>
            <a:r>
              <a:rPr lang="de-DE" sz="900" b="0" dirty="0"/>
              <a:t>Obstbau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77CEA2-52D3-4DDF-8B78-1169A3B1C6A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897" y="88426"/>
            <a:ext cx="1129030" cy="1134704"/>
          </a:xfrm>
          <a:prstGeom prst="rect">
            <a:avLst/>
          </a:prstGeom>
        </p:spPr>
      </p:pic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9D21B96A-FC4C-41A3-98AC-6478CE3D4450}"/>
              </a:ext>
            </a:extLst>
          </p:cNvPr>
          <p:cNvSpPr txBox="1">
            <a:spLocks/>
          </p:cNvSpPr>
          <p:nvPr userDrawn="1"/>
        </p:nvSpPr>
        <p:spPr>
          <a:xfrm>
            <a:off x="28468" y="4918152"/>
            <a:ext cx="7595616" cy="2133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/>
            <a:r>
              <a:rPr lang="de-DE" sz="900" b="1" dirty="0">
                <a:ln>
                  <a:noFill/>
                </a:ln>
                <a:solidFill>
                  <a:srgbClr val="7AB800"/>
                </a:solidFill>
                <a:latin typeface="+mn-lt"/>
                <a:cs typeface="Arial" panose="020B0604020202020204" pitchFamily="34" charset="0"/>
              </a:rPr>
              <a:t>www.garten-klima.de</a:t>
            </a:r>
          </a:p>
        </p:txBody>
      </p:sp>
    </p:spTree>
    <p:extLst>
      <p:ext uri="{BB962C8B-B14F-4D97-AF65-F5344CB8AC3E}">
        <p14:creationId xmlns:p14="http://schemas.microsoft.com/office/powerpoint/2010/main" val="231883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3" r:id="rId2"/>
    <p:sldLayoutId id="2147483714" r:id="rId3"/>
    <p:sldLayoutId id="2147483715" r:id="rId4"/>
    <p:sldLayoutId id="2147483716" r:id="rId5"/>
  </p:sldLayoutIdLst>
  <p:hf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0" indent="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>
          <p15:clr>
            <a:srgbClr val="F26B43"/>
          </p15:clr>
        </p15:guide>
        <p15:guide id="2" orient="horz" pos="41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3EB606-ACAD-4DE3-9685-0F62BEFF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2F3CB3-0A83-40D0-9076-4677CA098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36B161-AECB-4DCD-B1CB-48288314E1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97B1D4-2EDC-47C0-9D76-0CB99F5A0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EC7AE6-D95C-4965-8B68-79ECBBE64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D4ADE-EE04-48E5-971E-2D6B2DE7754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104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5" r:id="rId3"/>
  </p:sldLayoutIdLst>
  <p:hf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g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G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microsoft.com/office/2007/relationships/hdphoto" Target="../media/hdphoto1.wdp"/><Relationship Id="rId4" Type="http://schemas.openxmlformats.org/officeDocument/2006/relationships/image" Target="../media/image12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15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29.jpe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3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1B97AF2-CEEA-4273-B1C0-72D2D81A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1241" y="2112794"/>
            <a:ext cx="3330175" cy="2502238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4308FD1-6E1E-455D-9604-627386AC91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7551" y="1188732"/>
            <a:ext cx="7809316" cy="452438"/>
          </a:xfrm>
        </p:spPr>
        <p:txBody>
          <a:bodyPr/>
          <a:lstStyle/>
          <a:p>
            <a:r>
              <a:rPr lang="de-DE" dirty="0" err="1">
                <a:latin typeface="+mj-lt"/>
              </a:rPr>
              <a:t>GartenKlimA</a:t>
            </a:r>
            <a:r>
              <a:rPr lang="de-DE" dirty="0">
                <a:latin typeface="+mj-lt"/>
              </a:rPr>
              <a:t> – Klimawandel im Freizeitgartenbau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BEC7E6-BFDA-45A0-BCD4-5068AA2EB6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7551" y="1688686"/>
            <a:ext cx="7407176" cy="324678"/>
          </a:xfrm>
        </p:spPr>
        <p:txBody>
          <a:bodyPr/>
          <a:lstStyle/>
          <a:p>
            <a:pPr algn="ctr"/>
            <a:r>
              <a:rPr lang="de-DE" sz="2400" b="1" dirty="0"/>
              <a:t>Obstbau</a:t>
            </a:r>
          </a:p>
          <a:p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2E943D2-2A5C-4957-B73F-D80E39AF6970}"/>
              </a:ext>
            </a:extLst>
          </p:cNvPr>
          <p:cNvSpPr/>
          <p:nvPr/>
        </p:nvSpPr>
        <p:spPr>
          <a:xfrm>
            <a:off x="1636775" y="4687360"/>
            <a:ext cx="61087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 err="1">
                <a:solidFill>
                  <a:schemeClr val="bg1"/>
                </a:solidFill>
                <a:latin typeface="+mn-lt"/>
              </a:rPr>
              <a:t>GartenKlimA</a:t>
            </a:r>
            <a:r>
              <a:rPr lang="de-DE" sz="1400" b="1" dirty="0">
                <a:solidFill>
                  <a:schemeClr val="bg1"/>
                </a:solidFill>
                <a:latin typeface="+mn-lt"/>
              </a:rPr>
              <a:t>  -  mehr unter www.garten-klima.de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4449833-3E33-465E-A598-CC071487D9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823" y="3657830"/>
            <a:ext cx="1203159" cy="1063398"/>
          </a:xfrm>
          <a:prstGeom prst="rect">
            <a:avLst/>
          </a:prstGeom>
          <a:noFill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ACBAA0D-12C5-450F-AB30-6344D6BBB2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442" y="158613"/>
            <a:ext cx="2740371" cy="5491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717B972-5DA6-47AC-A4BC-957F39DFE4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521" y="362789"/>
            <a:ext cx="729617" cy="31117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B2BCFDE-47CD-4C13-A2B8-9D744E05EE86}"/>
              </a:ext>
            </a:extLst>
          </p:cNvPr>
          <p:cNvSpPr txBox="1"/>
          <p:nvPr/>
        </p:nvSpPr>
        <p:spPr>
          <a:xfrm>
            <a:off x="4892209" y="4315166"/>
            <a:ext cx="298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3450175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975211" y="4020207"/>
            <a:ext cx="2019299" cy="276999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>
                <a:latin typeface="+mj-lt"/>
                <a:ea typeface="Fira Sans" panose="020B0503050000020004" pitchFamily="34" charset="0"/>
                <a:cs typeface="Arial" panose="020B0604020202020204" pitchFamily="34" charset="0"/>
              </a:rPr>
              <a:t>Abdecken des Pfostens </a:t>
            </a:r>
            <a:r>
              <a:rPr lang="de-DE" sz="800" dirty="0">
                <a:latin typeface="+mj-lt"/>
                <a:ea typeface="Fira Sans" panose="020B0503050000020004" pitchFamily="34" charset="0"/>
                <a:cs typeface="Arial" panose="020B0604020202020204" pitchFamily="34" charset="0"/>
              </a:rPr>
              <a:t>(14)</a:t>
            </a:r>
            <a:endParaRPr lang="de-DE" sz="1200" dirty="0">
              <a:latin typeface="+mj-lt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535492" y="4020207"/>
            <a:ext cx="2019300" cy="276999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>
                <a:latin typeface="+mj-lt"/>
                <a:ea typeface="Fira Sans" panose="020B0503050000020004" pitchFamily="34" charset="0"/>
                <a:cs typeface="Arial" panose="020B0604020202020204" pitchFamily="34" charset="0"/>
              </a:rPr>
              <a:t>Anbringen des Netzes </a:t>
            </a:r>
            <a:r>
              <a:rPr lang="de-DE" sz="800" dirty="0">
                <a:latin typeface="+mj-lt"/>
                <a:ea typeface="Fira Sans" panose="020B0503050000020004" pitchFamily="34" charset="0"/>
                <a:cs typeface="Arial" panose="020B0604020202020204" pitchFamily="34" charset="0"/>
              </a:rPr>
              <a:t>(15)</a:t>
            </a:r>
            <a:endParaRPr lang="de-DE" sz="1200" dirty="0">
              <a:latin typeface="+mj-lt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5816207" y="4020207"/>
            <a:ext cx="2019299" cy="276999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>
                <a:latin typeface="+mj-lt"/>
                <a:ea typeface="Fira Sans" panose="020B0503050000020004" pitchFamily="34" charset="0"/>
                <a:cs typeface="Arial" panose="020B0604020202020204" pitchFamily="34" charset="0"/>
              </a:rPr>
              <a:t>Verschließen des Netzes </a:t>
            </a:r>
            <a:r>
              <a:rPr lang="de-DE" sz="800" dirty="0">
                <a:latin typeface="+mj-lt"/>
                <a:ea typeface="Fira Sans" panose="020B0503050000020004" pitchFamily="34" charset="0"/>
                <a:cs typeface="Arial" panose="020B0604020202020204" pitchFamily="34" charset="0"/>
              </a:rPr>
              <a:t>(16)</a:t>
            </a:r>
            <a:endParaRPr lang="de-DE" sz="1200" dirty="0">
              <a:latin typeface="+mj-lt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D34A991D-24BC-4979-85D8-9EED70309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Neue Schaderreger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863A144-8AE1-41FD-8D81-C1B2291B868B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Einnetzen des gesamten Baumes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7438EDA-1844-415C-B477-0825BB1FD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801" y="1196599"/>
            <a:ext cx="2253403" cy="282360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EEE969C-D225-4BAF-B74F-375399528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366" y="1196599"/>
            <a:ext cx="1979267" cy="282360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F4BB7B0-2C8A-47BD-B2EE-061FD1B5D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795" y="1196599"/>
            <a:ext cx="2066991" cy="282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2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E3B32FAF-5BE0-480E-80D7-22007B196571}"/>
              </a:ext>
            </a:extLst>
          </p:cNvPr>
          <p:cNvSpPr/>
          <p:nvPr/>
        </p:nvSpPr>
        <p:spPr>
          <a:xfrm>
            <a:off x="1000472" y="4225157"/>
            <a:ext cx="213278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Eingenetzter Zwetschgenbaum </a:t>
            </a:r>
            <a:r>
              <a:rPr lang="de-DE" sz="8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(17)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B1267BA-242F-4FA5-B04D-7911D0723DF8}"/>
              </a:ext>
            </a:extLst>
          </p:cNvPr>
          <p:cNvSpPr/>
          <p:nvPr/>
        </p:nvSpPr>
        <p:spPr>
          <a:xfrm>
            <a:off x="3383543" y="4225158"/>
            <a:ext cx="199747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Öffnen des Netzes </a:t>
            </a:r>
            <a:r>
              <a:rPr lang="de-DE" sz="8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(18)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D1A8557-A286-4069-85C6-95F3026EAA50}"/>
              </a:ext>
            </a:extLst>
          </p:cNvPr>
          <p:cNvSpPr/>
          <p:nvPr/>
        </p:nvSpPr>
        <p:spPr>
          <a:xfrm>
            <a:off x="5696126" y="4225157"/>
            <a:ext cx="273235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Vorsichtige Entfernung des Netzes </a:t>
            </a:r>
            <a:r>
              <a:rPr lang="de-DE" sz="8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(19)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3F4B4A33-CBCF-4114-A0EA-09EBDE485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Neue Schaderreger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4C634B7-0D79-42E9-A27B-3D4573441E9A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Entfernen des Netzes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4D43792-1C91-43EA-898D-69B5C3A54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582" y="1250647"/>
            <a:ext cx="2132564" cy="297451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A861A19-0ECE-4B6A-AF41-6CD2D941E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966" y="1250647"/>
            <a:ext cx="1949773" cy="297451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E68CB53-F9B3-4995-A9BB-3F2D0E1A9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560" y="1250647"/>
            <a:ext cx="1994086" cy="29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77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:\IEF\IEF5\Bilder\Bildarchiv Neu\Bilder 2020\Klimaprojekt HSWT\Obstbau\Organza-Beutel\Brombeere Asterina 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0800" y="1174768"/>
            <a:ext cx="3744913" cy="33845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Grafik 4" descr="H:\IEF\IEF5\Bilder\Bildarchiv Neu\Bilder 2020\Klimaprojekt HSWT\Obstbau\Organza-Beutel\Cacaks Fruchtbare nah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96575" y="1174768"/>
            <a:ext cx="2647950" cy="3384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89AE33E-B4CF-47B0-AD06-73FDDE796A41}"/>
              </a:ext>
            </a:extLst>
          </p:cNvPr>
          <p:cNvSpPr txBox="1"/>
          <p:nvPr/>
        </p:nvSpPr>
        <p:spPr>
          <a:xfrm>
            <a:off x="5125604" y="4571710"/>
            <a:ext cx="2423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j-lt"/>
              </a:rPr>
              <a:t>Zwetschgen im Fruchtbeutel </a:t>
            </a:r>
            <a:r>
              <a:rPr lang="de-DE" sz="800" dirty="0">
                <a:latin typeface="+mj-lt"/>
              </a:rPr>
              <a:t>(21)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4F00041-F469-44D7-91E3-75729BDBAB58}"/>
              </a:ext>
            </a:extLst>
          </p:cNvPr>
          <p:cNvSpPr txBox="1"/>
          <p:nvPr/>
        </p:nvSpPr>
        <p:spPr>
          <a:xfrm>
            <a:off x="1000800" y="4571710"/>
            <a:ext cx="2900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j-lt"/>
              </a:rPr>
              <a:t>Brombeeren im Fruchtbeutel </a:t>
            </a:r>
            <a:r>
              <a:rPr lang="de-DE" sz="800" dirty="0">
                <a:latin typeface="+mj-lt"/>
              </a:rPr>
              <a:t>(20)</a:t>
            </a:r>
          </a:p>
        </p:txBody>
      </p:sp>
      <p:sp>
        <p:nvSpPr>
          <p:cNvPr id="13" name="Titel 4">
            <a:extLst>
              <a:ext uri="{FF2B5EF4-FFF2-40B4-BE49-F238E27FC236}">
                <a16:creationId xmlns:a16="http://schemas.microsoft.com/office/drawing/2014/main" id="{C477FCA4-8540-4C00-B43A-D9FFDED10E99}"/>
              </a:ext>
            </a:extLst>
          </p:cNvPr>
          <p:cNvSpPr txBox="1">
            <a:spLocks/>
          </p:cNvSpPr>
          <p:nvPr/>
        </p:nvSpPr>
        <p:spPr>
          <a:xfrm rot="5400000">
            <a:off x="7121892" y="2968539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/>
              <a:t>Neue Schaderreger</a:t>
            </a:r>
            <a:endParaRPr lang="de-DE" sz="16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332E627-02B0-4654-887A-F7A32504DC2A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Einnetzen mit Organza-Fruchtbeuteln</a:t>
            </a:r>
          </a:p>
        </p:txBody>
      </p:sp>
    </p:spTree>
    <p:extLst>
      <p:ext uri="{BB962C8B-B14F-4D97-AF65-F5344CB8AC3E}">
        <p14:creationId xmlns:p14="http://schemas.microsoft.com/office/powerpoint/2010/main" val="2249262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F3FBDB6-1906-4263-9DE8-2CF760B18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416" y="382138"/>
            <a:ext cx="1343877" cy="1808475"/>
          </a:xfrm>
          <a:prstGeom prst="rect">
            <a:avLst/>
          </a:prstGeom>
        </p:spPr>
      </p:pic>
      <p:pic>
        <p:nvPicPr>
          <p:cNvPr id="7" name="Grafik 6" descr="H:\IEF\IEF5\Bilder\Bildarchiv Neu\Bilder 2020\Klimaprojekt HSWT\Obstbau\Organza-Beutel\Brombeere Asterina (3).JPG">
            <a:extLst>
              <a:ext uri="{FF2B5EF4-FFF2-40B4-BE49-F238E27FC236}">
                <a16:creationId xmlns:a16="http://schemas.microsoft.com/office/drawing/2014/main" id="{F533637C-D0C8-416C-86ED-FC5D928CBC10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92" b="12094"/>
          <a:stretch/>
        </p:blipFill>
        <p:spPr bwMode="auto">
          <a:xfrm>
            <a:off x="971550" y="2726750"/>
            <a:ext cx="1742027" cy="1816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49322CF-BB9C-4337-BF1D-D4321A5E63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237" y="382138"/>
            <a:ext cx="2751111" cy="18340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1364B77-6D0F-485D-93BC-50B4F086B8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436" y="382138"/>
            <a:ext cx="1666272" cy="1840232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E84D8FD-F406-4CE7-96CA-ECB331B01CAF}"/>
              </a:ext>
            </a:extLst>
          </p:cNvPr>
          <p:cNvSpPr/>
          <p:nvPr/>
        </p:nvSpPr>
        <p:spPr>
          <a:xfrm>
            <a:off x="856346" y="4572714"/>
            <a:ext cx="157497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Brombeere </a:t>
            </a:r>
            <a:r>
              <a:rPr lang="de-DE" sz="8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(25)</a:t>
            </a:r>
            <a:endParaRPr lang="de-DE" sz="12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0E298D5-6F7E-457B-AADC-973F2EC8D853}"/>
              </a:ext>
            </a:extLst>
          </p:cNvPr>
          <p:cNvSpPr/>
          <p:nvPr/>
        </p:nvSpPr>
        <p:spPr>
          <a:xfrm>
            <a:off x="5384405" y="4575660"/>
            <a:ext cx="134742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 err="1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Kiwibeere</a:t>
            </a: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 </a:t>
            </a:r>
            <a:r>
              <a:rPr lang="de-DE" sz="8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(27)</a:t>
            </a:r>
            <a:endParaRPr lang="de-DE" sz="12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0E20462-0D64-4F8B-9D3B-232E0D5AC298}"/>
              </a:ext>
            </a:extLst>
          </p:cNvPr>
          <p:cNvSpPr/>
          <p:nvPr/>
        </p:nvSpPr>
        <p:spPr>
          <a:xfrm>
            <a:off x="6000720" y="2219993"/>
            <a:ext cx="146002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Zwetschge </a:t>
            </a:r>
            <a:r>
              <a:rPr lang="de-DE" sz="8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(24)</a:t>
            </a:r>
            <a:endParaRPr lang="de-DE" sz="12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DC5AFD3-1043-4124-A4BC-DBCC242EE208}"/>
              </a:ext>
            </a:extLst>
          </p:cNvPr>
          <p:cNvSpPr/>
          <p:nvPr/>
        </p:nvSpPr>
        <p:spPr>
          <a:xfrm>
            <a:off x="3199613" y="4572713"/>
            <a:ext cx="107823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Holunder </a:t>
            </a:r>
            <a:r>
              <a:rPr lang="de-DE" sz="8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(26)</a:t>
            </a:r>
            <a:endParaRPr lang="de-DE" sz="12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4114223-40D4-42F5-B161-7F870CD6056E}"/>
              </a:ext>
            </a:extLst>
          </p:cNvPr>
          <p:cNvSpPr/>
          <p:nvPr/>
        </p:nvSpPr>
        <p:spPr>
          <a:xfrm>
            <a:off x="856346" y="2210200"/>
            <a:ext cx="189445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Beutel 40 x 30 cm </a:t>
            </a:r>
            <a:r>
              <a:rPr lang="de-DE" sz="8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(22)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BF95C64B-E14D-40BA-B3C5-5B5D3A4A4E7C}"/>
              </a:ext>
            </a:extLst>
          </p:cNvPr>
          <p:cNvSpPr/>
          <p:nvPr/>
        </p:nvSpPr>
        <p:spPr>
          <a:xfrm>
            <a:off x="2864887" y="2204476"/>
            <a:ext cx="191694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Beutel 120 x 70 cm </a:t>
            </a:r>
            <a:r>
              <a:rPr lang="de-DE" sz="8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(23)</a:t>
            </a:r>
            <a:endParaRPr lang="de-DE" sz="12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el 4">
            <a:extLst>
              <a:ext uri="{FF2B5EF4-FFF2-40B4-BE49-F238E27FC236}">
                <a16:creationId xmlns:a16="http://schemas.microsoft.com/office/drawing/2014/main" id="{3784B924-3515-4CC2-AC05-167A0CA3C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Neue Schaderreger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AE05A9-A9E3-442C-84F0-EB236AF581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5359" y="2746303"/>
            <a:ext cx="1686845" cy="17976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31708BA-084F-49E6-B4CA-EEDD6BFDB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3987" y="2726749"/>
            <a:ext cx="1957307" cy="181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65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000800" y="1281101"/>
            <a:ext cx="4878919" cy="1486429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Hervorgerufen durch den 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pilzlichen Erreger </a:t>
            </a:r>
            <a:r>
              <a:rPr lang="de-DE" i="1" dirty="0" err="1">
                <a:solidFill>
                  <a:schemeClr val="tx1"/>
                </a:solidFill>
                <a:latin typeface="+mn-lt"/>
              </a:rPr>
              <a:t>Marssonina</a:t>
            </a:r>
            <a:r>
              <a:rPr lang="de-DE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i="1" dirty="0" err="1">
                <a:solidFill>
                  <a:schemeClr val="tx1"/>
                </a:solidFill>
                <a:latin typeface="+mn-lt"/>
              </a:rPr>
              <a:t>coronaria</a:t>
            </a:r>
            <a:endParaRPr lang="de-DE" i="1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Grau-schwarze 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Blattflecken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 und 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Vergilbungen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Vorzeitiger 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Blattfall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Begünstigt durch warme Frühsommer und längere Regenperioden im Sommer</a:t>
            </a:r>
          </a:p>
          <a:p>
            <a:pPr>
              <a:lnSpc>
                <a:spcPct val="150000"/>
              </a:lnSpc>
              <a:buClr>
                <a:srgbClr val="7AB800"/>
              </a:buClr>
            </a:pPr>
            <a:endParaRPr lang="de-DE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51749B-958D-4B1E-8C5D-9A2E5447D0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832" y="3315999"/>
            <a:ext cx="2178818" cy="16341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A74CDC8-B7C6-4407-A444-429FD79F87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801" y="3315999"/>
            <a:ext cx="2178818" cy="163411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13C349E-5B8E-4A77-A64E-F7A19C48D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680" y="1851382"/>
            <a:ext cx="1898175" cy="3097213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A4A5B92-1CB4-400D-A368-9FF2649290CC}"/>
              </a:ext>
            </a:extLst>
          </p:cNvPr>
          <p:cNvSpPr/>
          <p:nvPr/>
        </p:nvSpPr>
        <p:spPr>
          <a:xfrm>
            <a:off x="7957351" y="4928056"/>
            <a:ext cx="39797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8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(30)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9A1A007-C716-43BA-B56C-9B1DE0512852}"/>
              </a:ext>
            </a:extLst>
          </p:cNvPr>
          <p:cNvSpPr/>
          <p:nvPr/>
        </p:nvSpPr>
        <p:spPr>
          <a:xfrm flipH="1">
            <a:off x="2914467" y="4928056"/>
            <a:ext cx="397976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8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(28)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034EB967-EFE6-44F2-9605-883A95027091}"/>
              </a:ext>
            </a:extLst>
          </p:cNvPr>
          <p:cNvSpPr/>
          <p:nvPr/>
        </p:nvSpPr>
        <p:spPr>
          <a:xfrm>
            <a:off x="5568497" y="4928056"/>
            <a:ext cx="39797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8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(29)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7840733A-9617-441D-95B1-B803BFAB8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Neue Schaderreger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87171E0-B73D-437B-977A-3DA6739B33E0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i="1" dirty="0" err="1">
                <a:latin typeface="+mj-lt"/>
              </a:rPr>
              <a:t>Marssonina</a:t>
            </a:r>
            <a:r>
              <a:rPr lang="de-DE" sz="2600" b="1" dirty="0">
                <a:latin typeface="+mj-lt"/>
              </a:rPr>
              <a:t>-Blattfallkrankheit an Apfel</a:t>
            </a:r>
          </a:p>
        </p:txBody>
      </p:sp>
    </p:spTree>
    <p:extLst>
      <p:ext uri="{BB962C8B-B14F-4D97-AF65-F5344CB8AC3E}">
        <p14:creationId xmlns:p14="http://schemas.microsoft.com/office/powerpoint/2010/main" val="2219024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C8D9669-C3D9-4BA4-8B96-5BB93C65D147}"/>
              </a:ext>
            </a:extLst>
          </p:cNvPr>
          <p:cNvSpPr txBox="1"/>
          <p:nvPr/>
        </p:nvSpPr>
        <p:spPr>
          <a:xfrm>
            <a:off x="935037" y="843506"/>
            <a:ext cx="961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Calibri (Überschriften)"/>
              </a:rPr>
              <a:t>1.2</a:t>
            </a:r>
            <a:endParaRPr lang="de-DE" sz="3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9F1DAA4-1244-4BC5-A528-2CD6CFDD2A66}"/>
              </a:ext>
            </a:extLst>
          </p:cNvPr>
          <p:cNvSpPr txBox="1"/>
          <p:nvPr/>
        </p:nvSpPr>
        <p:spPr>
          <a:xfrm>
            <a:off x="1786375" y="843506"/>
            <a:ext cx="6112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Calibri (Überschriften)"/>
              </a:rPr>
              <a:t>Verstärkt auftretende Schaderreger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570521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CD4F8A1-8B95-48CB-974E-5F766CB264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800" y="1282490"/>
            <a:ext cx="6729904" cy="349970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</a:pPr>
            <a:r>
              <a:rPr lang="de-DE" dirty="0">
                <a:solidFill>
                  <a:schemeClr val="tx1"/>
                </a:solidFill>
                <a:latin typeface="+mn-lt"/>
              </a:rPr>
              <a:t>Entwicklung, Auftreten und Schadwirkung von Schädlingen werden maßgeblich von 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Temperatur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 und 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Witterung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 gesteuert</a:t>
            </a:r>
          </a:p>
          <a:p>
            <a:pPr marL="900113" lvl="1" indent="-342900">
              <a:spcAft>
                <a:spcPts val="6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b="1" dirty="0">
                <a:solidFill>
                  <a:schemeClr val="tx1"/>
                </a:solidFill>
                <a:latin typeface="+mn-lt"/>
              </a:rPr>
              <a:t>Begünstigung durch wärmere Temperaturen und verlängerte Vegetationsperiode</a:t>
            </a:r>
          </a:p>
          <a:p>
            <a:pPr marL="1200150" lvl="2" indent="-342900">
              <a:spcAft>
                <a:spcPts val="600"/>
              </a:spcAft>
              <a:buClr>
                <a:srgbClr val="7AB800"/>
              </a:buClr>
              <a:buFont typeface="Symbol" panose="05050102010706020507" pitchFamily="18" charset="2"/>
              <a:buChar char="-"/>
            </a:pPr>
            <a:r>
              <a:rPr lang="de-DE" sz="1900" dirty="0">
                <a:solidFill>
                  <a:schemeClr val="tx1"/>
                </a:solidFill>
                <a:latin typeface="+mn-lt"/>
              </a:rPr>
              <a:t>Schnellere Entwicklung</a:t>
            </a:r>
          </a:p>
          <a:p>
            <a:pPr marL="1200150" lvl="2" indent="-342900">
              <a:spcAft>
                <a:spcPts val="600"/>
              </a:spcAft>
              <a:buClr>
                <a:srgbClr val="7AB800"/>
              </a:buClr>
              <a:buFont typeface="Symbol" panose="05050102010706020507" pitchFamily="18" charset="2"/>
              <a:buChar char="-"/>
            </a:pPr>
            <a:r>
              <a:rPr lang="de-DE" sz="1900" dirty="0">
                <a:solidFill>
                  <a:schemeClr val="tx1"/>
                </a:solidFill>
                <a:latin typeface="+mn-lt"/>
              </a:rPr>
              <a:t>Stärkere Vermehrung</a:t>
            </a:r>
          </a:p>
          <a:p>
            <a:pPr marL="1200150" lvl="2" indent="-342900">
              <a:spcAft>
                <a:spcPts val="600"/>
              </a:spcAft>
              <a:buClr>
                <a:srgbClr val="7AB800"/>
              </a:buClr>
              <a:buFont typeface="Symbol" panose="05050102010706020507" pitchFamily="18" charset="2"/>
              <a:buChar char="-"/>
            </a:pPr>
            <a:r>
              <a:rPr lang="de-DE" sz="1900" dirty="0">
                <a:solidFill>
                  <a:schemeClr val="tx1"/>
                </a:solidFill>
                <a:latin typeface="+mn-lt"/>
              </a:rPr>
              <a:t>Z. T. mehr Generationen</a:t>
            </a:r>
          </a:p>
          <a:p>
            <a:pPr marL="1200150" lvl="2" indent="-342900">
              <a:spcAft>
                <a:spcPts val="600"/>
              </a:spcAft>
              <a:buClr>
                <a:srgbClr val="7AB800"/>
              </a:buClr>
              <a:buFont typeface="Symbol" panose="05050102010706020507" pitchFamily="18" charset="2"/>
              <a:buChar char="-"/>
            </a:pPr>
            <a:r>
              <a:rPr lang="de-DE" sz="1900" dirty="0">
                <a:solidFill>
                  <a:srgbClr val="FF0000"/>
                </a:solidFill>
                <a:latin typeface="+mn-lt"/>
              </a:rPr>
              <a:t>Größere Schäden</a:t>
            </a:r>
            <a:endParaRPr lang="de-DE" sz="1900" dirty="0">
              <a:solidFill>
                <a:schemeClr val="tx1"/>
              </a:solidFill>
              <a:latin typeface="+mn-lt"/>
            </a:endParaRPr>
          </a:p>
          <a:p>
            <a:pPr marL="900113" lvl="1" indent="-342900"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BE3BA051-128F-451D-A75D-BE0E451B5B1D}"/>
              </a:ext>
            </a:extLst>
          </p:cNvPr>
          <p:cNvSpPr/>
          <p:nvPr/>
        </p:nvSpPr>
        <p:spPr>
          <a:xfrm>
            <a:off x="1769677" y="4013138"/>
            <a:ext cx="307427" cy="268572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579B4CE-720B-4192-82AF-5859D0CF9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441" y="3719186"/>
            <a:ext cx="2230822" cy="8564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D2CDF42-0BC4-447D-9990-6A7092F13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303" y="2568201"/>
            <a:ext cx="1071838" cy="105217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BA2540B-9FF6-4FAA-B787-A3E9CB3B24D3}"/>
              </a:ext>
            </a:extLst>
          </p:cNvPr>
          <p:cNvSpPr txBox="1"/>
          <p:nvPr/>
        </p:nvSpPr>
        <p:spPr>
          <a:xfrm>
            <a:off x="7516210" y="4566754"/>
            <a:ext cx="3468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(31)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A906D32E-CE30-454F-B4C0-FBE37AE82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Verstärkt auftretende</a:t>
            </a:r>
            <a:br>
              <a:rPr lang="de-DE" sz="1600" dirty="0"/>
            </a:br>
            <a:r>
              <a:rPr lang="de-DE" sz="1600" dirty="0"/>
              <a:t> Schaderreger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83B9C0A-495D-4C91-9699-A486696450C3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Gründe</a:t>
            </a:r>
          </a:p>
        </p:txBody>
      </p:sp>
    </p:spTree>
    <p:extLst>
      <p:ext uri="{BB962C8B-B14F-4D97-AF65-F5344CB8AC3E}">
        <p14:creationId xmlns:p14="http://schemas.microsoft.com/office/powerpoint/2010/main" val="3082173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E8D1478-6C35-4596-BB94-2CBA97FCD8FB}"/>
              </a:ext>
            </a:extLst>
          </p:cNvPr>
          <p:cNvSpPr txBox="1"/>
          <p:nvPr/>
        </p:nvSpPr>
        <p:spPr>
          <a:xfrm>
            <a:off x="6527681" y="2366619"/>
            <a:ext cx="158083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900" dirty="0">
                <a:latin typeface="+mn-lt"/>
              </a:rPr>
              <a:t>Übertragung von Krankheits-erregern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4E2952D-DCB6-474F-86F9-CC05CF76A459}"/>
              </a:ext>
            </a:extLst>
          </p:cNvPr>
          <p:cNvSpPr txBox="1"/>
          <p:nvPr/>
        </p:nvSpPr>
        <p:spPr>
          <a:xfrm>
            <a:off x="6803374" y="1443921"/>
            <a:ext cx="5018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(34)</a:t>
            </a:r>
            <a:endParaRPr lang="de-DE" sz="1000" dirty="0">
              <a:latin typeface="+mn-lt"/>
            </a:endParaRP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0E853A47-4958-4860-BACF-49B400292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Verstärkt auftretende</a:t>
            </a:r>
            <a:br>
              <a:rPr lang="de-DE" sz="1600" dirty="0"/>
            </a:br>
            <a:r>
              <a:rPr lang="de-DE" sz="1600" dirty="0"/>
              <a:t>Schaderreger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BE089D9-39C5-467F-99D0-5861C5F141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800" y="3068637"/>
            <a:ext cx="2280378" cy="152025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4B89CE7-8565-41DE-AD8F-E8022C9C0A4C}"/>
              </a:ext>
            </a:extLst>
          </p:cNvPr>
          <p:cNvSpPr txBox="1"/>
          <p:nvPr/>
        </p:nvSpPr>
        <p:spPr>
          <a:xfrm>
            <a:off x="6951630" y="1101644"/>
            <a:ext cx="128911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900" dirty="0">
                <a:latin typeface="+mn-lt"/>
              </a:rPr>
              <a:t>Blattläuse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0736B7E-6D56-4DED-9E29-D1E45957A569}"/>
              </a:ext>
            </a:extLst>
          </p:cNvPr>
          <p:cNvSpPr txBox="1"/>
          <p:nvPr/>
        </p:nvSpPr>
        <p:spPr>
          <a:xfrm>
            <a:off x="1000800" y="4570693"/>
            <a:ext cx="266123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900" dirty="0">
                <a:latin typeface="+mn-lt"/>
              </a:rPr>
              <a:t>Apfelwickler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56A7C3-8914-482A-9D12-A18C6BEE72AA}"/>
              </a:ext>
            </a:extLst>
          </p:cNvPr>
          <p:cNvSpPr txBox="1"/>
          <p:nvPr/>
        </p:nvSpPr>
        <p:spPr>
          <a:xfrm>
            <a:off x="3632780" y="2430098"/>
            <a:ext cx="266123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900" dirty="0">
                <a:latin typeface="+mn-lt"/>
              </a:rPr>
              <a:t>Spinnmilben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B4B565A-07B8-4136-AAE0-D6AA74ACC454}"/>
              </a:ext>
            </a:extLst>
          </p:cNvPr>
          <p:cNvSpPr txBox="1"/>
          <p:nvPr/>
        </p:nvSpPr>
        <p:spPr>
          <a:xfrm>
            <a:off x="3667930" y="4570693"/>
            <a:ext cx="266123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900" dirty="0">
                <a:latin typeface="+mn-lt"/>
              </a:rPr>
              <a:t>Zikaden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F9824B6-418D-4687-8D71-3233BBB9F3A4}"/>
              </a:ext>
            </a:extLst>
          </p:cNvPr>
          <p:cNvSpPr txBox="1"/>
          <p:nvPr/>
        </p:nvSpPr>
        <p:spPr>
          <a:xfrm>
            <a:off x="971550" y="2430098"/>
            <a:ext cx="266123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900" dirty="0">
                <a:latin typeface="+mn-lt"/>
              </a:rPr>
              <a:t>Feldmäuse</a:t>
            </a:r>
          </a:p>
        </p:txBody>
      </p:sp>
      <p:pic>
        <p:nvPicPr>
          <p:cNvPr id="19" name="Picture 2" descr="Feldmaus, Maus, Natur, Tier, Säugetier, Nagetier">
            <a:extLst>
              <a:ext uri="{FF2B5EF4-FFF2-40B4-BE49-F238E27FC236}">
                <a16:creationId xmlns:a16="http://schemas.microsoft.com/office/drawing/2014/main" id="{CC0182DA-DAB4-4B26-8466-B03E74DDE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25" y="1117937"/>
            <a:ext cx="1995824" cy="133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7137004-D660-4DDA-975F-9FE239C49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487694">
            <a:off x="6163520" y="443382"/>
            <a:ext cx="1159999" cy="7787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2E99611-4710-4170-A388-E9F76E4A7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6543" y="3068637"/>
            <a:ext cx="2514112" cy="1520252"/>
          </a:xfrm>
          <a:prstGeom prst="rect">
            <a:avLst/>
          </a:prstGeom>
        </p:spPr>
      </p:pic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0ECF46F9-6928-408A-B743-EB1BEEE7EBF2}"/>
              </a:ext>
            </a:extLst>
          </p:cNvPr>
          <p:cNvSpPr/>
          <p:nvPr/>
        </p:nvSpPr>
        <p:spPr>
          <a:xfrm>
            <a:off x="6568521" y="2308269"/>
            <a:ext cx="1500141" cy="1373954"/>
          </a:xfrm>
          <a:prstGeom prst="roundRect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D7B3B8E9-29DB-4CC7-92E9-3B7112738736}"/>
              </a:ext>
            </a:extLst>
          </p:cNvPr>
          <p:cNvCxnSpPr>
            <a:cxnSpLocks/>
          </p:cNvCxnSpPr>
          <p:nvPr/>
        </p:nvCxnSpPr>
        <p:spPr>
          <a:xfrm flipV="1">
            <a:off x="6329160" y="3740573"/>
            <a:ext cx="355419" cy="471467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FEC3565E-3CCE-46FA-8063-74D3E2DC5D11}"/>
              </a:ext>
            </a:extLst>
          </p:cNvPr>
          <p:cNvCxnSpPr>
            <a:cxnSpLocks/>
          </p:cNvCxnSpPr>
          <p:nvPr/>
        </p:nvCxnSpPr>
        <p:spPr>
          <a:xfrm>
            <a:off x="5766111" y="2005592"/>
            <a:ext cx="650451" cy="531155"/>
          </a:xfrm>
          <a:prstGeom prst="line">
            <a:avLst/>
          </a:prstGeom>
          <a:ln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CB226829-0BE7-4CEB-AB6C-01A141AFCEEC}"/>
              </a:ext>
            </a:extLst>
          </p:cNvPr>
          <p:cNvCxnSpPr>
            <a:cxnSpLocks/>
          </p:cNvCxnSpPr>
          <p:nvPr/>
        </p:nvCxnSpPr>
        <p:spPr>
          <a:xfrm flipH="1">
            <a:off x="7068886" y="1479260"/>
            <a:ext cx="337253" cy="764915"/>
          </a:xfrm>
          <a:prstGeom prst="line">
            <a:avLst/>
          </a:prstGeom>
          <a:ln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EFCB4931-DA1A-48D8-96DA-4BABFAB34B93}"/>
              </a:ext>
            </a:extLst>
          </p:cNvPr>
          <p:cNvSpPr txBox="1"/>
          <p:nvPr/>
        </p:nvSpPr>
        <p:spPr>
          <a:xfrm>
            <a:off x="2766026" y="2416604"/>
            <a:ext cx="3468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(32)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FB6F900-B48D-4FC0-9385-CF475A487E2E}"/>
              </a:ext>
            </a:extLst>
          </p:cNvPr>
          <p:cNvSpPr txBox="1"/>
          <p:nvPr/>
        </p:nvSpPr>
        <p:spPr>
          <a:xfrm>
            <a:off x="5715570" y="2411527"/>
            <a:ext cx="3468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(33)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4C507A6-6CE3-49C5-ACC8-34CCF6C1C121}"/>
              </a:ext>
            </a:extLst>
          </p:cNvPr>
          <p:cNvSpPr txBox="1"/>
          <p:nvPr/>
        </p:nvSpPr>
        <p:spPr>
          <a:xfrm>
            <a:off x="5957358" y="4588889"/>
            <a:ext cx="3468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(36)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70B3759-6C7F-4EEE-932C-C0D91F73370A}"/>
              </a:ext>
            </a:extLst>
          </p:cNvPr>
          <p:cNvSpPr txBox="1"/>
          <p:nvPr/>
        </p:nvSpPr>
        <p:spPr>
          <a:xfrm>
            <a:off x="2959645" y="4588889"/>
            <a:ext cx="3468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(35)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52DD96C-16B7-4F33-82D9-7A0003A7A0E3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Verstärkt auftretende Schaderreger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28E6CE3-E553-4295-B4FA-5D84C283E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3050" y="1102594"/>
            <a:ext cx="2000385" cy="13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6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DE760B-845A-48D6-A600-15EBA3F37A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49" y="1363716"/>
            <a:ext cx="6813789" cy="2767551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Schaderregerbefall kann durch überlegte 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Sortenwahl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 verhindert oder zumindest begrenzt werden</a:t>
            </a:r>
          </a:p>
          <a:p>
            <a:pPr marL="900113" lvl="1" indent="-342900">
              <a:spcAft>
                <a:spcPts val="12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dirty="0">
                <a:solidFill>
                  <a:schemeClr val="tx1"/>
                </a:solidFill>
                <a:latin typeface="+mn-lt"/>
              </a:rPr>
              <a:t>Wahl </a:t>
            </a:r>
            <a:r>
              <a:rPr lang="de-DE" sz="1900" b="1" dirty="0">
                <a:solidFill>
                  <a:schemeClr val="tx1"/>
                </a:solidFill>
                <a:latin typeface="+mn-lt"/>
              </a:rPr>
              <a:t>resistenter bzw. toleranter </a:t>
            </a:r>
            <a:r>
              <a:rPr lang="de-DE" sz="1900" dirty="0">
                <a:solidFill>
                  <a:schemeClr val="tx1"/>
                </a:solidFill>
                <a:latin typeface="+mn-lt"/>
              </a:rPr>
              <a:t>Sorten wird infolge des Klimawandels wichtiger denn 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EE77F30-AEB9-4289-893D-0677BA673474}"/>
              </a:ext>
            </a:extLst>
          </p:cNvPr>
          <p:cNvSpPr txBox="1"/>
          <p:nvPr/>
        </p:nvSpPr>
        <p:spPr>
          <a:xfrm>
            <a:off x="2780589" y="4481254"/>
            <a:ext cx="5966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(37) </a:t>
            </a:r>
            <a:endParaRPr lang="de-DE" sz="1000" dirty="0">
              <a:latin typeface="+mn-lt"/>
            </a:endParaRPr>
          </a:p>
        </p:txBody>
      </p:sp>
      <p:sp>
        <p:nvSpPr>
          <p:cNvPr id="14" name="Titel 4">
            <a:extLst>
              <a:ext uri="{FF2B5EF4-FFF2-40B4-BE49-F238E27FC236}">
                <a16:creationId xmlns:a16="http://schemas.microsoft.com/office/drawing/2014/main" id="{63904DA1-180E-44B7-9426-993773614AF4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Verstärkt auftretende </a:t>
            </a:r>
            <a:br>
              <a:rPr lang="de-DE" sz="1600" dirty="0"/>
            </a:br>
            <a:r>
              <a:rPr lang="de-DE" sz="1600" dirty="0"/>
              <a:t>Schaderreger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B2D967B-F6BC-4B6A-86B0-C9AB67A4B7C2}"/>
              </a:ext>
            </a:extLst>
          </p:cNvPr>
          <p:cNvSpPr txBox="1"/>
          <p:nvPr/>
        </p:nvSpPr>
        <p:spPr>
          <a:xfrm>
            <a:off x="7965171" y="4471905"/>
            <a:ext cx="5966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(39) </a:t>
            </a:r>
            <a:endParaRPr lang="de-DE" sz="1000" dirty="0"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3D3102B-4E03-444F-96C9-685766C275FB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Gegenmaßnahme: Sortenwahl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9CB103A-B074-4FC9-87E1-E50CE92DB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83" b="-1"/>
          <a:stretch/>
        </p:blipFill>
        <p:spPr>
          <a:xfrm>
            <a:off x="3501967" y="3031712"/>
            <a:ext cx="2164708" cy="1447223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49A4BD91-3136-414E-87CA-A7E9698EF152}"/>
              </a:ext>
            </a:extLst>
          </p:cNvPr>
          <p:cNvSpPr/>
          <p:nvPr/>
        </p:nvSpPr>
        <p:spPr>
          <a:xfrm>
            <a:off x="3406370" y="4471905"/>
            <a:ext cx="275494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Die Tafeltraube </a:t>
            </a:r>
            <a:r>
              <a:rPr lang="de-DE" sz="1200" dirty="0">
                <a:latin typeface="+mn-lt"/>
              </a:rPr>
              <a:t>'</a:t>
            </a: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Venus</a:t>
            </a:r>
            <a:r>
              <a:rPr lang="de-DE" sz="1200" dirty="0">
                <a:latin typeface="+mn-lt"/>
              </a:rPr>
              <a:t>'</a:t>
            </a: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 ist widerstandsfähig gegenüber Pilzkrankheiten</a:t>
            </a:r>
            <a:endParaRPr lang="de-DE" sz="8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31CD89-257F-49EE-9D82-770D62729B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08"/>
          <a:stretch/>
        </p:blipFill>
        <p:spPr>
          <a:xfrm>
            <a:off x="971549" y="3031712"/>
            <a:ext cx="2081645" cy="144722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74B9D920-DC6C-4A7D-81ED-8EF227764C9B}"/>
              </a:ext>
            </a:extLst>
          </p:cNvPr>
          <p:cNvSpPr/>
          <p:nvPr/>
        </p:nvSpPr>
        <p:spPr>
          <a:xfrm>
            <a:off x="868818" y="4473740"/>
            <a:ext cx="20661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smtClean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Schorftolerant: </a:t>
            </a: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/>
            </a:r>
            <a:b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</a:b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Die Apfelsorte </a:t>
            </a:r>
            <a:r>
              <a:rPr lang="de-DE" sz="1200" dirty="0">
                <a:latin typeface="+mn-lt"/>
              </a:rPr>
              <a:t>'</a:t>
            </a: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Topaz</a:t>
            </a:r>
            <a:r>
              <a:rPr lang="de-DE" sz="1200" dirty="0">
                <a:latin typeface="+mn-lt"/>
              </a:rPr>
              <a:t>'</a:t>
            </a:r>
            <a:endParaRPr lang="de-DE" sz="8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924EA28-1DC0-46AC-862B-70D63A07D34F}"/>
              </a:ext>
            </a:extLst>
          </p:cNvPr>
          <p:cNvSpPr txBox="1"/>
          <p:nvPr/>
        </p:nvSpPr>
        <p:spPr>
          <a:xfrm>
            <a:off x="5378755" y="4471905"/>
            <a:ext cx="5966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(38) </a:t>
            </a:r>
            <a:endParaRPr lang="de-DE" sz="1000" dirty="0"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E3779E8-1E37-45FA-8B0B-844DC1B250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87"/>
          <a:stretch/>
        </p:blipFill>
        <p:spPr>
          <a:xfrm>
            <a:off x="6115448" y="3032900"/>
            <a:ext cx="2081645" cy="144841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5CF3EC16-2855-4D55-A992-5EB78135A7D2}"/>
              </a:ext>
            </a:extLst>
          </p:cNvPr>
          <p:cNvSpPr/>
          <p:nvPr/>
        </p:nvSpPr>
        <p:spPr>
          <a:xfrm>
            <a:off x="6030250" y="4478935"/>
            <a:ext cx="20641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Die Stachelbeere </a:t>
            </a:r>
            <a:r>
              <a:rPr lang="de-DE" sz="1200" dirty="0">
                <a:latin typeface="+mn-lt"/>
              </a:rPr>
              <a:t>'</a:t>
            </a:r>
            <a:r>
              <a:rPr lang="de-DE" sz="1200" dirty="0" err="1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Rokula</a:t>
            </a:r>
            <a:r>
              <a:rPr lang="de-DE" sz="1200" dirty="0">
                <a:latin typeface="+mn-lt"/>
              </a:rPr>
              <a:t>'</a:t>
            </a: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 wird kaum von Mehltau befallen</a:t>
            </a:r>
            <a:endParaRPr lang="de-DE" sz="8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14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C8D9669-C3D9-4BA4-8B96-5BB93C65D147}"/>
              </a:ext>
            </a:extLst>
          </p:cNvPr>
          <p:cNvSpPr txBox="1"/>
          <p:nvPr/>
        </p:nvSpPr>
        <p:spPr>
          <a:xfrm>
            <a:off x="935037" y="843506"/>
            <a:ext cx="961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Calibri (Überschriften)"/>
              </a:rPr>
              <a:t>1.3</a:t>
            </a:r>
            <a:endParaRPr lang="de-DE" sz="3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9F1DAA4-1244-4BC5-A528-2CD6CFDD2A66}"/>
              </a:ext>
            </a:extLst>
          </p:cNvPr>
          <p:cNvSpPr txBox="1"/>
          <p:nvPr/>
        </p:nvSpPr>
        <p:spPr>
          <a:xfrm>
            <a:off x="1786375" y="843506"/>
            <a:ext cx="6112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err="1">
                <a:solidFill>
                  <a:schemeClr val="bg1"/>
                </a:solidFill>
                <a:latin typeface="Calibri (Überschriften)"/>
              </a:rPr>
              <a:t>Extermwetterereignisse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227799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7A1D33-896A-4FFA-BCA7-461DE95D91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1286" y="611536"/>
            <a:ext cx="1738269" cy="408958"/>
          </a:xfrm>
        </p:spPr>
        <p:txBody>
          <a:bodyPr/>
          <a:lstStyle/>
          <a:p>
            <a:r>
              <a:rPr lang="de-DE" sz="2600" dirty="0">
                <a:solidFill>
                  <a:schemeClr val="tx1"/>
                </a:solidFill>
                <a:latin typeface="+mj-lt"/>
              </a:rPr>
              <a:t>Gliederung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88FF3A8-3DFB-43F8-8FC2-4A941784BE1F}"/>
              </a:ext>
            </a:extLst>
          </p:cNvPr>
          <p:cNvSpPr/>
          <p:nvPr/>
        </p:nvSpPr>
        <p:spPr>
          <a:xfrm>
            <a:off x="3969026" y="1851025"/>
            <a:ext cx="914400" cy="91440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F63E029-0446-42CB-B12C-6D4A6F817492}"/>
              </a:ext>
            </a:extLst>
          </p:cNvPr>
          <p:cNvSpPr/>
          <p:nvPr/>
        </p:nvSpPr>
        <p:spPr>
          <a:xfrm>
            <a:off x="971550" y="1239837"/>
            <a:ext cx="5326774" cy="3631707"/>
          </a:xfrm>
          <a:prstGeom prst="roundRect">
            <a:avLst/>
          </a:prstGeom>
          <a:ln w="19050">
            <a:solidFill>
              <a:srgbClr val="7AB8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F210A8A-5A27-4878-8135-038058700415}"/>
              </a:ext>
            </a:extLst>
          </p:cNvPr>
          <p:cNvSpPr/>
          <p:nvPr/>
        </p:nvSpPr>
        <p:spPr>
          <a:xfrm>
            <a:off x="1303388" y="1416781"/>
            <a:ext cx="5050116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2288" indent="-522288">
              <a:spcAft>
                <a:spcPts val="600"/>
              </a:spcAft>
              <a:buClr>
                <a:srgbClr val="7AB800"/>
              </a:buClr>
              <a:buFont typeface="+mj-lt"/>
              <a:buAutoNum type="arabicPeriod"/>
            </a:pPr>
            <a:r>
              <a:rPr lang="de-DE" sz="2000" dirty="0">
                <a:latin typeface="+mn-lt"/>
              </a:rPr>
              <a:t>Herausforderungen für den Obstbau</a:t>
            </a:r>
          </a:p>
          <a:p>
            <a:pPr lvl="1">
              <a:spcAft>
                <a:spcPts val="600"/>
              </a:spcAft>
              <a:buClr>
                <a:srgbClr val="7AB800"/>
              </a:buClr>
            </a:pPr>
            <a:r>
              <a:rPr lang="de-DE" dirty="0">
                <a:solidFill>
                  <a:srgbClr val="7AB800"/>
                </a:solidFill>
                <a:latin typeface="+mn-lt"/>
              </a:rPr>
              <a:t>1.1.</a:t>
            </a:r>
            <a:r>
              <a:rPr lang="de-DE" dirty="0">
                <a:latin typeface="+mn-lt"/>
              </a:rPr>
              <a:t>   Neue Schaderreger</a:t>
            </a:r>
          </a:p>
          <a:p>
            <a:pPr marL="450850" lvl="1">
              <a:spcAft>
                <a:spcPts val="600"/>
              </a:spcAft>
              <a:buClr>
                <a:srgbClr val="7AB800"/>
              </a:buClr>
              <a:tabLst>
                <a:tab pos="446088" algn="l"/>
              </a:tabLst>
            </a:pPr>
            <a:r>
              <a:rPr lang="de-DE" dirty="0">
                <a:solidFill>
                  <a:srgbClr val="7AB800"/>
                </a:solidFill>
                <a:latin typeface="+mn-lt"/>
              </a:rPr>
              <a:t>1.2. </a:t>
            </a:r>
            <a:r>
              <a:rPr lang="de-DE" dirty="0">
                <a:latin typeface="+mn-lt"/>
              </a:rPr>
              <a:t>  Vermehrt auftretende Schaderreger</a:t>
            </a:r>
          </a:p>
          <a:p>
            <a:pPr marL="450850" lvl="1">
              <a:spcAft>
                <a:spcPts val="600"/>
              </a:spcAft>
              <a:buClr>
                <a:srgbClr val="7AB800"/>
              </a:buClr>
              <a:tabLst>
                <a:tab pos="446088" algn="l"/>
              </a:tabLst>
            </a:pPr>
            <a:r>
              <a:rPr lang="de-DE" dirty="0">
                <a:solidFill>
                  <a:srgbClr val="7AB800"/>
                </a:solidFill>
                <a:latin typeface="+mn-lt"/>
              </a:rPr>
              <a:t>1.3.  </a:t>
            </a:r>
            <a:r>
              <a:rPr lang="de-DE" dirty="0">
                <a:latin typeface="+mn-lt"/>
              </a:rPr>
              <a:t> Extremwetterereignisse</a:t>
            </a:r>
          </a:p>
          <a:p>
            <a:pPr marL="790575" lvl="1" indent="-790575">
              <a:spcAft>
                <a:spcPts val="600"/>
              </a:spcAft>
              <a:buClr>
                <a:srgbClr val="7AB800"/>
              </a:buClr>
              <a:buFont typeface="+mj-lt"/>
              <a:buAutoNum type="arabicPeriod" startAt="2"/>
              <a:tabLst>
                <a:tab pos="446088" algn="l"/>
              </a:tabLst>
            </a:pPr>
            <a:endParaRPr lang="de-DE" sz="800" dirty="0">
              <a:latin typeface="+mn-lt"/>
            </a:endParaRPr>
          </a:p>
          <a:p>
            <a:pPr marL="539750" lvl="1" indent="-450850">
              <a:spcAft>
                <a:spcPts val="600"/>
              </a:spcAft>
              <a:buClr>
                <a:srgbClr val="7AB800"/>
              </a:buClr>
              <a:buFont typeface="+mj-lt"/>
              <a:buAutoNum type="arabicPeriod" startAt="2"/>
              <a:tabLst>
                <a:tab pos="539750" algn="l"/>
              </a:tabLst>
            </a:pPr>
            <a:r>
              <a:rPr lang="de-DE" sz="2000" dirty="0">
                <a:latin typeface="+mn-lt"/>
              </a:rPr>
              <a:t>Chancen für den Obstbau</a:t>
            </a:r>
          </a:p>
          <a:p>
            <a:pPr marL="450850" lvl="2">
              <a:spcAft>
                <a:spcPts val="600"/>
              </a:spcAft>
              <a:buClr>
                <a:srgbClr val="7AB800"/>
              </a:buClr>
            </a:pPr>
            <a:r>
              <a:rPr lang="de-DE" dirty="0">
                <a:solidFill>
                  <a:srgbClr val="7AB800"/>
                </a:solidFill>
                <a:latin typeface="+mn-lt"/>
              </a:rPr>
              <a:t>2.1</a:t>
            </a:r>
            <a:r>
              <a:rPr lang="de-DE" dirty="0">
                <a:latin typeface="+mn-lt"/>
              </a:rPr>
              <a:t>   Wärmeliebende Obstarten</a:t>
            </a:r>
          </a:p>
          <a:p>
            <a:pPr marL="450850" lvl="2">
              <a:spcAft>
                <a:spcPts val="600"/>
              </a:spcAft>
              <a:buClr>
                <a:srgbClr val="7AB800"/>
              </a:buClr>
            </a:pPr>
            <a:r>
              <a:rPr lang="de-DE" dirty="0">
                <a:solidFill>
                  <a:srgbClr val="7AB800"/>
                </a:solidFill>
                <a:latin typeface="+mn-lt"/>
              </a:rPr>
              <a:t>2.2.   </a:t>
            </a:r>
            <a:r>
              <a:rPr lang="de-DE" dirty="0">
                <a:latin typeface="+mn-lt"/>
              </a:rPr>
              <a:t>Spätausreifende Sorten</a:t>
            </a:r>
          </a:p>
          <a:p>
            <a:pPr marL="539750" lvl="1" indent="-450850">
              <a:spcAft>
                <a:spcPts val="600"/>
              </a:spcAft>
              <a:buClr>
                <a:srgbClr val="7AB800"/>
              </a:buClr>
              <a:buFont typeface="+mj-lt"/>
              <a:buAutoNum type="arabicPeriod" startAt="2"/>
              <a:tabLst>
                <a:tab pos="539750" algn="l"/>
              </a:tabLst>
            </a:pPr>
            <a:endParaRPr lang="de-DE" sz="800" dirty="0">
              <a:latin typeface="+mn-lt"/>
            </a:endParaRPr>
          </a:p>
          <a:p>
            <a:pPr marL="539750" lvl="1" indent="-450850">
              <a:spcAft>
                <a:spcPts val="600"/>
              </a:spcAft>
              <a:buClr>
                <a:srgbClr val="7AB800"/>
              </a:buClr>
              <a:buFont typeface="+mj-lt"/>
              <a:buAutoNum type="arabicPeriod" startAt="2"/>
              <a:tabLst>
                <a:tab pos="539750" algn="l"/>
              </a:tabLst>
            </a:pPr>
            <a:r>
              <a:rPr lang="de-DE" sz="2000" dirty="0">
                <a:latin typeface="+mn-lt"/>
              </a:rPr>
              <a:t>Fazit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B1147D6D-1379-42FD-83F9-A1FF06FA1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Gliederung</a:t>
            </a:r>
          </a:p>
        </p:txBody>
      </p:sp>
    </p:spTree>
    <p:extLst>
      <p:ext uri="{BB962C8B-B14F-4D97-AF65-F5344CB8AC3E}">
        <p14:creationId xmlns:p14="http://schemas.microsoft.com/office/powerpoint/2010/main" val="3921476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hteck: abgerundete Ecken 43">
            <a:extLst>
              <a:ext uri="{FF2B5EF4-FFF2-40B4-BE49-F238E27FC236}">
                <a16:creationId xmlns:a16="http://schemas.microsoft.com/office/drawing/2014/main" id="{8D6674C7-259F-4394-9A82-C2447AB2A8FA}"/>
              </a:ext>
            </a:extLst>
          </p:cNvPr>
          <p:cNvSpPr/>
          <p:nvPr/>
        </p:nvSpPr>
        <p:spPr>
          <a:xfrm>
            <a:off x="971550" y="3616318"/>
            <a:ext cx="1362250" cy="55712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hteck: abgerundete Ecken 41">
            <a:extLst>
              <a:ext uri="{FF2B5EF4-FFF2-40B4-BE49-F238E27FC236}">
                <a16:creationId xmlns:a16="http://schemas.microsoft.com/office/drawing/2014/main" id="{746D6E59-3650-4194-B9D3-B71FDF970A47}"/>
              </a:ext>
            </a:extLst>
          </p:cNvPr>
          <p:cNvSpPr/>
          <p:nvPr/>
        </p:nvSpPr>
        <p:spPr>
          <a:xfrm>
            <a:off x="4674553" y="1808657"/>
            <a:ext cx="1362250" cy="55712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4A1E2234-4AE0-465E-B344-62DC7C0A7D53}"/>
              </a:ext>
            </a:extLst>
          </p:cNvPr>
          <p:cNvSpPr/>
          <p:nvPr/>
        </p:nvSpPr>
        <p:spPr>
          <a:xfrm>
            <a:off x="971550" y="1814494"/>
            <a:ext cx="1362250" cy="55712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081943" y="1814494"/>
            <a:ext cx="1362250" cy="48564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R="0" defTabSz="3429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AB800"/>
              </a:buClr>
              <a:buSzTx/>
              <a:tabLst/>
            </a:pPr>
            <a:r>
              <a:rPr lang="de-DE" sz="1900" b="1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Spätfrost</a:t>
            </a:r>
          </a:p>
        </p:txBody>
      </p:sp>
      <p:sp>
        <p:nvSpPr>
          <p:cNvPr id="25" name="Titel 4">
            <a:extLst>
              <a:ext uri="{FF2B5EF4-FFF2-40B4-BE49-F238E27FC236}">
                <a16:creationId xmlns:a16="http://schemas.microsoft.com/office/drawing/2014/main" id="{26FF5342-F98A-40F9-8BB0-B5185A38A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Extremwetterereignisse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D63CA47-21C2-4345-999B-3494ABEFC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199" y="2979061"/>
            <a:ext cx="1189746" cy="154357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F27FBD6-7233-414B-A1D9-0CAB00AF6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590" y="1205168"/>
            <a:ext cx="1087941" cy="135054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2FC86CD7-65CC-4336-9E04-424237A5B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202" y="3386744"/>
            <a:ext cx="458475" cy="1350546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3F89CED3-F19E-443E-A5A7-E9D91B47C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325693" y="2034085"/>
            <a:ext cx="371984" cy="485646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7E290D8F-4C36-4011-8502-65846ECB0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5871" y="1564522"/>
            <a:ext cx="726837" cy="73768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276D9A9-7D7D-4CC1-93D3-34D5BFDEBF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572" y="1277006"/>
            <a:ext cx="472108" cy="479155"/>
          </a:xfrm>
          <a:prstGeom prst="rect">
            <a:avLst/>
          </a:prstGeom>
        </p:spPr>
      </p:pic>
      <p:sp>
        <p:nvSpPr>
          <p:cNvPr id="39" name="Rechteck 38">
            <a:extLst>
              <a:ext uri="{FF2B5EF4-FFF2-40B4-BE49-F238E27FC236}">
                <a16:creationId xmlns:a16="http://schemas.microsoft.com/office/drawing/2014/main" id="{D8612BAF-FD77-412A-A201-FC219BE50D5A}"/>
              </a:ext>
            </a:extLst>
          </p:cNvPr>
          <p:cNvSpPr/>
          <p:nvPr/>
        </p:nvSpPr>
        <p:spPr>
          <a:xfrm>
            <a:off x="4748360" y="1808657"/>
            <a:ext cx="1362250" cy="48564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R="0" defTabSz="3429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AB800"/>
              </a:buClr>
              <a:buSzTx/>
              <a:tabLst/>
            </a:pPr>
            <a:r>
              <a:rPr lang="de-DE" sz="1900" b="1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Starkregen</a:t>
            </a:r>
          </a:p>
        </p:txBody>
      </p:sp>
      <p:sp>
        <p:nvSpPr>
          <p:cNvPr id="43" name="Rechteck: abgerundete Ecken 42">
            <a:extLst>
              <a:ext uri="{FF2B5EF4-FFF2-40B4-BE49-F238E27FC236}">
                <a16:creationId xmlns:a16="http://schemas.microsoft.com/office/drawing/2014/main" id="{F58F2BE3-3F75-4CE7-8A9D-03DA876E1810}"/>
              </a:ext>
            </a:extLst>
          </p:cNvPr>
          <p:cNvSpPr/>
          <p:nvPr/>
        </p:nvSpPr>
        <p:spPr>
          <a:xfrm>
            <a:off x="4674553" y="3614164"/>
            <a:ext cx="1362250" cy="55712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783F9623-FE01-4A89-8744-3206AEB171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6824" y="3017441"/>
            <a:ext cx="1214758" cy="1193446"/>
          </a:xfrm>
          <a:prstGeom prst="rect">
            <a:avLst/>
          </a:prstGeom>
        </p:spPr>
      </p:pic>
      <p:sp>
        <p:nvSpPr>
          <p:cNvPr id="38" name="Rechteck 37">
            <a:extLst>
              <a:ext uri="{FF2B5EF4-FFF2-40B4-BE49-F238E27FC236}">
                <a16:creationId xmlns:a16="http://schemas.microsoft.com/office/drawing/2014/main" id="{68B18573-0150-4624-8231-0E47D96DAE10}"/>
              </a:ext>
            </a:extLst>
          </p:cNvPr>
          <p:cNvSpPr/>
          <p:nvPr/>
        </p:nvSpPr>
        <p:spPr>
          <a:xfrm>
            <a:off x="1273585" y="3614164"/>
            <a:ext cx="1362250" cy="48564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R="0" defTabSz="3429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AB800"/>
              </a:buClr>
              <a:buSzTx/>
              <a:tabLst/>
            </a:pPr>
            <a:r>
              <a:rPr lang="de-DE" sz="1900" b="1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Hagel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E79DEEFF-DD71-4CC6-99C4-2B6AA66DDAFF}"/>
              </a:ext>
            </a:extLst>
          </p:cNvPr>
          <p:cNvSpPr/>
          <p:nvPr/>
        </p:nvSpPr>
        <p:spPr>
          <a:xfrm>
            <a:off x="4992955" y="3614164"/>
            <a:ext cx="1362250" cy="48564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R="0" defTabSz="3429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AB800"/>
              </a:buClr>
              <a:buSzTx/>
              <a:tabLst/>
            </a:pPr>
            <a:r>
              <a:rPr lang="de-DE" sz="1900" b="1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Hitze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6C1BF67-A354-44CB-BBE2-2F77DC9D72F2}"/>
              </a:ext>
            </a:extLst>
          </p:cNvPr>
          <p:cNvSpPr txBox="1"/>
          <p:nvPr/>
        </p:nvSpPr>
        <p:spPr>
          <a:xfrm>
            <a:off x="7584141" y="4672613"/>
            <a:ext cx="5966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(40) </a:t>
            </a:r>
            <a:endParaRPr lang="de-DE" sz="1000" dirty="0">
              <a:latin typeface="+mn-lt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74BEEAD-2CAC-47FD-8B9D-0954B18CE8C2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Extremwetterereignisse</a:t>
            </a:r>
          </a:p>
        </p:txBody>
      </p:sp>
    </p:spTree>
    <p:extLst>
      <p:ext uri="{BB962C8B-B14F-4D97-AF65-F5344CB8AC3E}">
        <p14:creationId xmlns:p14="http://schemas.microsoft.com/office/powerpoint/2010/main" val="1622146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C8D9669-C3D9-4BA4-8B96-5BB93C65D147}"/>
              </a:ext>
            </a:extLst>
          </p:cNvPr>
          <p:cNvSpPr txBox="1"/>
          <p:nvPr/>
        </p:nvSpPr>
        <p:spPr>
          <a:xfrm>
            <a:off x="935037" y="843506"/>
            <a:ext cx="1508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Calibri (Überschriften)"/>
              </a:rPr>
              <a:t>1.3.1</a:t>
            </a:r>
            <a:endParaRPr lang="de-DE" sz="3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9F1DAA4-1244-4BC5-A528-2CD6CFDD2A66}"/>
              </a:ext>
            </a:extLst>
          </p:cNvPr>
          <p:cNvSpPr txBox="1"/>
          <p:nvPr/>
        </p:nvSpPr>
        <p:spPr>
          <a:xfrm>
            <a:off x="2117455" y="843506"/>
            <a:ext cx="6112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Calibri (Überschriften)"/>
              </a:rPr>
              <a:t>Spätfrost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511900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035255" y="1078414"/>
            <a:ext cx="5046454" cy="2849316"/>
          </a:xfr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Verfrühter Austrieb erhöht Spätfrostgefahr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/>
                </a:solidFill>
                <a:latin typeface="+mn-lt"/>
              </a:rPr>
              <a:t>Geöffnete </a:t>
            </a:r>
            <a:r>
              <a:rPr lang="de-DE" smtClean="0">
                <a:solidFill>
                  <a:schemeClr val="tx1"/>
                </a:solidFill>
                <a:latin typeface="+mn-lt"/>
              </a:rPr>
              <a:t>Blüten 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und junge Früchte am empfindlichsten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Komplette Zerstörung des Ertrags möglich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AFE4E5B-F0B8-4DF4-B5E1-F151B68D4C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6166" y="552610"/>
            <a:ext cx="1732379" cy="195872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AA539E-B91B-4A7A-B79D-EA2C88695B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" y="3059334"/>
            <a:ext cx="2425065" cy="161671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C2FA4E8-B97A-4B30-BAED-6F284F4032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777" y="3059334"/>
            <a:ext cx="2433573" cy="161671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A3EA339-545F-46BA-B5CD-B8E117483A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6165" y="2802701"/>
            <a:ext cx="1751416" cy="187334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F365F7A-C38B-498F-A8FC-A96A10F21B4E}"/>
              </a:ext>
            </a:extLst>
          </p:cNvPr>
          <p:cNvSpPr txBox="1"/>
          <p:nvPr/>
        </p:nvSpPr>
        <p:spPr>
          <a:xfrm>
            <a:off x="971550" y="4676043"/>
            <a:ext cx="1955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Blattschäden durch Frost </a:t>
            </a:r>
            <a:r>
              <a:rPr lang="de-DE" sz="800" dirty="0">
                <a:latin typeface="+mn-lt"/>
              </a:rPr>
              <a:t>(42)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57AF7B6-9B27-4EEB-B447-43FD4F22D410}"/>
              </a:ext>
            </a:extLst>
          </p:cNvPr>
          <p:cNvSpPr txBox="1"/>
          <p:nvPr/>
        </p:nvSpPr>
        <p:spPr>
          <a:xfrm>
            <a:off x="3396183" y="4676043"/>
            <a:ext cx="2748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Fruchtschäden an jungen Zwetschgen </a:t>
            </a:r>
            <a:r>
              <a:rPr lang="de-DE" sz="800" dirty="0">
                <a:latin typeface="+mn-lt"/>
              </a:rPr>
              <a:t>(43)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9B4124C-A2E7-47F3-A82E-A39E8CCE0257}"/>
              </a:ext>
            </a:extLst>
          </p:cNvPr>
          <p:cNvSpPr txBox="1"/>
          <p:nvPr/>
        </p:nvSpPr>
        <p:spPr>
          <a:xfrm>
            <a:off x="5991474" y="4676043"/>
            <a:ext cx="2292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 </a:t>
            </a:r>
            <a:r>
              <a:rPr lang="de-DE" sz="1200" dirty="0" err="1">
                <a:latin typeface="+mn-lt"/>
              </a:rPr>
              <a:t>Verrieseln</a:t>
            </a:r>
            <a:r>
              <a:rPr lang="de-DE" sz="1200" dirty="0">
                <a:latin typeface="+mn-lt"/>
              </a:rPr>
              <a:t> bei Johannisbeeren </a:t>
            </a:r>
            <a:r>
              <a:rPr lang="de-DE" sz="800" dirty="0">
                <a:latin typeface="+mn-lt"/>
              </a:rPr>
              <a:t>(44)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4FFFF9A-64CA-4F39-AE6A-4A3E770B21CF}"/>
              </a:ext>
            </a:extLst>
          </p:cNvPr>
          <p:cNvSpPr txBox="1"/>
          <p:nvPr/>
        </p:nvSpPr>
        <p:spPr>
          <a:xfrm>
            <a:off x="5991474" y="2478406"/>
            <a:ext cx="2261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 Blattschäden am Neuaustrieb </a:t>
            </a:r>
            <a:r>
              <a:rPr lang="de-DE" sz="800" dirty="0">
                <a:latin typeface="+mn-lt"/>
              </a:rPr>
              <a:t>(41)</a:t>
            </a:r>
          </a:p>
        </p:txBody>
      </p:sp>
      <p:sp>
        <p:nvSpPr>
          <p:cNvPr id="20" name="Titel 4">
            <a:extLst>
              <a:ext uri="{FF2B5EF4-FFF2-40B4-BE49-F238E27FC236}">
                <a16:creationId xmlns:a16="http://schemas.microsoft.com/office/drawing/2014/main" id="{834CFD7E-2DE4-4EB0-AD6C-09780190C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Extremwetterereignisse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E486E50-54D8-4723-ACE3-1619E177C872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Spätfrost</a:t>
            </a:r>
          </a:p>
        </p:txBody>
      </p:sp>
    </p:spTree>
    <p:extLst>
      <p:ext uri="{BB962C8B-B14F-4D97-AF65-F5344CB8AC3E}">
        <p14:creationId xmlns:p14="http://schemas.microsoft.com/office/powerpoint/2010/main" val="666208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32CF38AA-A626-4A71-832B-01A5BD1F58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88"/>
          <a:stretch/>
        </p:blipFill>
        <p:spPr>
          <a:xfrm>
            <a:off x="4762179" y="1170758"/>
            <a:ext cx="2125965" cy="171585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1615375-1344-40D8-895D-971AA71B82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800" y="1178439"/>
            <a:ext cx="2638753" cy="172056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A548223-B2D1-4729-B81E-DF85F5F902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179" y="3187521"/>
            <a:ext cx="2125965" cy="1728947"/>
          </a:xfrm>
          <a:prstGeom prst="rect">
            <a:avLst/>
          </a:prstGeom>
        </p:spPr>
      </p:pic>
      <p:sp>
        <p:nvSpPr>
          <p:cNvPr id="20" name="Titel 4">
            <a:extLst>
              <a:ext uri="{FF2B5EF4-FFF2-40B4-BE49-F238E27FC236}">
                <a16:creationId xmlns:a16="http://schemas.microsoft.com/office/drawing/2014/main" id="{BB5901E3-DF89-494B-A014-CB984B633977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Extremwetterereignisse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49A980B-4222-40E6-8AE2-3F2681A97D51}"/>
              </a:ext>
            </a:extLst>
          </p:cNvPr>
          <p:cNvSpPr txBox="1"/>
          <p:nvPr/>
        </p:nvSpPr>
        <p:spPr>
          <a:xfrm>
            <a:off x="3574288" y="2713901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(45)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EFC06F8-EEE3-4E0F-8985-A20857FEBA49}"/>
              </a:ext>
            </a:extLst>
          </p:cNvPr>
          <p:cNvSpPr txBox="1"/>
          <p:nvPr/>
        </p:nvSpPr>
        <p:spPr>
          <a:xfrm>
            <a:off x="6888144" y="2713901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(46)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3372240-40CC-4AC9-890D-2B3E6218B841}"/>
              </a:ext>
            </a:extLst>
          </p:cNvPr>
          <p:cNvSpPr txBox="1"/>
          <p:nvPr/>
        </p:nvSpPr>
        <p:spPr>
          <a:xfrm>
            <a:off x="3574288" y="4701024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(47)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3FDD022-3C95-4B5B-BCCC-C5FD3D52F450}"/>
              </a:ext>
            </a:extLst>
          </p:cNvPr>
          <p:cNvSpPr txBox="1"/>
          <p:nvPr/>
        </p:nvSpPr>
        <p:spPr>
          <a:xfrm>
            <a:off x="6888144" y="4701024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(48)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53DF17-DD9E-4FAB-A32F-AF40EF6AEB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4"/>
          <a:stretch/>
        </p:blipFill>
        <p:spPr>
          <a:xfrm>
            <a:off x="1000800" y="3192740"/>
            <a:ext cx="2655165" cy="181741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49EDE58-893F-4346-89DB-CD41445268E7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Frostgeschädigte Blüten</a:t>
            </a:r>
          </a:p>
        </p:txBody>
      </p:sp>
    </p:spTree>
    <p:extLst>
      <p:ext uri="{BB962C8B-B14F-4D97-AF65-F5344CB8AC3E}">
        <p14:creationId xmlns:p14="http://schemas.microsoft.com/office/powerpoint/2010/main" val="681541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/>
        </p:nvSpPr>
        <p:spPr>
          <a:xfrm>
            <a:off x="3489754" y="2568027"/>
            <a:ext cx="143944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4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Sternförmig</a:t>
            </a:r>
          </a:p>
        </p:txBody>
      </p:sp>
      <p:sp>
        <p:nvSpPr>
          <p:cNvPr id="5" name="Rechteck 4"/>
          <p:cNvSpPr/>
          <p:nvPr/>
        </p:nvSpPr>
        <p:spPr>
          <a:xfrm>
            <a:off x="889684" y="2568027"/>
            <a:ext cx="140994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4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Ringförmig 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7B56368-20FF-4903-8A96-64B95D3CD3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800" y="3001492"/>
            <a:ext cx="1785765" cy="1675416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7B67261D-B9CA-4881-A20A-2F21F147475C}"/>
              </a:ext>
            </a:extLst>
          </p:cNvPr>
          <p:cNvSpPr txBox="1"/>
          <p:nvPr/>
        </p:nvSpPr>
        <p:spPr>
          <a:xfrm>
            <a:off x="921017" y="4682646"/>
            <a:ext cx="68159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DE" sz="1400" dirty="0">
                <a:latin typeface="+mn-lt"/>
              </a:rPr>
              <a:t>Fleckig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02912BF-B61D-485A-9EF5-06BA8A5FAE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6142" y="1237637"/>
            <a:ext cx="2175172" cy="1336552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B5E6E22-9E19-44A5-80E0-62FCD1E7B0F8}"/>
              </a:ext>
            </a:extLst>
          </p:cNvPr>
          <p:cNvSpPr txBox="1"/>
          <p:nvPr/>
        </p:nvSpPr>
        <p:spPr>
          <a:xfrm>
            <a:off x="5966142" y="2578410"/>
            <a:ext cx="107670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DE" sz="1400" dirty="0">
                <a:latin typeface="+mn-lt"/>
              </a:rPr>
              <a:t>Frostzungen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8D1DE02-1188-487F-8C59-4676992325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220" y="3007230"/>
            <a:ext cx="1533893" cy="1675416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3415702" y="4682646"/>
            <a:ext cx="304376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400" smtClean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Verstärkte Fruchtberostung</a:t>
            </a:r>
            <a:endParaRPr lang="de-DE" sz="14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BC7975B-6ADB-4849-8221-622F70204511}"/>
              </a:ext>
            </a:extLst>
          </p:cNvPr>
          <p:cNvSpPr txBox="1"/>
          <p:nvPr/>
        </p:nvSpPr>
        <p:spPr>
          <a:xfrm>
            <a:off x="2987697" y="2553686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(49)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D36406F-B486-4BFA-A779-C2FC15A132DD}"/>
              </a:ext>
            </a:extLst>
          </p:cNvPr>
          <p:cNvSpPr txBox="1"/>
          <p:nvPr/>
        </p:nvSpPr>
        <p:spPr>
          <a:xfrm>
            <a:off x="7853167" y="2568027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(51)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134F514-E4EB-42E8-80D6-27158FBE474C}"/>
              </a:ext>
            </a:extLst>
          </p:cNvPr>
          <p:cNvSpPr txBox="1"/>
          <p:nvPr/>
        </p:nvSpPr>
        <p:spPr>
          <a:xfrm>
            <a:off x="5389111" y="2568027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(50)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4AC3B63-FE1A-4948-B2D5-9D84D51F3176}"/>
              </a:ext>
            </a:extLst>
          </p:cNvPr>
          <p:cNvSpPr txBox="1"/>
          <p:nvPr/>
        </p:nvSpPr>
        <p:spPr>
          <a:xfrm>
            <a:off x="2790280" y="2991604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(52)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6237DE7-7688-4349-BFAF-A1625DEA8D7E}"/>
              </a:ext>
            </a:extLst>
          </p:cNvPr>
          <p:cNvSpPr txBox="1"/>
          <p:nvPr/>
        </p:nvSpPr>
        <p:spPr>
          <a:xfrm>
            <a:off x="6417033" y="4734026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(69)</a:t>
            </a:r>
          </a:p>
        </p:txBody>
      </p:sp>
      <p:sp>
        <p:nvSpPr>
          <p:cNvPr id="31" name="Titel 4">
            <a:extLst>
              <a:ext uri="{FF2B5EF4-FFF2-40B4-BE49-F238E27FC236}">
                <a16:creationId xmlns:a16="http://schemas.microsoft.com/office/drawing/2014/main" id="{F9834043-FE3C-41FB-B3EA-152C01BF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Extremwetterereignisse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A4DFB3F-BFF8-495D-A7BC-AE1F2E7205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800" y="1212221"/>
            <a:ext cx="2282475" cy="134971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424786F-21EB-4744-AB01-28609B3F04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5164" y="1216911"/>
            <a:ext cx="2129838" cy="1358095"/>
          </a:xfrm>
          <a:prstGeom prst="rect">
            <a:avLst/>
          </a:prstGeom>
        </p:spPr>
      </p:pic>
      <p:sp>
        <p:nvSpPr>
          <p:cNvPr id="13" name="Gleich 12">
            <a:extLst>
              <a:ext uri="{FF2B5EF4-FFF2-40B4-BE49-F238E27FC236}">
                <a16:creationId xmlns:a16="http://schemas.microsoft.com/office/drawing/2014/main" id="{138393F1-5319-47BA-BE4F-A23ADAA36C11}"/>
              </a:ext>
            </a:extLst>
          </p:cNvPr>
          <p:cNvSpPr/>
          <p:nvPr/>
        </p:nvSpPr>
        <p:spPr>
          <a:xfrm>
            <a:off x="2973861" y="3775497"/>
            <a:ext cx="333955" cy="215444"/>
          </a:xfrm>
          <a:prstGeom prst="mathEqual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6F4C1A89-2502-4F2A-A278-6DE7407EE5C1}"/>
              </a:ext>
            </a:extLst>
          </p:cNvPr>
          <p:cNvCxnSpPr>
            <a:cxnSpLocks/>
          </p:cNvCxnSpPr>
          <p:nvPr/>
        </p:nvCxnSpPr>
        <p:spPr>
          <a:xfrm flipV="1">
            <a:off x="3032181" y="3747078"/>
            <a:ext cx="201710" cy="249957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hteck 29">
            <a:extLst>
              <a:ext uri="{FF2B5EF4-FFF2-40B4-BE49-F238E27FC236}">
                <a16:creationId xmlns:a16="http://schemas.microsoft.com/office/drawing/2014/main" id="{5A280708-8691-4566-92F5-1E82D39E7639}"/>
              </a:ext>
            </a:extLst>
          </p:cNvPr>
          <p:cNvSpPr/>
          <p:nvPr/>
        </p:nvSpPr>
        <p:spPr>
          <a:xfrm>
            <a:off x="6026937" y="4729092"/>
            <a:ext cx="2239324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400" dirty="0" err="1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Verbräunt</a:t>
            </a:r>
            <a:r>
              <a:rPr lang="de-DE" sz="14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, eingesunken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D5E6954A-162B-439E-9A61-20A1B49F05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0690" y="3001493"/>
            <a:ext cx="2070624" cy="1675415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386D164B-2960-43C5-A458-48677606842B}"/>
              </a:ext>
            </a:extLst>
          </p:cNvPr>
          <p:cNvSpPr txBox="1"/>
          <p:nvPr/>
        </p:nvSpPr>
        <p:spPr>
          <a:xfrm>
            <a:off x="8102568" y="3000062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(54)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ADDAED4-ED17-4D51-872A-1DB0296BF8C7}"/>
              </a:ext>
            </a:extLst>
          </p:cNvPr>
          <p:cNvSpPr txBox="1"/>
          <p:nvPr/>
        </p:nvSpPr>
        <p:spPr>
          <a:xfrm>
            <a:off x="5039364" y="2996639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(53)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E4FF3768-9942-4123-8632-C3542537D8D3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Fruchtschäden durch Spätfrost</a:t>
            </a:r>
          </a:p>
        </p:txBody>
      </p:sp>
    </p:spTree>
    <p:extLst>
      <p:ext uri="{BB962C8B-B14F-4D97-AF65-F5344CB8AC3E}">
        <p14:creationId xmlns:p14="http://schemas.microsoft.com/office/powerpoint/2010/main" val="3985597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 txBox="1">
            <a:spLocks/>
          </p:cNvSpPr>
          <p:nvPr/>
        </p:nvSpPr>
        <p:spPr>
          <a:xfrm rot="5400000">
            <a:off x="6915616" y="3027653"/>
            <a:ext cx="3237918" cy="993775"/>
          </a:xfrm>
          <a:prstGeom prst="rect">
            <a:avLst/>
          </a:prstGeom>
        </p:spPr>
        <p:txBody>
          <a:bodyPr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endParaRPr lang="de-DE" b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CF000C0-2E84-4199-BF37-C5B7D83B677B}"/>
              </a:ext>
            </a:extLst>
          </p:cNvPr>
          <p:cNvSpPr txBox="1"/>
          <p:nvPr/>
        </p:nvSpPr>
        <p:spPr>
          <a:xfrm>
            <a:off x="1000800" y="1170530"/>
            <a:ext cx="3311318" cy="42165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b="1" dirty="0">
                <a:latin typeface="+mn-lt"/>
              </a:rPr>
              <a:t>Folien</a:t>
            </a:r>
            <a:r>
              <a:rPr lang="de-DE" sz="1900" dirty="0">
                <a:latin typeface="+mn-lt"/>
              </a:rPr>
              <a:t> oder </a:t>
            </a:r>
            <a:r>
              <a:rPr lang="de-DE" sz="1900" b="1" dirty="0">
                <a:latin typeface="+mn-lt"/>
              </a:rPr>
              <a:t>Vliese</a:t>
            </a:r>
            <a:r>
              <a:rPr lang="de-DE" sz="1900" dirty="0">
                <a:latin typeface="+mn-lt"/>
              </a:rPr>
              <a:t> können Blüten oder junge Früchte in kalten Nächten schützen</a:t>
            </a:r>
          </a:p>
          <a:p>
            <a:pPr marL="342900" indent="-342900" algn="l"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Schutzmaterialien tagsüber </a:t>
            </a:r>
            <a:r>
              <a:rPr lang="de-DE" sz="1900">
                <a:latin typeface="+mn-lt"/>
              </a:rPr>
              <a:t>wieder </a:t>
            </a:r>
            <a:r>
              <a:rPr lang="de-DE" sz="1900" smtClean="0">
                <a:latin typeface="+mn-lt"/>
              </a:rPr>
              <a:t>abnehmen (Bienenzuflug!)</a:t>
            </a:r>
          </a:p>
          <a:p>
            <a:pPr marL="342900" indent="-342900" algn="l"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smtClean="0">
                <a:latin typeface="+mn-lt"/>
              </a:rPr>
              <a:t>Mulch entfernen und Rasen bzw. Wiese kurz halten, um </a:t>
            </a:r>
            <a:r>
              <a:rPr lang="de-DE" sz="1900" b="1" smtClean="0">
                <a:latin typeface="+mn-lt"/>
              </a:rPr>
              <a:t>Wärmenachlieferung aus dem Boden </a:t>
            </a:r>
            <a:r>
              <a:rPr lang="de-DE" sz="1900" smtClean="0">
                <a:latin typeface="+mn-lt"/>
              </a:rPr>
              <a:t>zu ermöglichen</a:t>
            </a:r>
            <a:endParaRPr lang="de-DE" sz="1900" dirty="0">
              <a:latin typeface="+mn-lt"/>
            </a:endParaRPr>
          </a:p>
          <a:p>
            <a:pPr marL="342900" indent="-342900" algn="l"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endParaRPr lang="de-DE" sz="1900" dirty="0">
              <a:latin typeface="+mn-lt"/>
            </a:endParaRPr>
          </a:p>
          <a:p>
            <a:pPr marL="800100" lvl="1" indent="-342900">
              <a:spcAft>
                <a:spcPts val="12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endParaRPr lang="de-DE" sz="1900" dirty="0"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148E2D9-6198-472D-96DC-97A3F0D995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411" y="290440"/>
            <a:ext cx="2673652" cy="189734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BB44D55-CFDA-421E-82DE-A62261D433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411" y="2635394"/>
            <a:ext cx="2673652" cy="211800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9A78882-586C-4A47-AF58-6B09EF2DE375}"/>
              </a:ext>
            </a:extLst>
          </p:cNvPr>
          <p:cNvSpPr txBox="1"/>
          <p:nvPr/>
        </p:nvSpPr>
        <p:spPr>
          <a:xfrm>
            <a:off x="4890935" y="4736741"/>
            <a:ext cx="1636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Vliesschutz </a:t>
            </a:r>
            <a:r>
              <a:rPr lang="de-DE" sz="800" dirty="0">
                <a:latin typeface="+mn-lt"/>
              </a:rPr>
              <a:t>(56)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FD73BDE-C024-4A13-B5E2-6BEFAE809E36}"/>
              </a:ext>
            </a:extLst>
          </p:cNvPr>
          <p:cNvSpPr txBox="1"/>
          <p:nvPr/>
        </p:nvSpPr>
        <p:spPr>
          <a:xfrm>
            <a:off x="4890935" y="2184928"/>
            <a:ext cx="2680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Schutz aus Kunststofffolie </a:t>
            </a:r>
            <a:r>
              <a:rPr lang="de-DE" sz="800" dirty="0">
                <a:latin typeface="+mn-lt"/>
              </a:rPr>
              <a:t>(55)</a:t>
            </a:r>
          </a:p>
        </p:txBody>
      </p:sp>
      <p:sp>
        <p:nvSpPr>
          <p:cNvPr id="17" name="Titel 4">
            <a:extLst>
              <a:ext uri="{FF2B5EF4-FFF2-40B4-BE49-F238E27FC236}">
                <a16:creationId xmlns:a16="http://schemas.microsoft.com/office/drawing/2014/main" id="{CA4EBB1D-6E05-48DF-8F4A-C735C289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Extremwetterereignisse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3F8F9A8-07BA-4568-885E-4A5DDDA78295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Schutzmaßnahmen</a:t>
            </a:r>
          </a:p>
        </p:txBody>
      </p:sp>
    </p:spTree>
    <p:extLst>
      <p:ext uri="{BB962C8B-B14F-4D97-AF65-F5344CB8AC3E}">
        <p14:creationId xmlns:p14="http://schemas.microsoft.com/office/powerpoint/2010/main" val="385322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6B55615-6798-44DF-ABFF-30F871D0DA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2375" y="1814845"/>
            <a:ext cx="3450031" cy="230001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A99D5C4-FF00-47E5-B099-C5BA062C52D1}"/>
              </a:ext>
            </a:extLst>
          </p:cNvPr>
          <p:cNvSpPr txBox="1"/>
          <p:nvPr/>
        </p:nvSpPr>
        <p:spPr>
          <a:xfrm>
            <a:off x="997381" y="4688643"/>
            <a:ext cx="4900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(57)</a:t>
            </a:r>
          </a:p>
        </p:txBody>
      </p:sp>
      <p:sp>
        <p:nvSpPr>
          <p:cNvPr id="16" name="Titel 4">
            <a:extLst>
              <a:ext uri="{FF2B5EF4-FFF2-40B4-BE49-F238E27FC236}">
                <a16:creationId xmlns:a16="http://schemas.microsoft.com/office/drawing/2014/main" id="{8F8FE9BB-0CB0-437E-ADDA-4D459A21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Extremwetterereignisse</a:t>
            </a:r>
          </a:p>
        </p:txBody>
      </p:sp>
      <p:sp>
        <p:nvSpPr>
          <p:cNvPr id="15" name="Textplatzhalter 1">
            <a:extLst>
              <a:ext uri="{FF2B5EF4-FFF2-40B4-BE49-F238E27FC236}">
                <a16:creationId xmlns:a16="http://schemas.microsoft.com/office/drawing/2014/main" id="{C17F130F-FE32-4C25-9A01-FCE1F0DB44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99344" y="1239839"/>
            <a:ext cx="3634097" cy="295650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/>
                </a:solidFill>
                <a:latin typeface="+mn-lt"/>
              </a:rPr>
              <a:t>Starke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Temperaturunterschiede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 zwischen Tag und Nacht führen zu erheblichen Spannungen im Gewebe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Schäden meist an der besonnten Süd- oder Ost-Seite des Stammes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Risse dienen als 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Eintrittspforten für Krankheitserreger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7517367-92A4-4300-A056-8A33267F3BC4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Stammrisse</a:t>
            </a:r>
          </a:p>
        </p:txBody>
      </p:sp>
    </p:spTree>
    <p:extLst>
      <p:ext uri="{BB962C8B-B14F-4D97-AF65-F5344CB8AC3E}">
        <p14:creationId xmlns:p14="http://schemas.microsoft.com/office/powerpoint/2010/main" val="4285078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67458B6-76E0-446C-9DFC-27897FC3E2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1585" y="1379563"/>
            <a:ext cx="4094516" cy="29565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</a:pPr>
            <a:r>
              <a:rPr lang="de-DE" b="1" dirty="0">
                <a:solidFill>
                  <a:schemeClr val="tx1"/>
                </a:solidFill>
                <a:latin typeface="+mn-lt"/>
              </a:rPr>
              <a:t>Sofortmaßnahme: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</a:pPr>
            <a:endParaRPr lang="de-DE" sz="1000" b="1" dirty="0">
              <a:solidFill>
                <a:schemeClr val="tx1"/>
              </a:solidFill>
              <a:latin typeface="+mn-lt"/>
            </a:endParaRPr>
          </a:p>
          <a:p>
            <a:pPr marL="536575" indent="-536575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Festes Zusammenbinden </a:t>
            </a:r>
            <a:br>
              <a:rPr lang="de-DE" dirty="0">
                <a:solidFill>
                  <a:schemeClr val="tx1"/>
                </a:solidFill>
                <a:latin typeface="+mn-lt"/>
              </a:rPr>
            </a:br>
            <a:r>
              <a:rPr lang="de-DE" dirty="0">
                <a:solidFill>
                  <a:schemeClr val="tx1"/>
                </a:solidFill>
                <a:latin typeface="+mn-lt"/>
              </a:rPr>
              <a:t>fördert die Wundheilung und verhindert </a:t>
            </a:r>
            <a:r>
              <a:rPr lang="de-DE">
                <a:solidFill>
                  <a:schemeClr val="tx1"/>
                </a:solidFill>
                <a:latin typeface="+mn-lt"/>
              </a:rPr>
              <a:t>weiteres </a:t>
            </a:r>
            <a:r>
              <a:rPr lang="de-DE" smtClean="0">
                <a:solidFill>
                  <a:schemeClr val="tx1"/>
                </a:solidFill>
                <a:latin typeface="+mn-lt"/>
              </a:rPr>
              <a:t>Aufreißen</a:t>
            </a:r>
            <a:endParaRPr lang="de-DE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969C01-C4E7-43F4-BDBC-5E51C23A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031"/>
          <a:stretch/>
        </p:blipFill>
        <p:spPr>
          <a:xfrm>
            <a:off x="5460203" y="63397"/>
            <a:ext cx="1722492" cy="2280872"/>
          </a:xfrm>
          <a:prstGeom prst="rect">
            <a:avLst/>
          </a:prstGeom>
        </p:spPr>
      </p:pic>
      <p:sp>
        <p:nvSpPr>
          <p:cNvPr id="7" name="Textplatzhalter 1">
            <a:extLst>
              <a:ext uri="{FF2B5EF4-FFF2-40B4-BE49-F238E27FC236}">
                <a16:creationId xmlns:a16="http://schemas.microsoft.com/office/drawing/2014/main" id="{2B25E956-3D5B-4588-BCB7-2E9D368DBB3B}"/>
              </a:ext>
            </a:extLst>
          </p:cNvPr>
          <p:cNvSpPr txBox="1">
            <a:spLocks/>
          </p:cNvSpPr>
          <p:nvPr/>
        </p:nvSpPr>
        <p:spPr>
          <a:xfrm>
            <a:off x="1000800" y="3262588"/>
            <a:ext cx="3242362" cy="158757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342900" rtl="0" eaLnBrk="0" fontAlgn="base" hangingPunct="0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900" kern="12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</a:pPr>
            <a:r>
              <a:rPr lang="de-DE" b="1" dirty="0">
                <a:solidFill>
                  <a:schemeClr val="tx1"/>
                </a:solidFill>
                <a:latin typeface="+mn-lt"/>
              </a:rPr>
              <a:t>Vorsorge: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</a:pPr>
            <a:endParaRPr lang="de-DE" sz="1000" b="1" dirty="0">
              <a:solidFill>
                <a:schemeClr val="tx1"/>
              </a:solidFill>
              <a:latin typeface="+mn-lt"/>
            </a:endParaRPr>
          </a:p>
          <a:p>
            <a:pPr marL="536575" indent="-536575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Calibri" panose="020F0502020204030204" pitchFamily="34" charset="0"/>
              <a:buChar char="→"/>
            </a:pPr>
            <a:r>
              <a:rPr lang="de-DE" dirty="0">
                <a:solidFill>
                  <a:schemeClr val="tx1"/>
                </a:solidFill>
                <a:latin typeface="+mn-lt"/>
              </a:rPr>
              <a:t>Weißer Anstrich mindert Temperaturschwankungen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2D06134-5715-4451-97CC-4100555C6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800" y="1880912"/>
            <a:ext cx="332950" cy="40749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740C6EA-1781-4FB3-A126-797169C2A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800" y="3804809"/>
            <a:ext cx="332950" cy="40749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139DE3E-CA25-4479-B03D-C23E040F1EF9}"/>
              </a:ext>
            </a:extLst>
          </p:cNvPr>
          <p:cNvSpPr txBox="1"/>
          <p:nvPr/>
        </p:nvSpPr>
        <p:spPr>
          <a:xfrm>
            <a:off x="7154713" y="2138361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(58)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4B7180C-15A2-40F9-8B2F-1BA4940BD444}"/>
              </a:ext>
            </a:extLst>
          </p:cNvPr>
          <p:cNvSpPr txBox="1"/>
          <p:nvPr/>
        </p:nvSpPr>
        <p:spPr>
          <a:xfrm>
            <a:off x="7182695" y="4789336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(59)</a:t>
            </a:r>
          </a:p>
        </p:txBody>
      </p:sp>
      <p:sp>
        <p:nvSpPr>
          <p:cNvPr id="13" name="Titel 4">
            <a:extLst>
              <a:ext uri="{FF2B5EF4-FFF2-40B4-BE49-F238E27FC236}">
                <a16:creationId xmlns:a16="http://schemas.microsoft.com/office/drawing/2014/main" id="{D313417E-43CB-4340-B1A9-726D24703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Extremwetterereignisse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A8C280F-566F-49DA-BEFB-8B39D3407135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Stammrisse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0"/>
          <a:stretch/>
        </p:blipFill>
        <p:spPr>
          <a:xfrm>
            <a:off x="5460203" y="2623909"/>
            <a:ext cx="1722493" cy="236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6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C8D9669-C3D9-4BA4-8B96-5BB93C65D147}"/>
              </a:ext>
            </a:extLst>
          </p:cNvPr>
          <p:cNvSpPr txBox="1"/>
          <p:nvPr/>
        </p:nvSpPr>
        <p:spPr>
          <a:xfrm>
            <a:off x="935037" y="843506"/>
            <a:ext cx="1508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Calibri (Überschriften)"/>
              </a:rPr>
              <a:t>1.3.2</a:t>
            </a:r>
            <a:endParaRPr lang="de-DE" sz="3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9F1DAA4-1244-4BC5-A528-2CD6CFDD2A66}"/>
              </a:ext>
            </a:extLst>
          </p:cNvPr>
          <p:cNvSpPr txBox="1"/>
          <p:nvPr/>
        </p:nvSpPr>
        <p:spPr>
          <a:xfrm>
            <a:off x="2117455" y="843506"/>
            <a:ext cx="6112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Calibri (Überschriften)"/>
              </a:rPr>
              <a:t>Hitze</a:t>
            </a:r>
            <a:r>
              <a:rPr lang="de-DE" sz="3200" b="1">
                <a:solidFill>
                  <a:schemeClr val="bg1"/>
                </a:solidFill>
                <a:latin typeface="Calibri (Überschriften)"/>
              </a:rPr>
              <a:t>, intensive Einstrahlung und </a:t>
            </a:r>
            <a:r>
              <a:rPr lang="de-DE" sz="3200" b="1" dirty="0">
                <a:solidFill>
                  <a:schemeClr val="bg1"/>
                </a:solidFill>
                <a:latin typeface="Calibri (Überschriften)"/>
              </a:rPr>
              <a:t>Trockenheit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050781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A11B22E-1E2B-4FB6-88B0-9CA171EF36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800" y="1386543"/>
            <a:ext cx="3340319" cy="295650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/>
                </a:solidFill>
                <a:latin typeface="+mn-lt"/>
              </a:rPr>
              <a:t>Verbrennungserscheinungen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 an Blättern und Früchten 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Auslöser: 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Hitze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 in Kombination mit 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intensiver Einstrahlung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Symptome in der Regel auf der sonnenzugewandten Seite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1BDE1A-E061-4A4C-A8F7-16BCACE3C4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125" y="379335"/>
            <a:ext cx="2406474" cy="201441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035647D-04DF-4D95-9C26-DC61D1E3D35A}"/>
              </a:ext>
            </a:extLst>
          </p:cNvPr>
          <p:cNvSpPr txBox="1"/>
          <p:nvPr/>
        </p:nvSpPr>
        <p:spPr>
          <a:xfrm>
            <a:off x="5072578" y="2433250"/>
            <a:ext cx="1999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Vergilbte Holunderbeeren </a:t>
            </a:r>
            <a:r>
              <a:rPr lang="de-DE" sz="800" dirty="0">
                <a:latin typeface="+mn-lt"/>
              </a:rPr>
              <a:t>(60)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D02226-E6D9-420F-B424-19548A3EEB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125" y="2801149"/>
            <a:ext cx="2406474" cy="183037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E2D49B6-86FB-4325-9D42-A96B55247575}"/>
              </a:ext>
            </a:extLst>
          </p:cNvPr>
          <p:cNvSpPr txBox="1"/>
          <p:nvPr/>
        </p:nvSpPr>
        <p:spPr>
          <a:xfrm>
            <a:off x="5072578" y="4644126"/>
            <a:ext cx="23352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Sonnenbrand an Stachelbeeren </a:t>
            </a:r>
            <a:r>
              <a:rPr lang="de-DE" sz="800" dirty="0">
                <a:latin typeface="+mn-lt"/>
              </a:rPr>
              <a:t>(61)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AF08B463-8B4C-4723-974E-FE0754BF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Extremwetterereignisse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558BEDF-36F7-40AB-BFB8-5404B16D00A7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Sonnenbrand</a:t>
            </a:r>
          </a:p>
        </p:txBody>
      </p:sp>
    </p:spTree>
    <p:extLst>
      <p:ext uri="{BB962C8B-B14F-4D97-AF65-F5344CB8AC3E}">
        <p14:creationId xmlns:p14="http://schemas.microsoft.com/office/powerpoint/2010/main" val="248208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53857BB7-D0D5-4D45-A792-4200DFD6A266}"/>
              </a:ext>
            </a:extLst>
          </p:cNvPr>
          <p:cNvSpPr txBox="1"/>
          <p:nvPr/>
        </p:nvSpPr>
        <p:spPr>
          <a:xfrm>
            <a:off x="935037" y="843506"/>
            <a:ext cx="71526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/>
            <a:r>
              <a:rPr lang="de-DE" sz="3600" b="1" dirty="0">
                <a:solidFill>
                  <a:schemeClr val="bg1"/>
                </a:solidFill>
                <a:latin typeface="Calibri (Überschriften)"/>
              </a:rPr>
              <a:t>1. Herausforderungen für den Obstbau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0588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 txBox="1">
            <a:spLocks/>
          </p:cNvSpPr>
          <p:nvPr/>
        </p:nvSpPr>
        <p:spPr>
          <a:xfrm rot="5400000">
            <a:off x="6915616" y="3027653"/>
            <a:ext cx="3237918" cy="993775"/>
          </a:xfrm>
          <a:prstGeom prst="rect">
            <a:avLst/>
          </a:prstGeom>
        </p:spPr>
        <p:txBody>
          <a:bodyPr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endParaRPr lang="de-DE" b="0" dirty="0"/>
          </a:p>
        </p:txBody>
      </p:sp>
      <p:pic>
        <p:nvPicPr>
          <p:cNvPr id="4" name="Grafik 3" descr="H:\IEF\IEF5\Bilder\Bildarchiv Neu\Bilder 2020\Klimaprojekt HSWT\Obstbau\Apfel 'Gerlinde' Frucht mit Sonnenbrand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90"/>
          <a:stretch/>
        </p:blipFill>
        <p:spPr bwMode="auto">
          <a:xfrm>
            <a:off x="1546234" y="3134698"/>
            <a:ext cx="2265022" cy="1721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00466A9-398E-491C-9203-85646749B6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82"/>
          <a:stretch/>
        </p:blipFill>
        <p:spPr>
          <a:xfrm>
            <a:off x="5478637" y="1125680"/>
            <a:ext cx="1998578" cy="164476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F3C2364-CC58-485A-A638-25675ED982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8849" y="1104443"/>
            <a:ext cx="2258384" cy="1644762"/>
          </a:xfrm>
          <a:prstGeom prst="rect">
            <a:avLst/>
          </a:prstGeom>
        </p:spPr>
      </p:pic>
      <p:sp>
        <p:nvSpPr>
          <p:cNvPr id="26" name="Textplatzhalter 1">
            <a:extLst>
              <a:ext uri="{FF2B5EF4-FFF2-40B4-BE49-F238E27FC236}">
                <a16:creationId xmlns:a16="http://schemas.microsoft.com/office/drawing/2014/main" id="{FAEBDDDE-EAEE-4A0D-AE94-67B7DC064558}"/>
              </a:ext>
            </a:extLst>
          </p:cNvPr>
          <p:cNvSpPr txBox="1">
            <a:spLocks/>
          </p:cNvSpPr>
          <p:nvPr/>
        </p:nvSpPr>
        <p:spPr>
          <a:xfrm>
            <a:off x="1543386" y="4869329"/>
            <a:ext cx="2549221" cy="20603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342900" rtl="0" eaLnBrk="0" fontAlgn="base" hangingPunct="0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900" kern="12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1400" dirty="0">
                <a:solidFill>
                  <a:schemeClr val="tx1"/>
                </a:solidFill>
                <a:latin typeface="+mn-lt"/>
              </a:rPr>
              <a:t>Eingesunkenes Fruchtfleisch </a:t>
            </a:r>
            <a:r>
              <a:rPr lang="de-DE" sz="800" dirty="0">
                <a:solidFill>
                  <a:schemeClr val="tx1"/>
                </a:solidFill>
                <a:latin typeface="+mn-lt"/>
              </a:rPr>
              <a:t>(64)</a:t>
            </a:r>
            <a:endParaRPr lang="de-DE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xtplatzhalter 1">
            <a:extLst>
              <a:ext uri="{FF2B5EF4-FFF2-40B4-BE49-F238E27FC236}">
                <a16:creationId xmlns:a16="http://schemas.microsoft.com/office/drawing/2014/main" id="{1FA379EB-C497-4492-8985-62CDCC4F7733}"/>
              </a:ext>
            </a:extLst>
          </p:cNvPr>
          <p:cNvSpPr txBox="1">
            <a:spLocks/>
          </p:cNvSpPr>
          <p:nvPr/>
        </p:nvSpPr>
        <p:spPr>
          <a:xfrm>
            <a:off x="1577011" y="2769902"/>
            <a:ext cx="3138943" cy="98949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342900" rtl="0" eaLnBrk="0" fontAlgn="base" hangingPunct="0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900" kern="12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1400" dirty="0">
                <a:solidFill>
                  <a:schemeClr val="tx1"/>
                </a:solidFill>
                <a:latin typeface="+mn-lt"/>
              </a:rPr>
              <a:t>Braun oder weißlich vergilbte Stellen </a:t>
            </a:r>
            <a:r>
              <a:rPr lang="de-DE" sz="800" dirty="0">
                <a:solidFill>
                  <a:schemeClr val="tx1"/>
                </a:solidFill>
                <a:latin typeface="+mn-lt"/>
              </a:rPr>
              <a:t>(62)</a:t>
            </a:r>
            <a:endParaRPr lang="de-DE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xtplatzhalter 1">
            <a:extLst>
              <a:ext uri="{FF2B5EF4-FFF2-40B4-BE49-F238E27FC236}">
                <a16:creationId xmlns:a16="http://schemas.microsoft.com/office/drawing/2014/main" id="{CC8604E0-F7EA-4231-A8C5-94BD6ECC865B}"/>
              </a:ext>
            </a:extLst>
          </p:cNvPr>
          <p:cNvSpPr txBox="1">
            <a:spLocks/>
          </p:cNvSpPr>
          <p:nvPr/>
        </p:nvSpPr>
        <p:spPr>
          <a:xfrm>
            <a:off x="5477379" y="2770442"/>
            <a:ext cx="1992829" cy="235992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342900" rtl="0" eaLnBrk="0" fontAlgn="base" hangingPunct="0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900" kern="12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1400" dirty="0">
                <a:solidFill>
                  <a:schemeClr val="tx1"/>
                </a:solidFill>
                <a:latin typeface="+mn-lt"/>
              </a:rPr>
              <a:t>Nekrosen </a:t>
            </a:r>
            <a:r>
              <a:rPr lang="de-DE" sz="800" dirty="0">
                <a:solidFill>
                  <a:schemeClr val="tx1"/>
                </a:solidFill>
                <a:latin typeface="+mn-lt"/>
              </a:rPr>
              <a:t>(63)</a:t>
            </a:r>
            <a:endParaRPr lang="de-DE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1" name="Textplatzhalter 1">
            <a:extLst>
              <a:ext uri="{FF2B5EF4-FFF2-40B4-BE49-F238E27FC236}">
                <a16:creationId xmlns:a16="http://schemas.microsoft.com/office/drawing/2014/main" id="{3980ACAE-294F-4F85-9C0B-8EDB5858B777}"/>
              </a:ext>
            </a:extLst>
          </p:cNvPr>
          <p:cNvSpPr txBox="1">
            <a:spLocks/>
          </p:cNvSpPr>
          <p:nvPr/>
        </p:nvSpPr>
        <p:spPr>
          <a:xfrm>
            <a:off x="5482603" y="4860423"/>
            <a:ext cx="2386967" cy="241243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342900" rtl="0" eaLnBrk="0" fontAlgn="base" hangingPunct="0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900" kern="12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1400" dirty="0">
                <a:solidFill>
                  <a:schemeClr val="tx1"/>
                </a:solidFill>
                <a:latin typeface="+mn-lt"/>
              </a:rPr>
              <a:t>Dörre und Vertrocknung </a:t>
            </a:r>
            <a:r>
              <a:rPr lang="de-DE" sz="800" dirty="0">
                <a:solidFill>
                  <a:schemeClr val="tx1"/>
                </a:solidFill>
                <a:latin typeface="+mn-lt"/>
              </a:rPr>
              <a:t>(65)</a:t>
            </a:r>
            <a:endParaRPr lang="de-DE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BC568F55-9B4B-42FF-9D30-6F2D5C417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800" y="1104443"/>
            <a:ext cx="464037" cy="455896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35B3AD31-330B-45E5-A913-AF087BE36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800" y="3134698"/>
            <a:ext cx="464037" cy="455896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1C2A4F81-CA22-47D5-81A6-664C123684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3484" y="3155935"/>
            <a:ext cx="464037" cy="455896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00A8F187-1B26-49E2-9599-21534BA33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596" y="1104443"/>
            <a:ext cx="464037" cy="455896"/>
          </a:xfrm>
          <a:prstGeom prst="rect">
            <a:avLst/>
          </a:prstGeom>
        </p:spPr>
      </p:pic>
      <p:sp>
        <p:nvSpPr>
          <p:cNvPr id="19" name="Titel 4">
            <a:extLst>
              <a:ext uri="{FF2B5EF4-FFF2-40B4-BE49-F238E27FC236}">
                <a16:creationId xmlns:a16="http://schemas.microsoft.com/office/drawing/2014/main" id="{CD54B33C-C1D5-4B98-B679-D4F2E0104A15}"/>
              </a:ext>
            </a:extLst>
          </p:cNvPr>
          <p:cNvSpPr txBox="1">
            <a:spLocks/>
          </p:cNvSpPr>
          <p:nvPr/>
        </p:nvSpPr>
        <p:spPr>
          <a:xfrm rot="5400000">
            <a:off x="7121892" y="2968539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Extremwetterereignisse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6941B49-34AB-4808-BFF0-7457281679C3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Sonnenbrand - Fruchtschäden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75FBB44-15D1-4C6C-970B-4549DB6932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22"/>
          <a:stretch/>
        </p:blipFill>
        <p:spPr>
          <a:xfrm>
            <a:off x="5478636" y="3131855"/>
            <a:ext cx="1998579" cy="172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84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 txBox="1">
            <a:spLocks/>
          </p:cNvSpPr>
          <p:nvPr/>
        </p:nvSpPr>
        <p:spPr>
          <a:xfrm rot="5400000">
            <a:off x="6915616" y="3027653"/>
            <a:ext cx="3237918" cy="993775"/>
          </a:xfrm>
          <a:prstGeom prst="rect">
            <a:avLst/>
          </a:prstGeom>
        </p:spPr>
        <p:txBody>
          <a:bodyPr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endParaRPr lang="de-DE" b="0" dirty="0"/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0493AC36-0B97-4D3A-AB0A-F635321A2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Extremwetterereignisse</a:t>
            </a:r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C77D1D65-5DD9-44EB-9330-7D2D8D9839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0933" y="1482196"/>
            <a:ext cx="2906767" cy="295650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24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Schattierung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Verzicht auf Sommerschnitt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6915246-7656-473B-8631-89F4D33FF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800" y="1363522"/>
            <a:ext cx="378569" cy="46332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7285127-A5FB-414F-80A9-0921B5B1B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800" y="2013277"/>
            <a:ext cx="378569" cy="46332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B5DDB95-9280-44E9-8948-64446C9754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884" y="344202"/>
            <a:ext cx="2703869" cy="183726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86241D3-6A60-4147-B647-F4F4AE558D94}"/>
              </a:ext>
            </a:extLst>
          </p:cNvPr>
          <p:cNvSpPr txBox="1"/>
          <p:nvPr/>
        </p:nvSpPr>
        <p:spPr>
          <a:xfrm>
            <a:off x="7293826" y="4694013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(67)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65B78CB-3523-40A5-BC0C-CE5A6063854E}"/>
              </a:ext>
            </a:extLst>
          </p:cNvPr>
          <p:cNvSpPr txBox="1"/>
          <p:nvPr/>
        </p:nvSpPr>
        <p:spPr>
          <a:xfrm>
            <a:off x="7340788" y="2013277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(66)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AD085BB-7F72-4CCC-B446-5DF6E1ECFB62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Sonnenbrand </a:t>
            </a:r>
            <a:r>
              <a:rPr lang="de-DE" sz="2600" b="1">
                <a:latin typeface="+mj-lt"/>
              </a:rPr>
              <a:t>- Abhilfe</a:t>
            </a:r>
            <a:endParaRPr lang="de-DE" sz="2600" b="1" dirty="0">
              <a:latin typeface="+mj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884" y="2465406"/>
            <a:ext cx="2703869" cy="244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07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6B55615-6798-44DF-ABFF-30F871D0DA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5794" y="1826507"/>
            <a:ext cx="3450031" cy="230001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A99D5C4-FF00-47E5-B099-C5BA062C52D1}"/>
              </a:ext>
            </a:extLst>
          </p:cNvPr>
          <p:cNvSpPr txBox="1"/>
          <p:nvPr/>
        </p:nvSpPr>
        <p:spPr>
          <a:xfrm>
            <a:off x="3045222" y="4689870"/>
            <a:ext cx="4900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(57)</a:t>
            </a:r>
          </a:p>
        </p:txBody>
      </p:sp>
      <p:sp>
        <p:nvSpPr>
          <p:cNvPr id="16" name="Titel 4">
            <a:extLst>
              <a:ext uri="{FF2B5EF4-FFF2-40B4-BE49-F238E27FC236}">
                <a16:creationId xmlns:a16="http://schemas.microsoft.com/office/drawing/2014/main" id="{8F8FE9BB-0CB0-437E-ADDA-4D459A21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Extremwetterereignisse</a:t>
            </a:r>
          </a:p>
        </p:txBody>
      </p:sp>
      <p:sp>
        <p:nvSpPr>
          <p:cNvPr id="15" name="Textplatzhalter 1">
            <a:extLst>
              <a:ext uri="{FF2B5EF4-FFF2-40B4-BE49-F238E27FC236}">
                <a16:creationId xmlns:a16="http://schemas.microsoft.com/office/drawing/2014/main" id="{C17F130F-FE32-4C25-9A01-FCE1F0DB44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99344" y="1239839"/>
            <a:ext cx="4028235" cy="380638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b="1" dirty="0">
                <a:solidFill>
                  <a:schemeClr val="tx1"/>
                </a:solidFill>
                <a:latin typeface="+mn-lt"/>
              </a:rPr>
              <a:t>Ursachen: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Extreme Aufheizung der Stämme ohne Beschattung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Wechsel von andauernder Trockenheit und plötzlich </a:t>
            </a:r>
            <a:r>
              <a:rPr lang="de-DE">
                <a:solidFill>
                  <a:schemeClr val="tx1"/>
                </a:solidFill>
                <a:latin typeface="+mn-lt"/>
              </a:rPr>
              <a:t>vorhandenem </a:t>
            </a:r>
            <a:r>
              <a:rPr lang="de-DE" smtClean="0">
                <a:solidFill>
                  <a:schemeClr val="tx1"/>
                </a:solidFill>
                <a:latin typeface="+mn-lt"/>
              </a:rPr>
              <a:t>Wasser(über)angebot (bei Himbeeren und Brombeeren)</a:t>
            </a:r>
            <a:endParaRPr lang="de-DE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endParaRPr lang="de-DE" sz="8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b="1" dirty="0">
                <a:solidFill>
                  <a:schemeClr val="tx1"/>
                </a:solidFill>
                <a:latin typeface="+mn-lt"/>
              </a:rPr>
              <a:t>Vorsorge:</a:t>
            </a:r>
          </a:p>
          <a:p>
            <a:pPr marL="536575" indent="-536575">
              <a:lnSpc>
                <a:spcPct val="100000"/>
              </a:lnSpc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Weißer Anstrich</a:t>
            </a:r>
          </a:p>
          <a:p>
            <a:pPr marL="536575" indent="-536575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Gleichmäßige Wasserversorgung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AD1DE6-4155-4A5A-8E01-92203E716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344" y="4092889"/>
            <a:ext cx="346987" cy="4246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DD5B3FF-7ED5-431B-BEF1-EE4A207EC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19" y="4585257"/>
            <a:ext cx="346987" cy="42467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5C80C80-2F3E-4113-9F41-4EFBF7735B70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Stammrisse</a:t>
            </a:r>
          </a:p>
        </p:txBody>
      </p:sp>
    </p:spTree>
    <p:extLst>
      <p:ext uri="{BB962C8B-B14F-4D97-AF65-F5344CB8AC3E}">
        <p14:creationId xmlns:p14="http://schemas.microsoft.com/office/powerpoint/2010/main" val="3410465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92C96230-4D71-4648-92A0-11F7095DDEE6}"/>
              </a:ext>
            </a:extLst>
          </p:cNvPr>
          <p:cNvSpPr/>
          <p:nvPr/>
        </p:nvSpPr>
        <p:spPr>
          <a:xfrm>
            <a:off x="3632828" y="1731912"/>
            <a:ext cx="2011819" cy="231976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Topper Zwillingsfrüchte">
            <a:extLst>
              <a:ext uri="{FF2B5EF4-FFF2-40B4-BE49-F238E27FC236}">
                <a16:creationId xmlns:a16="http://schemas.microsoft.com/office/drawing/2014/main" id="{C6B21F84-66FF-4BA9-861B-8F556CC46CAC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0800" y="3216468"/>
            <a:ext cx="2390402" cy="17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 descr="H:\IEF\IEF\AAA Laufwerk K bis 2018-05-23\IEF\IEF\Bilderdatenbank\Obstbau und Baumschulen\Obstbau\Pflanzenkrankheiten, -schädlinge und sonstige Schäden\an Kirschen\an Süßkirsche\sonstige Schäden\Doppelfrüchtigkeit\DOPPEL~1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5560" y="1220318"/>
            <a:ext cx="2438400" cy="1711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DDE6F76-8839-4494-B458-5A3634B9D8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0743" y="1962616"/>
            <a:ext cx="1649329" cy="144546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6EA6FC6-28E9-4740-A2AF-91C99D6A62AA}"/>
              </a:ext>
            </a:extLst>
          </p:cNvPr>
          <p:cNvSpPr txBox="1"/>
          <p:nvPr/>
        </p:nvSpPr>
        <p:spPr>
          <a:xfrm>
            <a:off x="3685587" y="1822274"/>
            <a:ext cx="1959060" cy="21390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900" dirty="0">
                <a:latin typeface="+mn-lt"/>
              </a:rPr>
              <a:t>Ursache: </a:t>
            </a:r>
            <a:br>
              <a:rPr lang="de-DE" sz="1900" dirty="0">
                <a:latin typeface="+mn-lt"/>
              </a:rPr>
            </a:br>
            <a:r>
              <a:rPr lang="de-DE" sz="1900" dirty="0">
                <a:latin typeface="+mn-lt"/>
              </a:rPr>
              <a:t>Starke Hitze zum Zeitpunkt der Blütenknospen-bildung im Sommer des Vorjahres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4FE30D1-AF7F-45BA-9895-1556F2AC6883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6275" y="229455"/>
            <a:ext cx="1649329" cy="15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006900C-0534-4E3D-A58E-EF361E896707}"/>
              </a:ext>
            </a:extLst>
          </p:cNvPr>
          <p:cNvSpPr txBox="1"/>
          <p:nvPr/>
        </p:nvSpPr>
        <p:spPr>
          <a:xfrm>
            <a:off x="3163843" y="2901485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(68)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69DC9BB-5090-4C3C-AD1E-2ACF8CC19F54}"/>
              </a:ext>
            </a:extLst>
          </p:cNvPr>
          <p:cNvSpPr txBox="1"/>
          <p:nvPr/>
        </p:nvSpPr>
        <p:spPr>
          <a:xfrm>
            <a:off x="7530072" y="1570911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(70)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0DB0321-1711-4927-9055-353BF305665F}"/>
              </a:ext>
            </a:extLst>
          </p:cNvPr>
          <p:cNvSpPr txBox="1"/>
          <p:nvPr/>
        </p:nvSpPr>
        <p:spPr>
          <a:xfrm>
            <a:off x="7520986" y="3166746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(71)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29FDC10-9C89-4703-8C5D-2566021B2274}"/>
              </a:ext>
            </a:extLst>
          </p:cNvPr>
          <p:cNvSpPr txBox="1"/>
          <p:nvPr/>
        </p:nvSpPr>
        <p:spPr>
          <a:xfrm>
            <a:off x="3095788" y="4928056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(69)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19B17F6-E305-4AD0-98ED-3BBB43717FF1}"/>
              </a:ext>
            </a:extLst>
          </p:cNvPr>
          <p:cNvSpPr txBox="1"/>
          <p:nvPr/>
        </p:nvSpPr>
        <p:spPr>
          <a:xfrm>
            <a:off x="7520986" y="4847681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(72)</a:t>
            </a:r>
          </a:p>
        </p:txBody>
      </p:sp>
      <p:sp>
        <p:nvSpPr>
          <p:cNvPr id="20" name="Titel 4">
            <a:extLst>
              <a:ext uri="{FF2B5EF4-FFF2-40B4-BE49-F238E27FC236}">
                <a16:creationId xmlns:a16="http://schemas.microsoft.com/office/drawing/2014/main" id="{596071ED-5999-4138-BED4-205FDFC36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Extremwetterereignisse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B041697-6221-4233-AEC3-2B8E4E1C8B29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 err="1">
                <a:latin typeface="+mj-lt"/>
              </a:rPr>
              <a:t>Doppelfrüchtigkeit</a:t>
            </a:r>
            <a:endParaRPr lang="de-DE" sz="2600" b="1" dirty="0">
              <a:latin typeface="+mj-lt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82B30ADB-2BAD-42CE-8655-FE31535528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6273" y="3632701"/>
            <a:ext cx="1649329" cy="12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47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2C0637C5-D4A0-4C56-BF04-790C0B00E929}"/>
              </a:ext>
            </a:extLst>
          </p:cNvPr>
          <p:cNvSpPr txBox="1"/>
          <p:nvPr/>
        </p:nvSpPr>
        <p:spPr>
          <a:xfrm>
            <a:off x="1000800" y="1278975"/>
            <a:ext cx="681661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Bäume leiden zunehmend unter </a:t>
            </a:r>
            <a:r>
              <a:rPr lang="de-DE" sz="1900" b="1" dirty="0">
                <a:latin typeface="+mn-lt"/>
              </a:rPr>
              <a:t>Trockenheit, Hitze und intensiver Einstrahlung </a:t>
            </a:r>
          </a:p>
          <a:p>
            <a:pPr marL="342900" indent="-342900" algn="l"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b="1" dirty="0">
                <a:latin typeface="+mn-lt"/>
              </a:rPr>
              <a:t>Überbehang</a:t>
            </a:r>
            <a:r>
              <a:rPr lang="de-DE" sz="1900" dirty="0">
                <a:latin typeface="+mn-lt"/>
              </a:rPr>
              <a:t> stellt zusätzlichen </a:t>
            </a:r>
            <a:r>
              <a:rPr lang="de-DE" sz="1900" b="1" dirty="0">
                <a:latin typeface="+mn-lt"/>
              </a:rPr>
              <a:t>Stressfaktor</a:t>
            </a:r>
            <a:r>
              <a:rPr lang="de-DE" sz="1900" dirty="0">
                <a:latin typeface="+mn-lt"/>
              </a:rPr>
              <a:t> dar</a:t>
            </a:r>
          </a:p>
          <a:p>
            <a:pPr marL="800100" lvl="1" indent="-342900">
              <a:spcAft>
                <a:spcPts val="12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dirty="0">
                <a:latin typeface="+mn-lt"/>
              </a:rPr>
              <a:t>Entlastung durch intensive </a:t>
            </a:r>
            <a:r>
              <a:rPr lang="de-DE" sz="1900" b="1" dirty="0">
                <a:latin typeface="+mn-lt"/>
              </a:rPr>
              <a:t>Fruchtausdünnung</a:t>
            </a:r>
            <a:endParaRPr lang="de-DE" sz="2100" b="1" dirty="0"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3D42291-3E06-487A-ACCD-2829A8DFE8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29" y="2928888"/>
            <a:ext cx="2551516" cy="1704333"/>
          </a:xfrm>
          <a:prstGeom prst="rect">
            <a:avLst/>
          </a:prstGeom>
        </p:spPr>
      </p:pic>
      <p:sp>
        <p:nvSpPr>
          <p:cNvPr id="24" name="Pfeil: nach oben 23">
            <a:extLst>
              <a:ext uri="{FF2B5EF4-FFF2-40B4-BE49-F238E27FC236}">
                <a16:creationId xmlns:a16="http://schemas.microsoft.com/office/drawing/2014/main" id="{5DE20170-23DB-4768-9FB4-77DE0B8432FE}"/>
              </a:ext>
            </a:extLst>
          </p:cNvPr>
          <p:cNvSpPr/>
          <p:nvPr/>
        </p:nvSpPr>
        <p:spPr>
          <a:xfrm rot="5400000">
            <a:off x="4105806" y="3446065"/>
            <a:ext cx="355207" cy="720390"/>
          </a:xfrm>
          <a:prstGeom prst="upArrow">
            <a:avLst/>
          </a:prstGeom>
          <a:solidFill>
            <a:srgbClr val="7AB8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856F6C5-C65D-4209-BCF0-FF2CC160EA3D}"/>
              </a:ext>
            </a:extLst>
          </p:cNvPr>
          <p:cNvSpPr txBox="1"/>
          <p:nvPr/>
        </p:nvSpPr>
        <p:spPr>
          <a:xfrm>
            <a:off x="977712" y="4658427"/>
            <a:ext cx="2545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Ast mit Überbehang </a:t>
            </a:r>
            <a:r>
              <a:rPr lang="de-DE" sz="800" dirty="0">
                <a:latin typeface="+mn-lt"/>
              </a:rPr>
              <a:t>(73)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9692AF8-EC77-4A88-8A74-292C300980B9}"/>
              </a:ext>
            </a:extLst>
          </p:cNvPr>
          <p:cNvSpPr txBox="1"/>
          <p:nvPr/>
        </p:nvSpPr>
        <p:spPr>
          <a:xfrm>
            <a:off x="5014337" y="4663769"/>
            <a:ext cx="3322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Schön ausgebildete Früchte</a:t>
            </a:r>
            <a:r>
              <a:rPr lang="de-DE" sz="800" dirty="0">
                <a:latin typeface="+mn-lt"/>
              </a:rPr>
              <a:t> </a:t>
            </a:r>
            <a:r>
              <a:rPr lang="de-DE" sz="1200" dirty="0">
                <a:latin typeface="+mn-lt"/>
              </a:rPr>
              <a:t>durch Ausdünnung </a:t>
            </a:r>
            <a:r>
              <a:rPr lang="de-DE" sz="800" dirty="0">
                <a:latin typeface="+mn-lt"/>
              </a:rPr>
              <a:t>(74) </a:t>
            </a:r>
            <a:endParaRPr lang="de-DE" sz="1200" dirty="0">
              <a:latin typeface="+mn-lt"/>
            </a:endParaRPr>
          </a:p>
        </p:txBody>
      </p:sp>
      <p:sp>
        <p:nvSpPr>
          <p:cNvPr id="20" name="Titel 4">
            <a:extLst>
              <a:ext uri="{FF2B5EF4-FFF2-40B4-BE49-F238E27FC236}">
                <a16:creationId xmlns:a16="http://schemas.microsoft.com/office/drawing/2014/main" id="{415238B1-F142-48EB-A5A1-F86BC4E4F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Extremwetterereignisse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649F94F-2E31-485D-B748-D75DE8B8875A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Stressreduzierung durch Ausdünnen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9013258-43DA-4D1B-8C31-64D3B3F249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4"/>
          <a:stretch/>
        </p:blipFill>
        <p:spPr>
          <a:xfrm>
            <a:off x="5014337" y="2928887"/>
            <a:ext cx="2570979" cy="170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69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 txBox="1">
            <a:spLocks/>
          </p:cNvSpPr>
          <p:nvPr/>
        </p:nvSpPr>
        <p:spPr>
          <a:xfrm rot="5400000">
            <a:off x="6915616" y="3027653"/>
            <a:ext cx="3237918" cy="993775"/>
          </a:xfrm>
          <a:prstGeom prst="rect">
            <a:avLst/>
          </a:prstGeom>
        </p:spPr>
        <p:txBody>
          <a:bodyPr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endParaRPr lang="de-DE" b="0" dirty="0"/>
          </a:p>
        </p:txBody>
      </p:sp>
      <p:sp>
        <p:nvSpPr>
          <p:cNvPr id="6" name="Textfeld 5"/>
          <p:cNvSpPr txBox="1"/>
          <p:nvPr/>
        </p:nvSpPr>
        <p:spPr>
          <a:xfrm>
            <a:off x="1022073" y="1443608"/>
            <a:ext cx="3307472" cy="3354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800"/>
              </a:spcAft>
              <a:buClr>
                <a:schemeClr val="bg1"/>
              </a:buClr>
              <a:buSzPct val="170000"/>
              <a:buBlip>
                <a:blip r:embed="rId3"/>
              </a:buBlip>
            </a:pPr>
            <a:r>
              <a:rPr lang="de-DE" sz="1900" dirty="0">
                <a:latin typeface="+mn-lt"/>
              </a:rPr>
              <a:t>Trockenheitstolerante Arten</a:t>
            </a:r>
          </a:p>
          <a:p>
            <a:pPr marL="342900" indent="-342900">
              <a:spcAft>
                <a:spcPts val="1800"/>
              </a:spcAft>
              <a:buClr>
                <a:schemeClr val="bg1"/>
              </a:buClr>
              <a:buSzPct val="170000"/>
              <a:buBlip>
                <a:blip r:embed="rId3"/>
              </a:buBlip>
            </a:pPr>
            <a:r>
              <a:rPr lang="de-DE" sz="1900" dirty="0">
                <a:latin typeface="+mn-lt"/>
              </a:rPr>
              <a:t>Trockenheitsverträgliche Sorten </a:t>
            </a:r>
          </a:p>
          <a:p>
            <a:pPr marL="342900" indent="-342900">
              <a:spcAft>
                <a:spcPts val="1800"/>
              </a:spcAft>
              <a:buClr>
                <a:schemeClr val="bg1"/>
              </a:buClr>
              <a:buSzPct val="170000"/>
              <a:buBlip>
                <a:blip r:embed="rId3"/>
              </a:buBlip>
            </a:pPr>
            <a:r>
              <a:rPr lang="de-DE" sz="1900" dirty="0">
                <a:latin typeface="+mn-lt"/>
              </a:rPr>
              <a:t>Wüchsige Unterlagen</a:t>
            </a:r>
          </a:p>
          <a:p>
            <a:pPr marL="342900" indent="-342900">
              <a:spcAft>
                <a:spcPts val="1800"/>
              </a:spcAft>
              <a:buClr>
                <a:schemeClr val="bg1"/>
              </a:buClr>
              <a:buSzPct val="170000"/>
              <a:buBlip>
                <a:blip r:embed="rId3"/>
              </a:buBlip>
            </a:pPr>
            <a:r>
              <a:rPr lang="de-DE" sz="1900" smtClean="0">
                <a:latin typeface="+mn-lt"/>
              </a:rPr>
              <a:t>Bodenverbesserung (Humusaufbau)</a:t>
            </a:r>
            <a:endParaRPr lang="de-DE" sz="1900" dirty="0">
              <a:latin typeface="+mn-lt"/>
            </a:endParaRPr>
          </a:p>
          <a:p>
            <a:pPr marL="342900" indent="-342900">
              <a:spcAft>
                <a:spcPts val="1800"/>
              </a:spcAft>
              <a:buClr>
                <a:schemeClr val="bg1"/>
              </a:buClr>
              <a:buSzPct val="170000"/>
              <a:buBlip>
                <a:blip r:embed="rId3"/>
              </a:buBlip>
            </a:pPr>
            <a:r>
              <a:rPr lang="de-DE" sz="1900" dirty="0" err="1">
                <a:latin typeface="+mn-lt"/>
              </a:rPr>
              <a:t>Bewuchsfreie</a:t>
            </a:r>
            <a:r>
              <a:rPr lang="de-DE" sz="1900" dirty="0">
                <a:latin typeface="+mn-lt"/>
              </a:rPr>
              <a:t> und gemulchte Baumscheiben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7E4AC69-49E6-4524-830E-C68A7F85B15F}"/>
              </a:ext>
            </a:extLst>
          </p:cNvPr>
          <p:cNvSpPr txBox="1"/>
          <p:nvPr/>
        </p:nvSpPr>
        <p:spPr>
          <a:xfrm>
            <a:off x="4666176" y="4809425"/>
            <a:ext cx="2628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Mit Laub gemulchte Baumscheibe </a:t>
            </a:r>
            <a:r>
              <a:rPr lang="de-DE" sz="800" dirty="0">
                <a:latin typeface="+mn-lt"/>
              </a:rPr>
              <a:t>(76 a)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6AB935CF-AEBC-4D2A-BD8B-FAA2EC68D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Extremwetterereignisse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A50E307-6A65-4B95-8E49-95718873FC02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Weitere Lösungsansätze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91B151F-9D0D-41C4-A23D-1E4E98EE2E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1252" y="2767243"/>
            <a:ext cx="2702313" cy="204218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0B0D9B3-B08D-4A2B-9803-7A352DEF8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252" y="252337"/>
            <a:ext cx="2702313" cy="20267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AC24A10-1F73-4F35-8962-98E0C63D69FF}"/>
              </a:ext>
            </a:extLst>
          </p:cNvPr>
          <p:cNvSpPr txBox="1"/>
          <p:nvPr/>
        </p:nvSpPr>
        <p:spPr>
          <a:xfrm>
            <a:off x="4665998" y="2279072"/>
            <a:ext cx="2843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Quitten sind sehr trockenheitstolerant </a:t>
            </a:r>
            <a:r>
              <a:rPr lang="de-DE" sz="800" dirty="0">
                <a:latin typeface="+mn-lt"/>
              </a:rPr>
              <a:t>(75)</a:t>
            </a:r>
          </a:p>
        </p:txBody>
      </p:sp>
    </p:spTree>
    <p:extLst>
      <p:ext uri="{BB962C8B-B14F-4D97-AF65-F5344CB8AC3E}">
        <p14:creationId xmlns:p14="http://schemas.microsoft.com/office/powerpoint/2010/main" val="411889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3DBFC00-8F22-4966-A6FC-189EDCC6BA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0" y="1345872"/>
            <a:ext cx="2993829" cy="2604092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Bereits anderweitig </a:t>
            </a:r>
            <a:br>
              <a:rPr lang="de-DE" dirty="0">
                <a:solidFill>
                  <a:schemeClr val="tx1"/>
                </a:solidFill>
                <a:latin typeface="+mn-lt"/>
              </a:rPr>
            </a:br>
            <a:r>
              <a:rPr lang="de-DE" dirty="0">
                <a:solidFill>
                  <a:schemeClr val="tx1"/>
                </a:solidFill>
                <a:latin typeface="+mn-lt"/>
              </a:rPr>
              <a:t>gestresste Pflanzen</a:t>
            </a:r>
          </a:p>
          <a:p>
            <a:pPr marL="900113" lvl="1" indent="-3429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700" dirty="0">
                <a:solidFill>
                  <a:schemeClr val="tx1"/>
                </a:solidFill>
                <a:latin typeface="+mn-lt"/>
              </a:rPr>
              <a:t>Ungünstiger Standort </a:t>
            </a:r>
          </a:p>
          <a:p>
            <a:pPr marL="900113" lvl="1" indent="-3429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700" dirty="0">
                <a:latin typeface="+mn-lt"/>
              </a:rPr>
              <a:t>Alter </a:t>
            </a:r>
          </a:p>
          <a:p>
            <a:pPr marL="900113" lvl="1" indent="-3429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700" dirty="0">
                <a:solidFill>
                  <a:schemeClr val="tx1"/>
                </a:solidFill>
                <a:latin typeface="+mn-lt"/>
              </a:rPr>
              <a:t>Mangelnde Pflege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Flachwurzler, z. B. Himbeeren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Maritime Apfelsorten wie 'Cox Orange', 'James Grieve' oder 'Boskoop'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953941A-6EC1-48A0-AFF6-BFFFE834E1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16" b="10271"/>
          <a:stretch/>
        </p:blipFill>
        <p:spPr>
          <a:xfrm>
            <a:off x="6190759" y="3550337"/>
            <a:ext cx="1622557" cy="149588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4A93397-6396-4DBF-8532-12C5AF52BFD3}"/>
              </a:ext>
            </a:extLst>
          </p:cNvPr>
          <p:cNvSpPr txBox="1"/>
          <p:nvPr/>
        </p:nvSpPr>
        <p:spPr>
          <a:xfrm>
            <a:off x="7752499" y="3169882"/>
            <a:ext cx="4199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(84)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BB4436DB-7CC2-42F0-837D-0B9F8BB29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Extremwetterereignisse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D8F2D73-644D-4064-8AB8-D283E8B65678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Besonders gefährdetes Obst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31DDAB5-2E41-405F-96A6-BF49946587C5}"/>
              </a:ext>
            </a:extLst>
          </p:cNvPr>
          <p:cNvSpPr txBox="1"/>
          <p:nvPr/>
        </p:nvSpPr>
        <p:spPr>
          <a:xfrm>
            <a:off x="3885506" y="4844344"/>
            <a:ext cx="599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(85 a)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79EE8E-09E3-4248-9559-4895A6531C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88" t="8889" r="31439" b="17710"/>
          <a:stretch/>
        </p:blipFill>
        <p:spPr>
          <a:xfrm>
            <a:off x="4267200" y="3550733"/>
            <a:ext cx="1622147" cy="149588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27B3A59-E876-47E3-B26F-4FBC969ADA56}"/>
              </a:ext>
            </a:extLst>
          </p:cNvPr>
          <p:cNvSpPr txBox="1"/>
          <p:nvPr/>
        </p:nvSpPr>
        <p:spPr>
          <a:xfrm>
            <a:off x="7773042" y="4841173"/>
            <a:ext cx="599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(85 b)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0"/>
          <a:stretch/>
        </p:blipFill>
        <p:spPr>
          <a:xfrm>
            <a:off x="4267200" y="1238088"/>
            <a:ext cx="3550036" cy="210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3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C8D9669-C3D9-4BA4-8B96-5BB93C65D147}"/>
              </a:ext>
            </a:extLst>
          </p:cNvPr>
          <p:cNvSpPr txBox="1"/>
          <p:nvPr/>
        </p:nvSpPr>
        <p:spPr>
          <a:xfrm>
            <a:off x="935037" y="843506"/>
            <a:ext cx="1508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Calibri (Überschriften)"/>
              </a:rPr>
              <a:t>1.3.3</a:t>
            </a:r>
            <a:endParaRPr lang="de-DE" sz="3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9F1DAA4-1244-4BC5-A528-2CD6CFDD2A66}"/>
              </a:ext>
            </a:extLst>
          </p:cNvPr>
          <p:cNvSpPr txBox="1"/>
          <p:nvPr/>
        </p:nvSpPr>
        <p:spPr>
          <a:xfrm>
            <a:off x="2117455" y="843506"/>
            <a:ext cx="6112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Calibri (Überschriften)"/>
              </a:rPr>
              <a:t>Extremniederschläge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90988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DC165A6-E6A7-4464-B9AB-3415881532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>
                <a:latin typeface="+mj-lt"/>
              </a:rPr>
              <a:t>Starkregen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B50931-B64F-4A1B-A835-C1DAC075D5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6415" y="1796542"/>
            <a:ext cx="2826512" cy="3058040"/>
          </a:xfrm>
        </p:spPr>
        <p:txBody>
          <a:bodyPr>
            <a:normAutofit/>
          </a:bodyPr>
          <a:lstStyle/>
          <a:p>
            <a:pPr marL="360363" indent="-358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Infolge des Klimawandels häufigeres und intensiveres Auftreten von Starkniederschlägen</a:t>
            </a:r>
          </a:p>
          <a:p>
            <a:pPr marL="360363" indent="-3587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900" b="1" dirty="0">
                <a:latin typeface="+mn-lt"/>
              </a:rPr>
              <a:t>Folgen:</a:t>
            </a:r>
          </a:p>
          <a:p>
            <a:pPr marL="720725" lvl="1" indent="-360363">
              <a:lnSpc>
                <a:spcPct val="100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sz="1700" dirty="0">
                <a:latin typeface="+mn-lt"/>
              </a:rPr>
              <a:t>Überschwemmungen</a:t>
            </a:r>
          </a:p>
          <a:p>
            <a:pPr marL="720725" lvl="1" indent="-360363">
              <a:lnSpc>
                <a:spcPct val="100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sz="1700" dirty="0">
                <a:latin typeface="+mn-lt"/>
              </a:rPr>
              <a:t>Verschlämmungen</a:t>
            </a:r>
          </a:p>
          <a:p>
            <a:pPr marL="720725" lvl="1" indent="-360363">
              <a:lnSpc>
                <a:spcPct val="100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sz="1700" dirty="0">
                <a:latin typeface="+mn-lt"/>
              </a:rPr>
              <a:t>Bodenerosion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FF690AA-1211-4140-849A-6CA3DDBDBC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100" dirty="0">
                <a:solidFill>
                  <a:schemeClr val="tx1"/>
                </a:solidFill>
                <a:latin typeface="+mj-lt"/>
              </a:rPr>
              <a:t>= Große Niederschlagsmenge pro Zeiteinheit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A409BEC-FC12-4423-B8F4-45FC3B13C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326" y="1796542"/>
            <a:ext cx="3664424" cy="244294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85B3958-3BC4-4235-A479-DBF245706AD5}"/>
              </a:ext>
            </a:extLst>
          </p:cNvPr>
          <p:cNvSpPr txBox="1"/>
          <p:nvPr/>
        </p:nvSpPr>
        <p:spPr>
          <a:xfrm>
            <a:off x="4248692" y="4239491"/>
            <a:ext cx="425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(76 b)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E6FBD033-8D84-49AA-AEFB-6DE19218B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Extremwetterereignisse</a:t>
            </a:r>
          </a:p>
        </p:txBody>
      </p:sp>
    </p:spTree>
    <p:extLst>
      <p:ext uri="{BB962C8B-B14F-4D97-AF65-F5344CB8AC3E}">
        <p14:creationId xmlns:p14="http://schemas.microsoft.com/office/powerpoint/2010/main" val="10414550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0C9E1-9E56-4E56-B8D4-C3C2C0CF15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800" y="1277244"/>
            <a:ext cx="3681559" cy="295650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/>
                </a:solidFill>
                <a:latin typeface="+mn-lt"/>
              </a:rPr>
              <a:t>Problem: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dirty="0">
                <a:solidFill>
                  <a:schemeClr val="tx1"/>
                </a:solidFill>
                <a:latin typeface="+mn-lt"/>
              </a:rPr>
              <a:t>Starke Niederschläge führen zum Platzen von reifen Früchten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/>
                </a:solidFill>
                <a:latin typeface="+mn-lt"/>
              </a:rPr>
              <a:t>Abhilfe:</a:t>
            </a:r>
          </a:p>
          <a:p>
            <a:pPr marL="900113" lvl="1" indent="-34290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tx1"/>
                </a:solidFill>
                <a:latin typeface="+mn-lt"/>
              </a:rPr>
              <a:t>Bestand regelmäßig durchernten, vor allem vor drohenden Stark-niederschlägen oder Gewittern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635BCD-C6A8-422A-B1B7-644476ED5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983" y="3031101"/>
            <a:ext cx="302832" cy="37063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772AAB9-28EA-4874-8CAC-A373685FF763}"/>
              </a:ext>
            </a:extLst>
          </p:cNvPr>
          <p:cNvSpPr txBox="1"/>
          <p:nvPr/>
        </p:nvSpPr>
        <p:spPr>
          <a:xfrm>
            <a:off x="7316826" y="4711981"/>
            <a:ext cx="425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(77 b)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FA7D9C54-FD81-4021-92A0-8D9FAD4D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Extremwetterereignisse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9D26A13-4F70-4E11-8EAE-4C1FA750B098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Starkregen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811C123-D457-481A-AE0E-963089507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710" y="3031101"/>
            <a:ext cx="2521320" cy="168088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E79E1B2-3B9C-4DE9-A06C-70C2969AF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710" y="734205"/>
            <a:ext cx="2521320" cy="167500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FDDF9AD-18B5-4664-831B-BBA4EE1A5832}"/>
              </a:ext>
            </a:extLst>
          </p:cNvPr>
          <p:cNvSpPr txBox="1"/>
          <p:nvPr/>
        </p:nvSpPr>
        <p:spPr>
          <a:xfrm>
            <a:off x="7295292" y="2396988"/>
            <a:ext cx="4203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(77 a)</a:t>
            </a:r>
          </a:p>
        </p:txBody>
      </p:sp>
    </p:spTree>
    <p:extLst>
      <p:ext uri="{BB962C8B-B14F-4D97-AF65-F5344CB8AC3E}">
        <p14:creationId xmlns:p14="http://schemas.microsoft.com/office/powerpoint/2010/main" val="1286061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EAA1F4A-ECBF-49B9-8AEF-832E9D5C541E}"/>
              </a:ext>
            </a:extLst>
          </p:cNvPr>
          <p:cNvSpPr txBox="1"/>
          <p:nvPr/>
        </p:nvSpPr>
        <p:spPr>
          <a:xfrm>
            <a:off x="935037" y="843506"/>
            <a:ext cx="7152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/>
            <a:r>
              <a:rPr lang="de-DE" sz="3600" b="1" dirty="0">
                <a:solidFill>
                  <a:schemeClr val="bg1"/>
                </a:solidFill>
                <a:latin typeface="Calibri (Überschriften)"/>
              </a:rPr>
              <a:t>1.1  Neue Schaderreger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10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31C3F248-E652-41E2-84EA-77D1C4D661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924" y="1287335"/>
            <a:ext cx="4227166" cy="285458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0007BA6-4D87-464C-BEF1-41124B134C80}"/>
              </a:ext>
            </a:extLst>
          </p:cNvPr>
          <p:cNvSpPr/>
          <p:nvPr/>
        </p:nvSpPr>
        <p:spPr>
          <a:xfrm>
            <a:off x="5838825" y="1898020"/>
            <a:ext cx="914400" cy="26161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DC2DD2D3-8B67-478F-871B-A61B7A11E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Extremwetterereignisse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419E7844-A213-479B-8E4A-56A57A99D2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49636" y="1256557"/>
            <a:ext cx="2424546" cy="3551926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Fester, mindestens </a:t>
            </a:r>
            <a:br>
              <a:rPr lang="de-DE" dirty="0">
                <a:solidFill>
                  <a:schemeClr val="tx1"/>
                </a:solidFill>
                <a:latin typeface="+mn-lt"/>
              </a:rPr>
            </a:br>
            <a:r>
              <a:rPr lang="de-DE" dirty="0">
                <a:solidFill>
                  <a:schemeClr val="tx1"/>
                </a:solidFill>
                <a:latin typeface="+mn-lt"/>
              </a:rPr>
              <a:t>5 mm großer Niederschlag aus Eis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tx1"/>
                </a:solidFill>
                <a:latin typeface="+mn-lt"/>
              </a:rPr>
              <a:t>Auftreten v. a. im Sommer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Zunahme von Hagelereignissen infolge des Klimawandels um bis zu 20 % absehbar</a:t>
            </a:r>
            <a:endParaRPr lang="de-DE" sz="1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A5F0B8A-4C80-470C-AA40-DD30AE407AE1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Hagel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BD5B4E6-E278-4DD1-9924-A581E815C93E}"/>
              </a:ext>
            </a:extLst>
          </p:cNvPr>
          <p:cNvSpPr txBox="1"/>
          <p:nvPr/>
        </p:nvSpPr>
        <p:spPr>
          <a:xfrm flipH="1">
            <a:off x="4946857" y="3926471"/>
            <a:ext cx="4994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(78 a)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5911112-719C-4131-B007-A43CA6544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80" y="1256557"/>
            <a:ext cx="4972159" cy="285674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79B92261-CD6D-4D03-91BA-9DF7D27A9D5C}"/>
              </a:ext>
            </a:extLst>
          </p:cNvPr>
          <p:cNvSpPr txBox="1"/>
          <p:nvPr/>
        </p:nvSpPr>
        <p:spPr>
          <a:xfrm>
            <a:off x="693887" y="4069835"/>
            <a:ext cx="48932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+mn-lt"/>
              </a:rPr>
              <a:t>Veränderung</a:t>
            </a:r>
            <a:r>
              <a:rPr lang="en-US" sz="1200" dirty="0">
                <a:latin typeface="+mn-lt"/>
              </a:rPr>
              <a:t> des </a:t>
            </a:r>
            <a:r>
              <a:rPr lang="en-US" sz="1200" dirty="0" err="1">
                <a:latin typeface="+mn-lt"/>
              </a:rPr>
              <a:t>Potenziellen</a:t>
            </a:r>
            <a:r>
              <a:rPr lang="en-US" sz="1200" dirty="0">
                <a:latin typeface="+mn-lt"/>
              </a:rPr>
              <a:t> Hagel Index (PHI) 2021-2050 </a:t>
            </a:r>
            <a:r>
              <a:rPr lang="en-US" sz="1200" dirty="0" err="1">
                <a:latin typeface="+mn-lt"/>
              </a:rPr>
              <a:t>im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Vergleich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zu</a:t>
            </a:r>
            <a:r>
              <a:rPr lang="en-US" sz="1200" dirty="0">
                <a:latin typeface="+mn-lt"/>
              </a:rPr>
              <a:t> 1971– 2000 in </a:t>
            </a:r>
            <a:r>
              <a:rPr lang="en-US" sz="1200" dirty="0" err="1">
                <a:latin typeface="+mn-lt"/>
              </a:rPr>
              <a:t>einer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Zusammenschau</a:t>
            </a:r>
            <a:r>
              <a:rPr lang="en-US" sz="1200" dirty="0">
                <a:latin typeface="+mn-lt"/>
              </a:rPr>
              <a:t> von 7 </a:t>
            </a:r>
            <a:r>
              <a:rPr lang="en-US" sz="1200" dirty="0" err="1">
                <a:latin typeface="+mn-lt"/>
              </a:rPr>
              <a:t>Simulationen</a:t>
            </a:r>
            <a:r>
              <a:rPr lang="en-US" sz="1200" dirty="0">
                <a:latin typeface="+mn-lt"/>
              </a:rPr>
              <a:t>:</a:t>
            </a:r>
          </a:p>
          <a:p>
            <a:r>
              <a:rPr lang="en-US" sz="1000" dirty="0">
                <a:latin typeface="+mn-lt"/>
              </a:rPr>
              <a:t>(a) </a:t>
            </a:r>
            <a:r>
              <a:rPr lang="en-US" sz="1000" dirty="0" err="1">
                <a:latin typeface="+mn-lt"/>
              </a:rPr>
              <a:t>Anzahl</a:t>
            </a:r>
            <a:r>
              <a:rPr lang="en-US" sz="1000" dirty="0">
                <a:latin typeface="+mn-lt"/>
              </a:rPr>
              <a:t> der </a:t>
            </a:r>
            <a:r>
              <a:rPr lang="en-US" sz="1000" dirty="0" err="1">
                <a:latin typeface="+mn-lt"/>
              </a:rPr>
              <a:t>Simulationen</a:t>
            </a:r>
            <a:r>
              <a:rPr lang="en-US" sz="1000" dirty="0">
                <a:latin typeface="+mn-lt"/>
              </a:rPr>
              <a:t>, die </a:t>
            </a:r>
            <a:r>
              <a:rPr lang="en-US" sz="1000" dirty="0" err="1">
                <a:latin typeface="+mn-lt"/>
              </a:rPr>
              <a:t>einen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Anstieg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zeigen</a:t>
            </a:r>
            <a:endParaRPr lang="en-US" sz="1000" dirty="0">
              <a:latin typeface="+mn-lt"/>
            </a:endParaRPr>
          </a:p>
          <a:p>
            <a:r>
              <a:rPr lang="en-US" sz="1000" dirty="0">
                <a:latin typeface="+mn-lt"/>
              </a:rPr>
              <a:t>(b) Hoch </a:t>
            </a:r>
            <a:r>
              <a:rPr lang="en-US" sz="1000" dirty="0" err="1">
                <a:latin typeface="+mn-lt"/>
              </a:rPr>
              <a:t>signifikante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Veränderungen</a:t>
            </a:r>
            <a:r>
              <a:rPr lang="en-US" sz="1000" dirty="0">
                <a:latin typeface="+mn-lt"/>
              </a:rPr>
              <a:t> (</a:t>
            </a:r>
            <a:r>
              <a:rPr lang="en-US" sz="1000" dirty="0" err="1">
                <a:latin typeface="+mn-lt"/>
              </a:rPr>
              <a:t>mindestens</a:t>
            </a:r>
            <a:r>
              <a:rPr lang="en-US" sz="1000" dirty="0">
                <a:latin typeface="+mn-lt"/>
              </a:rPr>
              <a:t> 5 von 7 </a:t>
            </a:r>
            <a:r>
              <a:rPr lang="en-US" sz="1000" dirty="0" err="1">
                <a:latin typeface="+mn-lt"/>
              </a:rPr>
              <a:t>Simulationen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zeigen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einen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signifikanten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Anstieg</a:t>
            </a:r>
            <a:r>
              <a:rPr lang="en-US" sz="1000" dirty="0">
                <a:latin typeface="+mn-lt"/>
              </a:rPr>
              <a:t>)</a:t>
            </a:r>
            <a:endParaRPr lang="de-DE" sz="1000" dirty="0">
              <a:latin typeface="+mn-lt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A180983-3BD2-4AA5-9E84-F82CC6061385}"/>
              </a:ext>
            </a:extLst>
          </p:cNvPr>
          <p:cNvSpPr txBox="1"/>
          <p:nvPr/>
        </p:nvSpPr>
        <p:spPr>
          <a:xfrm flipH="1">
            <a:off x="5346270" y="3926471"/>
            <a:ext cx="4994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(78 b)</a:t>
            </a:r>
          </a:p>
        </p:txBody>
      </p:sp>
    </p:spTree>
    <p:extLst>
      <p:ext uri="{BB962C8B-B14F-4D97-AF65-F5344CB8AC3E}">
        <p14:creationId xmlns:p14="http://schemas.microsoft.com/office/powerpoint/2010/main" val="162599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 txBox="1">
            <a:spLocks/>
          </p:cNvSpPr>
          <p:nvPr/>
        </p:nvSpPr>
        <p:spPr>
          <a:xfrm rot="5400000">
            <a:off x="7235260" y="3298253"/>
            <a:ext cx="3237918" cy="412396"/>
          </a:xfrm>
          <a:prstGeom prst="rect">
            <a:avLst/>
          </a:prstGeom>
        </p:spPr>
        <p:txBody>
          <a:bodyPr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endParaRPr lang="de-DE" b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3734D26-B5A6-4A25-A678-CD89F7ACC2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492" y="2416781"/>
            <a:ext cx="1608369" cy="24176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39C44C7-0F8E-404E-83FA-5942B383F3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083" r="47123"/>
          <a:stretch/>
        </p:blipFill>
        <p:spPr>
          <a:xfrm>
            <a:off x="1006918" y="1147160"/>
            <a:ext cx="1898271" cy="193812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B184368-6B4C-48F9-B058-FDE4D90360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800" y="3308008"/>
            <a:ext cx="1904390" cy="152644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86087B4-C047-4C18-B430-A5C78025A6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8120" y="2440703"/>
            <a:ext cx="1804906" cy="241767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6709AE6-B3B4-4B92-A845-1D8021B99FD5}"/>
              </a:ext>
            </a:extLst>
          </p:cNvPr>
          <p:cNvSpPr txBox="1"/>
          <p:nvPr/>
        </p:nvSpPr>
        <p:spPr>
          <a:xfrm>
            <a:off x="2847725" y="2857700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(79)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539987E-8F5C-47CA-8059-A5D51090B5DB}"/>
              </a:ext>
            </a:extLst>
          </p:cNvPr>
          <p:cNvSpPr txBox="1"/>
          <p:nvPr/>
        </p:nvSpPr>
        <p:spPr>
          <a:xfrm>
            <a:off x="7537414" y="4644930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(82)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F4DFD46-B7C8-49AA-B185-D3F032F28F68}"/>
              </a:ext>
            </a:extLst>
          </p:cNvPr>
          <p:cNvSpPr txBox="1"/>
          <p:nvPr/>
        </p:nvSpPr>
        <p:spPr>
          <a:xfrm>
            <a:off x="2867249" y="4644930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(80)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BBA4C51-C6B9-475C-8AF2-8F863DFD7F90}"/>
              </a:ext>
            </a:extLst>
          </p:cNvPr>
          <p:cNvSpPr txBox="1"/>
          <p:nvPr/>
        </p:nvSpPr>
        <p:spPr>
          <a:xfrm flipH="1">
            <a:off x="5328399" y="4642936"/>
            <a:ext cx="600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(81)</a:t>
            </a:r>
          </a:p>
        </p:txBody>
      </p:sp>
      <p:sp>
        <p:nvSpPr>
          <p:cNvPr id="22" name="Titel 4">
            <a:extLst>
              <a:ext uri="{FF2B5EF4-FFF2-40B4-BE49-F238E27FC236}">
                <a16:creationId xmlns:a16="http://schemas.microsoft.com/office/drawing/2014/main" id="{A1E9A79B-C4AC-44BE-BFE3-F4200A04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Extremwetterereignisse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DCAB8ED3-2C85-4AE5-B57C-9509AC5813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58120" y="1276353"/>
            <a:ext cx="4039043" cy="740326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dirty="0">
                <a:solidFill>
                  <a:schemeClr val="tx1"/>
                </a:solidFill>
                <a:latin typeface="+mn-lt"/>
              </a:rPr>
              <a:t>Verletzungen dienen als Eintrittspforte für Krankheitserreger</a:t>
            </a:r>
            <a:endParaRPr lang="de-DE" sz="1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CCD957D-8894-4151-A84E-6634781DA96A}"/>
              </a:ext>
            </a:extLst>
          </p:cNvPr>
          <p:cNvSpPr/>
          <p:nvPr/>
        </p:nvSpPr>
        <p:spPr>
          <a:xfrm>
            <a:off x="3558120" y="1147160"/>
            <a:ext cx="4033741" cy="827690"/>
          </a:xfrm>
          <a:prstGeom prst="roundRect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B0852CA-57DC-44E6-871B-42FAA188FF87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Hagelschäden</a:t>
            </a:r>
          </a:p>
        </p:txBody>
      </p:sp>
    </p:spTree>
    <p:extLst>
      <p:ext uri="{BB962C8B-B14F-4D97-AF65-F5344CB8AC3E}">
        <p14:creationId xmlns:p14="http://schemas.microsoft.com/office/powerpoint/2010/main" val="1473843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BF64F39-B2DD-43C9-9B92-7D64EA6698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800" y="2139023"/>
            <a:ext cx="3242048" cy="209716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270D754-F41B-4817-81F0-00B84CCC98F6}"/>
              </a:ext>
            </a:extLst>
          </p:cNvPr>
          <p:cNvSpPr txBox="1"/>
          <p:nvPr/>
        </p:nvSpPr>
        <p:spPr>
          <a:xfrm>
            <a:off x="1125615" y="1227596"/>
            <a:ext cx="185967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Überdachung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b="1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9540085-DFAD-4DBF-8FED-B7D7083BC6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941" y="2139023"/>
            <a:ext cx="3086372" cy="2097168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385D2EA2-0D6C-4D78-A7BC-6C40359BC8A1}"/>
              </a:ext>
            </a:extLst>
          </p:cNvPr>
          <p:cNvSpPr txBox="1"/>
          <p:nvPr/>
        </p:nvSpPr>
        <p:spPr>
          <a:xfrm>
            <a:off x="949646" y="4264818"/>
            <a:ext cx="3553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Birnenspalier mit Schutz durch Dachvorsprung </a:t>
            </a:r>
            <a:r>
              <a:rPr lang="de-DE" sz="800" dirty="0">
                <a:latin typeface="+mn-lt"/>
              </a:rPr>
              <a:t>(83)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04BE7AB-E736-4AC7-A1E6-40BE3C69CD4F}"/>
              </a:ext>
            </a:extLst>
          </p:cNvPr>
          <p:cNvSpPr txBox="1"/>
          <p:nvPr/>
        </p:nvSpPr>
        <p:spPr>
          <a:xfrm>
            <a:off x="4641246" y="4264144"/>
            <a:ext cx="2846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Johannisbeeren mit schwarzem Netz </a:t>
            </a:r>
            <a:r>
              <a:rPr lang="de-DE" sz="800" dirty="0">
                <a:latin typeface="+mn-lt"/>
              </a:rPr>
              <a:t>(66)</a:t>
            </a:r>
            <a:endParaRPr lang="de-DE" sz="1200" dirty="0">
              <a:latin typeface="+mn-lt"/>
            </a:endParaRPr>
          </a:p>
        </p:txBody>
      </p:sp>
      <p:sp>
        <p:nvSpPr>
          <p:cNvPr id="13" name="Titel 4">
            <a:extLst>
              <a:ext uri="{FF2B5EF4-FFF2-40B4-BE49-F238E27FC236}">
                <a16:creationId xmlns:a16="http://schemas.microsoft.com/office/drawing/2014/main" id="{B1B32DEC-513F-447F-8C5E-1994DC74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Extremwetterereignisse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42D7428-32BF-4AA1-B9A4-297B1BCD2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8941" y="1227596"/>
            <a:ext cx="302832" cy="37063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BBE9C3B-A75D-4D8D-9C75-60E521442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800" y="1204715"/>
            <a:ext cx="302832" cy="37063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2445B3E7-DDE2-4EA4-A21E-2B3784DBC224}"/>
              </a:ext>
            </a:extLst>
          </p:cNvPr>
          <p:cNvSpPr txBox="1"/>
          <p:nvPr/>
        </p:nvSpPr>
        <p:spPr>
          <a:xfrm>
            <a:off x="4945009" y="1227596"/>
            <a:ext cx="185967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Netze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b="1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0CC9651-B1E8-425B-9B81-2A2C6F0AEFF9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Schutz vor Extremniederschlägen</a:t>
            </a:r>
          </a:p>
        </p:txBody>
      </p:sp>
    </p:spTree>
    <p:extLst>
      <p:ext uri="{BB962C8B-B14F-4D97-AF65-F5344CB8AC3E}">
        <p14:creationId xmlns:p14="http://schemas.microsoft.com/office/powerpoint/2010/main" val="1092170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053C1D0-32C7-4AE7-B1BF-51D60C92B1DE}"/>
              </a:ext>
            </a:extLst>
          </p:cNvPr>
          <p:cNvSpPr txBox="1"/>
          <p:nvPr/>
        </p:nvSpPr>
        <p:spPr>
          <a:xfrm>
            <a:off x="935038" y="843506"/>
            <a:ext cx="722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+mj-lt"/>
              </a:rPr>
              <a:t>2. Chancen für den Obstbau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58730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 txBox="1">
            <a:spLocks/>
          </p:cNvSpPr>
          <p:nvPr/>
        </p:nvSpPr>
        <p:spPr>
          <a:xfrm rot="5400000">
            <a:off x="6915616" y="3027653"/>
            <a:ext cx="3237918" cy="993775"/>
          </a:xfrm>
          <a:prstGeom prst="rect">
            <a:avLst/>
          </a:prstGeom>
        </p:spPr>
        <p:txBody>
          <a:bodyPr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endParaRPr lang="de-DE" b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5F3DA73-7EF3-46A3-BE2B-AC72FF797372}"/>
              </a:ext>
            </a:extLst>
          </p:cNvPr>
          <p:cNvSpPr txBox="1"/>
          <p:nvPr/>
        </p:nvSpPr>
        <p:spPr>
          <a:xfrm>
            <a:off x="990596" y="1244593"/>
            <a:ext cx="16993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7AB800"/>
              </a:buClr>
            </a:pPr>
            <a:r>
              <a:rPr lang="de-DE" sz="1900" dirty="0">
                <a:latin typeface="+mn-lt"/>
              </a:rPr>
              <a:t>Wärmere Temperaturen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19B5539A-AC54-442C-AC2D-B2898CD69224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Chancen für den Obstbau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854F28C-4A2C-49BB-BAF6-8FF7F427D5AF}"/>
              </a:ext>
            </a:extLst>
          </p:cNvPr>
          <p:cNvSpPr txBox="1"/>
          <p:nvPr/>
        </p:nvSpPr>
        <p:spPr>
          <a:xfrm>
            <a:off x="3145932" y="1227228"/>
            <a:ext cx="23133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7AB800"/>
              </a:buClr>
            </a:pPr>
            <a:r>
              <a:rPr lang="de-DE" sz="1900" dirty="0">
                <a:latin typeface="+mn-lt"/>
              </a:rPr>
              <a:t>Längere Vegetationsperiode</a:t>
            </a:r>
          </a:p>
        </p:txBody>
      </p:sp>
      <p:sp>
        <p:nvSpPr>
          <p:cNvPr id="4" name="Additionszeichen 3">
            <a:extLst>
              <a:ext uri="{FF2B5EF4-FFF2-40B4-BE49-F238E27FC236}">
                <a16:creationId xmlns:a16="http://schemas.microsoft.com/office/drawing/2014/main" id="{F5B776B3-CEAA-4C01-83A6-587DDA5B49F4}"/>
              </a:ext>
            </a:extLst>
          </p:cNvPr>
          <p:cNvSpPr/>
          <p:nvPr/>
        </p:nvSpPr>
        <p:spPr>
          <a:xfrm>
            <a:off x="2819833" y="1405431"/>
            <a:ext cx="360000" cy="360000"/>
          </a:xfrm>
          <a:prstGeom prst="mathPlus">
            <a:avLst/>
          </a:prstGeom>
          <a:solidFill>
            <a:srgbClr val="7AB8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Geschweifte Klammer rechts 6">
            <a:extLst>
              <a:ext uri="{FF2B5EF4-FFF2-40B4-BE49-F238E27FC236}">
                <a16:creationId xmlns:a16="http://schemas.microsoft.com/office/drawing/2014/main" id="{317526C9-ED28-4000-BB94-357265A0F028}"/>
              </a:ext>
            </a:extLst>
          </p:cNvPr>
          <p:cNvSpPr/>
          <p:nvPr/>
        </p:nvSpPr>
        <p:spPr>
          <a:xfrm rot="5400000">
            <a:off x="4087833" y="515686"/>
            <a:ext cx="470010" cy="3249800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9D56C9A-F3FF-4307-9E23-83083DE34764}"/>
              </a:ext>
            </a:extLst>
          </p:cNvPr>
          <p:cNvSpPr txBox="1"/>
          <p:nvPr/>
        </p:nvSpPr>
        <p:spPr>
          <a:xfrm>
            <a:off x="3038430" y="2529297"/>
            <a:ext cx="256881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Anbau von spät ausreifenden Sorten</a:t>
            </a:r>
          </a:p>
          <a:p>
            <a:pPr marL="342900" indent="-342900" algn="l">
              <a:spcBef>
                <a:spcPts val="1200"/>
              </a:spcBef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Anbau von wärme-liebenden Arten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3BB5F85-A29B-4C7B-B11E-98B1CE2C7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23" b="25827"/>
          <a:stretch/>
        </p:blipFill>
        <p:spPr>
          <a:xfrm>
            <a:off x="5967127" y="2413792"/>
            <a:ext cx="1775710" cy="163409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CF93AC5-89D6-4B4A-A0E2-EF4F8883DA34}"/>
              </a:ext>
            </a:extLst>
          </p:cNvPr>
          <p:cNvSpPr txBox="1"/>
          <p:nvPr/>
        </p:nvSpPr>
        <p:spPr>
          <a:xfrm>
            <a:off x="7510063" y="4047887"/>
            <a:ext cx="4369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(87)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D37A77B-05BF-4633-AF37-DD1418700F6E}"/>
              </a:ext>
            </a:extLst>
          </p:cNvPr>
          <p:cNvSpPr txBox="1"/>
          <p:nvPr/>
        </p:nvSpPr>
        <p:spPr>
          <a:xfrm>
            <a:off x="2640673" y="4038168"/>
            <a:ext cx="5387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(86)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AA27665-DFF9-4CF5-8F18-8959FF082550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Chancen für den Obstbau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26EDC4DF-A30E-4553-A5F2-879F95D197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9" r="22696"/>
          <a:stretch/>
        </p:blipFill>
        <p:spPr>
          <a:xfrm>
            <a:off x="1151122" y="2413792"/>
            <a:ext cx="1775970" cy="163433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5F3DA73-7EF3-46A3-BE2B-AC72FF797372}"/>
              </a:ext>
            </a:extLst>
          </p:cNvPr>
          <p:cNvSpPr txBox="1"/>
          <p:nvPr/>
        </p:nvSpPr>
        <p:spPr>
          <a:xfrm>
            <a:off x="6129460" y="1244593"/>
            <a:ext cx="13754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7AB800"/>
              </a:buClr>
            </a:pPr>
            <a:r>
              <a:rPr lang="de-DE" sz="1900" smtClean="0">
                <a:latin typeface="+mn-lt"/>
              </a:rPr>
              <a:t>Mildere Winter</a:t>
            </a:r>
            <a:endParaRPr lang="de-DE" sz="1900" dirty="0">
              <a:latin typeface="+mn-lt"/>
            </a:endParaRPr>
          </a:p>
        </p:txBody>
      </p:sp>
      <p:sp>
        <p:nvSpPr>
          <p:cNvPr id="16" name="Additionszeichen 3">
            <a:extLst>
              <a:ext uri="{FF2B5EF4-FFF2-40B4-BE49-F238E27FC236}">
                <a16:creationId xmlns:a16="http://schemas.microsoft.com/office/drawing/2014/main" id="{F5B776B3-CEAA-4C01-83A6-587DDA5B49F4}"/>
              </a:ext>
            </a:extLst>
          </p:cNvPr>
          <p:cNvSpPr/>
          <p:nvPr/>
        </p:nvSpPr>
        <p:spPr>
          <a:xfrm>
            <a:off x="5605430" y="1385782"/>
            <a:ext cx="360000" cy="360000"/>
          </a:xfrm>
          <a:prstGeom prst="mathPlus">
            <a:avLst/>
          </a:prstGeom>
          <a:solidFill>
            <a:srgbClr val="7AB8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30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7A3F43EF-40B4-4EDC-880A-2932ED444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475" y="575248"/>
            <a:ext cx="3245363" cy="454350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7A9CD67-72A0-42AA-AAE6-7DF4E19FE08B}"/>
              </a:ext>
            </a:extLst>
          </p:cNvPr>
          <p:cNvSpPr txBox="1"/>
          <p:nvPr/>
        </p:nvSpPr>
        <p:spPr>
          <a:xfrm>
            <a:off x="318382" y="1291239"/>
            <a:ext cx="26519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100" b="1" dirty="0">
                <a:solidFill>
                  <a:srgbClr val="FF0000"/>
                </a:solidFill>
                <a:latin typeface="+mn-lt"/>
              </a:rPr>
              <a:t>Weinbaugebiete:</a:t>
            </a:r>
          </a:p>
          <a:p>
            <a:pPr algn="ctr"/>
            <a:r>
              <a:rPr lang="de-DE" sz="2100" dirty="0">
                <a:latin typeface="+mn-lt"/>
              </a:rPr>
              <a:t>Anbau von wärmeliebenden Besonderheiten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85D9350-D0C3-45B8-921C-3C5CAF43E634}"/>
              </a:ext>
            </a:extLst>
          </p:cNvPr>
          <p:cNvSpPr txBox="1"/>
          <p:nvPr/>
        </p:nvSpPr>
        <p:spPr>
          <a:xfrm>
            <a:off x="6144102" y="1716461"/>
            <a:ext cx="22794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100" b="1" dirty="0">
                <a:solidFill>
                  <a:srgbClr val="660066"/>
                </a:solidFill>
                <a:latin typeface="+mn-lt"/>
              </a:rPr>
              <a:t>Mittelgebirge:</a:t>
            </a:r>
          </a:p>
          <a:p>
            <a:pPr algn="ctr"/>
            <a:r>
              <a:rPr lang="de-DE" sz="2100" dirty="0">
                <a:latin typeface="+mn-lt"/>
              </a:rPr>
              <a:t>Spätreifende Sorten, sowie</a:t>
            </a:r>
          </a:p>
          <a:p>
            <a:pPr algn="ctr"/>
            <a:r>
              <a:rPr lang="de-DE" sz="2100" dirty="0">
                <a:latin typeface="+mn-lt"/>
              </a:rPr>
              <a:t>Anbau von Tafeltrauben und Walnuss möglich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BDD91B3-9B08-4D45-9E0C-9975C29DD571}"/>
              </a:ext>
            </a:extLst>
          </p:cNvPr>
          <p:cNvSpPr txBox="1"/>
          <p:nvPr/>
        </p:nvSpPr>
        <p:spPr>
          <a:xfrm>
            <a:off x="947083" y="3720291"/>
            <a:ext cx="195433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100" b="1" dirty="0">
                <a:solidFill>
                  <a:srgbClr val="00B0F0"/>
                </a:solidFill>
                <a:latin typeface="+mn-lt"/>
              </a:rPr>
              <a:t>Alpenvorland:</a:t>
            </a:r>
          </a:p>
          <a:p>
            <a:pPr algn="l"/>
            <a:r>
              <a:rPr lang="de-DE" sz="2100" dirty="0">
                <a:latin typeface="+mn-lt"/>
              </a:rPr>
              <a:t>Spätreifende Sorten möglich</a:t>
            </a:r>
          </a:p>
        </p:txBody>
      </p:sp>
      <p:sp>
        <p:nvSpPr>
          <p:cNvPr id="15" name="Titel 4">
            <a:extLst>
              <a:ext uri="{FF2B5EF4-FFF2-40B4-BE49-F238E27FC236}">
                <a16:creationId xmlns:a16="http://schemas.microsoft.com/office/drawing/2014/main" id="{904EBFF7-5474-4CDE-9955-F903599DB59A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Chancen für den Obstbau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2D73C96-53DA-484B-B2A4-0EF02462E64A}"/>
              </a:ext>
            </a:extLst>
          </p:cNvPr>
          <p:cNvSpPr/>
          <p:nvPr/>
        </p:nvSpPr>
        <p:spPr>
          <a:xfrm rot="1693917">
            <a:off x="3535418" y="1455594"/>
            <a:ext cx="445637" cy="547138"/>
          </a:xfrm>
          <a:prstGeom prst="ellipse">
            <a:avLst/>
          </a:prstGeom>
          <a:ln w="1905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F17B2A5-4ABE-4734-BE24-A1DFF027E6AF}"/>
              </a:ext>
            </a:extLst>
          </p:cNvPr>
          <p:cNvSpPr/>
          <p:nvPr/>
        </p:nvSpPr>
        <p:spPr>
          <a:xfrm rot="1693917">
            <a:off x="4924417" y="2382067"/>
            <a:ext cx="379228" cy="343732"/>
          </a:xfrm>
          <a:prstGeom prst="ellipse">
            <a:avLst/>
          </a:prstGeom>
          <a:ln w="1905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04E205C-6686-479E-86C5-501912E449CC}"/>
              </a:ext>
            </a:extLst>
          </p:cNvPr>
          <p:cNvSpPr/>
          <p:nvPr/>
        </p:nvSpPr>
        <p:spPr>
          <a:xfrm rot="1693917">
            <a:off x="3403311" y="3759905"/>
            <a:ext cx="250984" cy="229366"/>
          </a:xfrm>
          <a:prstGeom prst="ellipse">
            <a:avLst/>
          </a:prstGeom>
          <a:ln w="1905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97CB216-89D7-4D3E-B9BC-F109AF738857}"/>
              </a:ext>
            </a:extLst>
          </p:cNvPr>
          <p:cNvSpPr/>
          <p:nvPr/>
        </p:nvSpPr>
        <p:spPr>
          <a:xfrm rot="19489781">
            <a:off x="4576701" y="1089261"/>
            <a:ext cx="416660" cy="746294"/>
          </a:xfrm>
          <a:prstGeom prst="ellipse">
            <a:avLst/>
          </a:prstGeom>
          <a:ln w="19050">
            <a:solidFill>
              <a:srgbClr val="660066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24904F0-2751-4D1F-9FF2-A4C9DD5CBA65}"/>
              </a:ext>
            </a:extLst>
          </p:cNvPr>
          <p:cNvSpPr/>
          <p:nvPr/>
        </p:nvSpPr>
        <p:spPr>
          <a:xfrm rot="18556524">
            <a:off x="5513037" y="1965176"/>
            <a:ext cx="388902" cy="1019624"/>
          </a:xfrm>
          <a:prstGeom prst="ellipse">
            <a:avLst/>
          </a:prstGeom>
          <a:ln w="19050">
            <a:solidFill>
              <a:srgbClr val="660066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EBFB8BC-64E7-4CC2-BF3A-EED04EBC26B9}"/>
              </a:ext>
            </a:extLst>
          </p:cNvPr>
          <p:cNvSpPr/>
          <p:nvPr/>
        </p:nvSpPr>
        <p:spPr>
          <a:xfrm rot="15498942">
            <a:off x="4609917" y="3199021"/>
            <a:ext cx="317287" cy="1155202"/>
          </a:xfrm>
          <a:prstGeom prst="ellipse">
            <a:avLst/>
          </a:prstGeom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26858DB-C65E-4B8A-BDC3-E1763D30433E}"/>
              </a:ext>
            </a:extLst>
          </p:cNvPr>
          <p:cNvSpPr txBox="1"/>
          <p:nvPr/>
        </p:nvSpPr>
        <p:spPr>
          <a:xfrm>
            <a:off x="6213649" y="4901543"/>
            <a:ext cx="448022" cy="217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(88)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E251F55-2458-4F71-BD2B-DCD7FD46818B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Erweiterte Anbauchancen</a:t>
            </a:r>
          </a:p>
        </p:txBody>
      </p:sp>
    </p:spTree>
    <p:extLst>
      <p:ext uri="{BB962C8B-B14F-4D97-AF65-F5344CB8AC3E}">
        <p14:creationId xmlns:p14="http://schemas.microsoft.com/office/powerpoint/2010/main" val="31766575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000800" y="1296824"/>
            <a:ext cx="3906753" cy="3719694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Früchte benötigen viel 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Wärme und Sonne 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um auszureifen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Steigende Temperaturen und mildere Winter begünstigen den Feigenanbau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Frosthart bis ca. -10 °C, 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Winterschutz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 v. a. bei jungen </a:t>
            </a:r>
            <a:r>
              <a:rPr lang="de-DE">
                <a:solidFill>
                  <a:schemeClr val="tx1"/>
                </a:solidFill>
                <a:latin typeface="+mn-lt"/>
              </a:rPr>
              <a:t>Exemplaren </a:t>
            </a:r>
            <a:r>
              <a:rPr lang="de-DE" smtClean="0">
                <a:solidFill>
                  <a:schemeClr val="tx1"/>
                </a:solidFill>
                <a:latin typeface="+mn-lt"/>
              </a:rPr>
              <a:t>ratsam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mtClean="0">
                <a:solidFill>
                  <a:schemeClr val="tx1"/>
                </a:solidFill>
                <a:latin typeface="+mn-lt"/>
              </a:rPr>
              <a:t>Regelmäßig auslichten</a:t>
            </a:r>
            <a:endParaRPr lang="de-DE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Auf 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Selbstfruchtbarkeit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 achten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buClr>
                <a:srgbClr val="7AB800"/>
              </a:buClr>
              <a:tabLst>
                <a:tab pos="268288" algn="l"/>
              </a:tabLst>
            </a:pPr>
            <a:endParaRPr lang="de-D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C1CFD81-FBCD-4FAA-B10E-1CFA2FB985BD}"/>
              </a:ext>
            </a:extLst>
          </p:cNvPr>
          <p:cNvSpPr txBox="1"/>
          <p:nvPr/>
        </p:nvSpPr>
        <p:spPr>
          <a:xfrm>
            <a:off x="5065764" y="4718450"/>
            <a:ext cx="2657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Dreijähriger Feigenbaum </a:t>
            </a:r>
            <a:r>
              <a:rPr lang="de-DE" sz="800" dirty="0">
                <a:latin typeface="+mn-lt"/>
              </a:rPr>
              <a:t>(90)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BBD8981-86DE-4127-AC3C-0A2AA38398A6}"/>
              </a:ext>
            </a:extLst>
          </p:cNvPr>
          <p:cNvSpPr txBox="1"/>
          <p:nvPr/>
        </p:nvSpPr>
        <p:spPr>
          <a:xfrm>
            <a:off x="7548089" y="2110072"/>
            <a:ext cx="3496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(89)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41765682-6BE1-401F-A103-B14254B5C74A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Chancen für den Obstbau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58B07CD-26DB-41E7-BBB3-A131B8978C15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Feige - </a:t>
            </a:r>
            <a:r>
              <a:rPr lang="de-DE" sz="2600" b="1" i="1" dirty="0" err="1">
                <a:latin typeface="+mj-lt"/>
              </a:rPr>
              <a:t>Ficus</a:t>
            </a:r>
            <a:r>
              <a:rPr lang="de-DE" sz="2600" b="1" i="1" dirty="0">
                <a:latin typeface="+mj-lt"/>
              </a:rPr>
              <a:t> </a:t>
            </a:r>
            <a:r>
              <a:rPr lang="de-DE" sz="2600" b="1" i="1" dirty="0" err="1">
                <a:latin typeface="+mj-lt"/>
              </a:rPr>
              <a:t>carica</a:t>
            </a:r>
            <a:endParaRPr lang="de-DE" sz="2600" b="1" dirty="0">
              <a:latin typeface="+mj-lt"/>
            </a:endParaRPr>
          </a:p>
        </p:txBody>
      </p:sp>
      <p:pic>
        <p:nvPicPr>
          <p:cNvPr id="9" name="Grafik 8" descr="H:\IEF\IEF5\Bilder\Bildarchiv Neu\Bilder 2020\Klimaprojekt HSWT\Obstbau\Feige 'Dalmatie Bound' (3)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5763" y="2498381"/>
            <a:ext cx="2795147" cy="22200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F21D247-4F9B-4118-9E31-D9DB8086C0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5764" y="369817"/>
            <a:ext cx="2795147" cy="174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4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000800" y="1306187"/>
            <a:ext cx="3135367" cy="335857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Sehr 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wärmebedürftig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Relativ gut winterhart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Starke Schäden durch tiefe Temperaturen nach Saftaustrieb möglich</a:t>
            </a:r>
          </a:p>
          <a:p>
            <a:pPr marL="342900" lvl="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Calibri"/>
              </a:rPr>
              <a:t>Oftmals komplette Ertragsausfälle durch </a:t>
            </a:r>
            <a:r>
              <a:rPr lang="de-DE" b="1" dirty="0">
                <a:solidFill>
                  <a:srgbClr val="000000"/>
                </a:solidFill>
                <a:latin typeface="Calibri"/>
              </a:rPr>
              <a:t>Spätfröste</a:t>
            </a:r>
            <a:r>
              <a:rPr lang="de-DE" dirty="0">
                <a:solidFill>
                  <a:srgbClr val="000000"/>
                </a:solidFill>
                <a:latin typeface="Calibri"/>
              </a:rPr>
              <a:t> zur Blütenzeit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91DC3E8-18F1-4D7B-8674-7163B90A789F}"/>
              </a:ext>
            </a:extLst>
          </p:cNvPr>
          <p:cNvSpPr txBox="1"/>
          <p:nvPr/>
        </p:nvSpPr>
        <p:spPr>
          <a:xfrm>
            <a:off x="5304349" y="4866501"/>
            <a:ext cx="1756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Bäume zur Blütenzeit </a:t>
            </a:r>
            <a:r>
              <a:rPr lang="de-DE" sz="800" dirty="0">
                <a:latin typeface="+mn-lt"/>
              </a:rPr>
              <a:t>(92)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BACD9DF-81A7-4992-BDDD-74C0EE8341AE}"/>
              </a:ext>
            </a:extLst>
          </p:cNvPr>
          <p:cNvSpPr txBox="1"/>
          <p:nvPr/>
        </p:nvSpPr>
        <p:spPr>
          <a:xfrm>
            <a:off x="5304349" y="1685778"/>
            <a:ext cx="1499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Aprikosenfrüchte </a:t>
            </a:r>
            <a:r>
              <a:rPr lang="de-DE" sz="800" dirty="0">
                <a:latin typeface="+mn-lt"/>
              </a:rPr>
              <a:t>(91)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2A51CCD3-779B-43FC-976B-DEAEA87D638C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Chancen für den Obstbau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7EB9FBB-7C63-4AEE-B108-EB2602F3A863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Aprikose - </a:t>
            </a:r>
            <a:r>
              <a:rPr lang="de-DE" sz="2600" b="1" i="1" dirty="0">
                <a:latin typeface="+mj-lt"/>
              </a:rPr>
              <a:t>Prunus </a:t>
            </a:r>
            <a:r>
              <a:rPr lang="de-DE" sz="2600" b="1" i="1" dirty="0" err="1">
                <a:latin typeface="+mj-lt"/>
              </a:rPr>
              <a:t>armeniaca</a:t>
            </a:r>
            <a:endParaRPr lang="de-DE" sz="2600" b="1" dirty="0">
              <a:latin typeface="+mj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D1E17CD-D26C-433D-861D-633FD96DA5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518" y="1998950"/>
            <a:ext cx="2318807" cy="29175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E3E09F0-0CFC-4C41-AA35-4ECD77078F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519" y="145312"/>
            <a:ext cx="2318807" cy="154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0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000800" y="1275010"/>
            <a:ext cx="3870488" cy="2317850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/>
                </a:solidFill>
                <a:latin typeface="+mn-lt"/>
              </a:rPr>
              <a:t>Frostempfindlich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, Temperaturen bis ca.</a:t>
            </a:r>
            <a:r>
              <a:rPr lang="de-DE" kern="0" dirty="0">
                <a:solidFill>
                  <a:schemeClr val="tx1"/>
                </a:solidFill>
                <a:latin typeface="+mn-lt"/>
              </a:rPr>
              <a:t> -10</a:t>
            </a:r>
            <a:r>
              <a:rPr lang="de-DE" kern="0" spc="-20" dirty="0">
                <a:solidFill>
                  <a:schemeClr val="tx1"/>
                </a:solidFill>
                <a:latin typeface="+mn-lt"/>
              </a:rPr>
              <a:t>°C werden kurzzeitig toleriert</a:t>
            </a:r>
          </a:p>
          <a:p>
            <a:pPr marL="720725" lvl="1" indent="-360363"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dirty="0">
                <a:solidFill>
                  <a:srgbClr val="000000"/>
                </a:solidFill>
                <a:latin typeface="Calibri"/>
              </a:rPr>
              <a:t>Geschützter, warmer Standort</a:t>
            </a:r>
          </a:p>
          <a:p>
            <a:pPr marL="720725" lvl="1" indent="-360363">
              <a:spcBef>
                <a:spcPts val="0"/>
              </a:spcBef>
              <a:spcAft>
                <a:spcPts val="18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dirty="0">
                <a:solidFill>
                  <a:srgbClr val="000000"/>
                </a:solidFill>
                <a:latin typeface="Calibri"/>
              </a:rPr>
              <a:t>Frostschutz und Stamm-anstrich empfehlenswert</a:t>
            </a:r>
            <a:endParaRPr lang="de-DE" sz="19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Früchte nur in 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vollreifem Zustand 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verzehren</a:t>
            </a:r>
          </a:p>
          <a:p>
            <a:pPr marL="720725" lvl="1" indent="-360363"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>
                <a:solidFill>
                  <a:srgbClr val="000000"/>
                </a:solidFill>
                <a:latin typeface="Calibri"/>
              </a:rPr>
              <a:t>Bitterstoffe </a:t>
            </a:r>
            <a:r>
              <a:rPr lang="de-DE" sz="1900" smtClean="0">
                <a:solidFill>
                  <a:srgbClr val="000000"/>
                </a:solidFill>
                <a:latin typeface="Calibri"/>
              </a:rPr>
              <a:t>bauen sich während der Lagerung ab</a:t>
            </a:r>
            <a:endParaRPr lang="de-DE" sz="1900" dirty="0">
              <a:latin typeface="+mn-lt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42953D4-38F4-44FC-846F-CF03CB5685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0" r="5620"/>
          <a:stretch/>
        </p:blipFill>
        <p:spPr>
          <a:xfrm>
            <a:off x="6042345" y="3313198"/>
            <a:ext cx="1860623" cy="155290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AB2414F-6528-4EA5-A278-3354C06B1D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2345" y="441433"/>
            <a:ext cx="1860623" cy="2380777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88B0B15D-71F1-4E21-86AB-17A8E7B829B5}"/>
              </a:ext>
            </a:extLst>
          </p:cNvPr>
          <p:cNvSpPr txBox="1"/>
          <p:nvPr/>
        </p:nvSpPr>
        <p:spPr>
          <a:xfrm>
            <a:off x="7608242" y="2822211"/>
            <a:ext cx="385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(93)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6B40ABE-2433-428D-A516-F89D781B2C91}"/>
              </a:ext>
            </a:extLst>
          </p:cNvPr>
          <p:cNvSpPr txBox="1"/>
          <p:nvPr/>
        </p:nvSpPr>
        <p:spPr>
          <a:xfrm>
            <a:off x="7608242" y="4866103"/>
            <a:ext cx="4244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(94)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B3B26353-B599-4D93-82B8-B612924EF233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Chancen für den Obstbau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09E74F3-428E-4F03-95C9-6179AD5C237E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Kaki, </a:t>
            </a:r>
            <a:r>
              <a:rPr lang="de-DE" sz="2600" b="1" dirty="0" err="1">
                <a:latin typeface="+mj-lt"/>
              </a:rPr>
              <a:t>Sharonfrucht</a:t>
            </a:r>
            <a:r>
              <a:rPr lang="de-DE" sz="2600" b="1" dirty="0">
                <a:latin typeface="+mj-lt"/>
              </a:rPr>
              <a:t> – </a:t>
            </a:r>
            <a:r>
              <a:rPr lang="de-DE" sz="2600" b="1" i="1" dirty="0" err="1">
                <a:latin typeface="+mj-lt"/>
              </a:rPr>
              <a:t>Diospyros</a:t>
            </a:r>
            <a:r>
              <a:rPr lang="de-DE" sz="2600" b="1" i="1" dirty="0">
                <a:latin typeface="+mj-lt"/>
              </a:rPr>
              <a:t> </a:t>
            </a:r>
            <a:r>
              <a:rPr lang="de-DE" sz="2600" b="1" i="1" dirty="0" err="1">
                <a:latin typeface="+mj-lt"/>
              </a:rPr>
              <a:t>kaki</a:t>
            </a:r>
            <a:r>
              <a:rPr lang="de-DE" sz="2600" b="1" i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803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004012" y="1213751"/>
            <a:ext cx="3000430" cy="231785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Frosthart bis ca. – 20°C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Sehr frühe Blütezeit, daher hohe Gefahr </a:t>
            </a:r>
            <a:r>
              <a:rPr lang="de-DE">
                <a:solidFill>
                  <a:schemeClr val="tx1"/>
                </a:solidFill>
                <a:latin typeface="+mn-lt"/>
              </a:rPr>
              <a:t>für </a:t>
            </a:r>
            <a:r>
              <a:rPr lang="de-DE" b="1" smtClean="0">
                <a:solidFill>
                  <a:schemeClr val="tx1"/>
                </a:solidFill>
                <a:latin typeface="+mn-lt"/>
              </a:rPr>
              <a:t>Spätfrostschäden</a:t>
            </a:r>
            <a:endParaRPr lang="de-DE" b="1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mtClean="0">
                <a:solidFill>
                  <a:schemeClr val="tx1"/>
                </a:solidFill>
                <a:latin typeface="+mn-lt"/>
              </a:rPr>
              <a:t>Standort 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sonnig, warm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mtClean="0">
                <a:solidFill>
                  <a:schemeClr val="tx1"/>
                </a:solidFill>
                <a:latin typeface="+mn-lt"/>
              </a:rPr>
              <a:t>Auf Selbstfruchtbarkeit achten oder Befruchtersorten pflanzen</a:t>
            </a:r>
            <a:endParaRPr lang="de-DE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Ernte ab Ende September 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</a:pPr>
            <a:endParaRPr lang="de-DE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3CDEB7D-3DC8-4E70-BD28-6DB9703ABC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8140" y="270164"/>
            <a:ext cx="2851769" cy="213882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AC8D6D8-0A76-4125-BA56-43ACBCE09E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8140" y="2935271"/>
            <a:ext cx="2851769" cy="193806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042B756-030B-4973-9D1D-24278FB3654E}"/>
              </a:ext>
            </a:extLst>
          </p:cNvPr>
          <p:cNvSpPr txBox="1"/>
          <p:nvPr/>
        </p:nvSpPr>
        <p:spPr>
          <a:xfrm>
            <a:off x="7304688" y="2404341"/>
            <a:ext cx="370234" cy="214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(95)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E2319F9-4FF8-4088-827D-48CE0F035B7A}"/>
              </a:ext>
            </a:extLst>
          </p:cNvPr>
          <p:cNvSpPr txBox="1"/>
          <p:nvPr/>
        </p:nvSpPr>
        <p:spPr>
          <a:xfrm>
            <a:off x="7323082" y="4873336"/>
            <a:ext cx="351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(96)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C719EC3D-97C7-4056-AC1E-4756F0A2BCFE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Chancen für den Obstbau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4F41854-3D14-4AAD-B85F-3EF5EFFE7904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Mandel – </a:t>
            </a:r>
            <a:r>
              <a:rPr lang="de-DE" sz="2600" b="1" i="1" dirty="0">
                <a:latin typeface="+mj-lt"/>
              </a:rPr>
              <a:t>Prunus </a:t>
            </a:r>
            <a:r>
              <a:rPr lang="de-DE" sz="2600" b="1" i="1" dirty="0" err="1">
                <a:latin typeface="+mj-lt"/>
              </a:rPr>
              <a:t>dulcis</a:t>
            </a:r>
            <a:endParaRPr lang="de-DE" sz="26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516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00800" y="612000"/>
            <a:ext cx="67803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Kirschessigfliege – </a:t>
            </a:r>
            <a:r>
              <a:rPr lang="de-DE" sz="2600" b="1" i="1" dirty="0">
                <a:latin typeface="+mj-lt"/>
              </a:rPr>
              <a:t>Drosophila </a:t>
            </a:r>
            <a:r>
              <a:rPr lang="de-DE" sz="2600" b="1" i="1" dirty="0" err="1">
                <a:latin typeface="+mj-lt"/>
              </a:rPr>
              <a:t>suzukii</a:t>
            </a:r>
            <a:endParaRPr lang="de-DE" sz="2600" b="1" i="1" dirty="0">
              <a:latin typeface="+mj-lt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67" t="22891" r="11907" b="18914"/>
          <a:stretch/>
        </p:blipFill>
        <p:spPr bwMode="auto">
          <a:xfrm>
            <a:off x="6597600" y="3881477"/>
            <a:ext cx="1829034" cy="106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91D42AF-9285-4CB6-871D-C39C8F5113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63"/>
          <a:stretch/>
        </p:blipFill>
        <p:spPr>
          <a:xfrm>
            <a:off x="1000800" y="1259572"/>
            <a:ext cx="2177789" cy="149331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68DC600E-CF0F-4CA1-A446-B9A3D79B5DE8}"/>
              </a:ext>
            </a:extLst>
          </p:cNvPr>
          <p:cNvSpPr/>
          <p:nvPr/>
        </p:nvSpPr>
        <p:spPr>
          <a:xfrm>
            <a:off x="3613432" y="1104443"/>
            <a:ext cx="4411187" cy="4170372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271463" marR="0" indent="-271463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Schadwirkung geht von den Larven aus</a:t>
            </a:r>
          </a:p>
          <a:p>
            <a:pPr marL="271463" marR="0" indent="-271463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Sehr breiter Wirtspflanzenkreis, v. a. rote bzw. dunkle, weichschalige Früchte </a:t>
            </a:r>
          </a:p>
          <a:p>
            <a:pPr marL="271463" marR="0" indent="-271463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de-DE" sz="1900" smtClean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Verstärktes Auftreten ab August </a:t>
            </a:r>
          </a:p>
          <a:p>
            <a:pPr marL="271463" marR="0" indent="-271463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de-DE" sz="1900" smtClean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Enormes </a:t>
            </a:r>
            <a: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Vermehrungs- und Schadpotenzial</a:t>
            </a:r>
          </a:p>
          <a:p>
            <a:pPr marL="800100" lvl="1" indent="-342900" defTabSz="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alibri" panose="020F0502020204030204" pitchFamily="34" charset="0"/>
              <a:buChar char="→"/>
            </a:pPr>
            <a:r>
              <a:rPr lang="de-DE" sz="1700" dirty="0">
                <a:solidFill>
                  <a:srgbClr val="FF0000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Ca. 7 Generationen/Jahr</a:t>
            </a:r>
          </a:p>
          <a:p>
            <a:pPr marL="800100" lvl="1" indent="-342900" defTabSz="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alibri" panose="020F0502020204030204" pitchFamily="34" charset="0"/>
              <a:buChar char="→"/>
            </a:pPr>
            <a:r>
              <a:rPr lang="de-DE" sz="1700" dirty="0">
                <a:solidFill>
                  <a:srgbClr val="FF0000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Bis zu 400 Eier/Weibchen</a:t>
            </a:r>
          </a:p>
          <a:p>
            <a:pPr marL="342900" indent="-342900" defTabSz="34290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Eindämmung durch </a:t>
            </a:r>
            <a:b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</a:br>
            <a: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Hitze und Trockenheit </a:t>
            </a:r>
            <a:b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</a:br>
            <a:endParaRPr lang="de-DE" sz="19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4">
            <a:extLst>
              <a:ext uri="{FF2B5EF4-FFF2-40B4-BE49-F238E27FC236}">
                <a16:creationId xmlns:a16="http://schemas.microsoft.com/office/drawing/2014/main" id="{21E84D4E-60C7-4B51-9FE7-A3B98C55B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Neue Schaderreger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5C3D9D5-B43D-4E97-A1EC-1544B01E28D5}"/>
              </a:ext>
            </a:extLst>
          </p:cNvPr>
          <p:cNvSpPr txBox="1"/>
          <p:nvPr/>
        </p:nvSpPr>
        <p:spPr>
          <a:xfrm>
            <a:off x="914850" y="2752886"/>
            <a:ext cx="2591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Kirschessigfliegen-Larve auf Pinzette </a:t>
            </a:r>
            <a:r>
              <a:rPr lang="de-DE" sz="800" dirty="0">
                <a:latin typeface="+mn-lt"/>
              </a:rPr>
              <a:t>(2)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452EE9B-8719-422E-B027-26C85CC5906D}"/>
              </a:ext>
            </a:extLst>
          </p:cNvPr>
          <p:cNvSpPr txBox="1"/>
          <p:nvPr/>
        </p:nvSpPr>
        <p:spPr>
          <a:xfrm>
            <a:off x="5755435" y="4843274"/>
            <a:ext cx="2596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Adulte Kirschessigfliege (Männchen) </a:t>
            </a:r>
            <a:r>
              <a:rPr lang="de-DE" sz="800" dirty="0">
                <a:latin typeface="+mn-lt"/>
              </a:rPr>
              <a:t>(3)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B5D5BA5-EE5A-40A5-A58B-7240E224371D}"/>
              </a:ext>
            </a:extLst>
          </p:cNvPr>
          <p:cNvSpPr txBox="1"/>
          <p:nvPr/>
        </p:nvSpPr>
        <p:spPr>
          <a:xfrm>
            <a:off x="1166276" y="4866501"/>
            <a:ext cx="3164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Kirschessigfliegen-Larve an dunklen Früchten </a:t>
            </a:r>
            <a:r>
              <a:rPr lang="de-DE" sz="800" dirty="0">
                <a:latin typeface="+mn-lt"/>
              </a:rPr>
              <a:t>(4)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7FC42E9-252B-4E89-AB0F-0B257AB5AE98}"/>
              </a:ext>
            </a:extLst>
          </p:cNvPr>
          <p:cNvSpPr/>
          <p:nvPr/>
        </p:nvSpPr>
        <p:spPr>
          <a:xfrm>
            <a:off x="4170556" y="2353144"/>
            <a:ext cx="914400" cy="914400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3E97658-FA15-4C49-8173-C9638A0ECFFA}"/>
              </a:ext>
            </a:extLst>
          </p:cNvPr>
          <p:cNvSpPr/>
          <p:nvPr/>
        </p:nvSpPr>
        <p:spPr>
          <a:xfrm>
            <a:off x="2488901" y="2210407"/>
            <a:ext cx="519401" cy="285473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38A9F7D-4B3A-4ED8-926C-0508B5297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402" y="3135114"/>
            <a:ext cx="2177789" cy="170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1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9B41E39-F4F7-4058-8DF4-9C9076770C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800" y="1275007"/>
            <a:ext cx="3138063" cy="3026427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mtClean="0">
                <a:solidFill>
                  <a:schemeClr val="tx1"/>
                </a:solidFill>
                <a:latin typeface="+mn-lt"/>
              </a:rPr>
              <a:t>Langsam wachsendes Gehölz, das durch Schnitt klein gehalten werden kann</a:t>
            </a:r>
            <a:endParaRPr lang="de-DE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Kurzfristig werden Temperaturen bis -26°C weitgehend unbeschadet überstanden</a:t>
            </a:r>
          </a:p>
          <a:p>
            <a:pPr marL="342900" lvl="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Calibri"/>
              </a:rPr>
              <a:t>Süßes Fruchtfleisch wird ohne Schale verzehrt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Auf 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selbstfruchtende Sorten 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achten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AEC784F-8BCE-4F82-8EEB-A4151A098D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164585" y="246218"/>
            <a:ext cx="1504757" cy="18653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FE53AD1-5061-41B2-B068-149C062096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4276" y="2367981"/>
            <a:ext cx="1865375" cy="224918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42E38BF-435A-4D50-BF4D-17D5832A92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02541" y="2471338"/>
            <a:ext cx="2685883" cy="160577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502A6FF-9D4B-4900-B3D6-0371F87E38A0}"/>
              </a:ext>
            </a:extLst>
          </p:cNvPr>
          <p:cNvSpPr txBox="1"/>
          <p:nvPr/>
        </p:nvSpPr>
        <p:spPr>
          <a:xfrm>
            <a:off x="5923098" y="4617167"/>
            <a:ext cx="2140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Blüte </a:t>
            </a:r>
            <a:r>
              <a:rPr lang="de-DE" sz="800" dirty="0">
                <a:latin typeface="+mn-lt"/>
              </a:rPr>
              <a:t>(99)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F469F6E-697E-468E-8854-33CCC5682169}"/>
              </a:ext>
            </a:extLst>
          </p:cNvPr>
          <p:cNvSpPr txBox="1"/>
          <p:nvPr/>
        </p:nvSpPr>
        <p:spPr>
          <a:xfrm>
            <a:off x="5923098" y="1931284"/>
            <a:ext cx="2253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Früchte </a:t>
            </a:r>
            <a:r>
              <a:rPr lang="de-DE" sz="800" dirty="0">
                <a:latin typeface="+mn-lt"/>
              </a:rPr>
              <a:t>(97)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59BF309-CAB6-4F19-8D8B-0121361806FD}"/>
              </a:ext>
            </a:extLst>
          </p:cNvPr>
          <p:cNvSpPr txBox="1"/>
          <p:nvPr/>
        </p:nvSpPr>
        <p:spPr>
          <a:xfrm>
            <a:off x="4046439" y="4617167"/>
            <a:ext cx="19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Sechsjähriger Baum </a:t>
            </a:r>
            <a:r>
              <a:rPr lang="de-DE" sz="800" dirty="0">
                <a:latin typeface="+mn-lt"/>
              </a:rPr>
              <a:t>(98)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2947C6EA-D9B5-477C-8B1C-F2AC83BF9B9C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Chancen für den Obstbau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00262F7-1494-4C37-B94A-2D6186CB1C00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Indianerbanane – </a:t>
            </a:r>
            <a:r>
              <a:rPr lang="de-DE" sz="2600" b="1" i="1" dirty="0" err="1">
                <a:latin typeface="+mj-lt"/>
              </a:rPr>
              <a:t>Asimina</a:t>
            </a:r>
            <a:r>
              <a:rPr lang="de-DE" sz="2600" b="1" i="1" dirty="0">
                <a:latin typeface="+mj-lt"/>
              </a:rPr>
              <a:t> </a:t>
            </a:r>
            <a:r>
              <a:rPr lang="de-DE" sz="2600" b="1" i="1" dirty="0" err="1">
                <a:latin typeface="+mj-lt"/>
              </a:rPr>
              <a:t>triloba</a:t>
            </a:r>
            <a:endParaRPr lang="de-DE" sz="26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977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>
            <a:extLst>
              <a:ext uri="{FF2B5EF4-FFF2-40B4-BE49-F238E27FC236}">
                <a16:creationId xmlns:a16="http://schemas.microsoft.com/office/drawing/2014/main" id="{4324F0E6-256B-4653-806A-48FAFF22A20E}"/>
              </a:ext>
            </a:extLst>
          </p:cNvPr>
          <p:cNvSpPr txBox="1"/>
          <p:nvPr/>
        </p:nvSpPr>
        <p:spPr>
          <a:xfrm>
            <a:off x="2918820" y="4902428"/>
            <a:ext cx="473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(101)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1AA597C-5A1F-4426-98A8-E3AA98740682}"/>
              </a:ext>
            </a:extLst>
          </p:cNvPr>
          <p:cNvSpPr txBox="1"/>
          <p:nvPr/>
        </p:nvSpPr>
        <p:spPr>
          <a:xfrm>
            <a:off x="2885928" y="3173899"/>
            <a:ext cx="4115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(100)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FED34489-F935-44AC-AA07-9E9EE7BF9B30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Chancen für den Obstbau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4909FDF-BFF6-42C8-B82E-1FA811946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52" b="4553"/>
          <a:stretch/>
        </p:blipFill>
        <p:spPr>
          <a:xfrm>
            <a:off x="940653" y="1752608"/>
            <a:ext cx="2214823" cy="143592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B31A412-D322-4A4F-93F5-53FAE5B77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3442855"/>
            <a:ext cx="2214824" cy="147654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1F4D111-FF75-4AB4-B47C-BF9DE7250F90}"/>
              </a:ext>
            </a:extLst>
          </p:cNvPr>
          <p:cNvSpPr txBox="1"/>
          <p:nvPr/>
        </p:nvSpPr>
        <p:spPr>
          <a:xfrm>
            <a:off x="889281" y="599992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Bald bei uns?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14BE0F9-0885-412F-8FEE-EBFE8F172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37708" y="1748957"/>
            <a:ext cx="3415147" cy="3009549"/>
          </a:xfrm>
        </p:spPr>
        <p:txBody>
          <a:bodyPr>
            <a:normAutofit/>
          </a:bodyPr>
          <a:lstStyle/>
          <a:p>
            <a:pPr marL="360363" indent="-3587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Frosthart bis ca. -10 °C</a:t>
            </a:r>
          </a:p>
          <a:p>
            <a:pPr marL="360363" indent="-3587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Auspflanzen an geschützten Orten z. T. möglich, Winterschutz bereithalten</a:t>
            </a:r>
          </a:p>
          <a:p>
            <a:pPr marL="360363" indent="-3587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Alternative: Kultur im Kübel und geschützte Überwinterung</a:t>
            </a:r>
          </a:p>
          <a:p>
            <a:pPr marL="360363" indent="-3587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Wichtig: Sortenwahl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433B8C3-78A4-4414-B2F5-DEB9A456DC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1550" y="1248857"/>
            <a:ext cx="6576732" cy="342900"/>
          </a:xfrm>
        </p:spPr>
        <p:txBody>
          <a:bodyPr/>
          <a:lstStyle/>
          <a:p>
            <a:r>
              <a:rPr lang="de-DE" sz="2100" dirty="0">
                <a:solidFill>
                  <a:schemeClr val="tx1"/>
                </a:solidFill>
                <a:latin typeface="+mj-lt"/>
              </a:rPr>
              <a:t>Granatapfel</a:t>
            </a:r>
            <a:r>
              <a:rPr lang="de-DE" sz="1900" dirty="0">
                <a:solidFill>
                  <a:schemeClr val="tx1"/>
                </a:solidFill>
                <a:latin typeface="+mj-lt"/>
              </a:rPr>
              <a:t> (</a:t>
            </a:r>
            <a:r>
              <a:rPr lang="de-DE" sz="1900" i="1" dirty="0" err="1">
                <a:solidFill>
                  <a:schemeClr val="tx1"/>
                </a:solidFill>
                <a:latin typeface="+mj-lt"/>
              </a:rPr>
              <a:t>Punica</a:t>
            </a:r>
            <a:r>
              <a:rPr lang="de-DE" sz="19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900" i="1" dirty="0" err="1">
                <a:solidFill>
                  <a:schemeClr val="tx1"/>
                </a:solidFill>
                <a:latin typeface="+mj-lt"/>
              </a:rPr>
              <a:t>granatum</a:t>
            </a:r>
            <a:r>
              <a:rPr lang="de-DE" sz="1900" dirty="0">
                <a:solidFill>
                  <a:schemeClr val="tx1"/>
                </a:solidFill>
                <a:latin typeface="+mj-lt"/>
              </a:rPr>
              <a:t>) </a:t>
            </a:r>
            <a:r>
              <a:rPr lang="de-DE" sz="2100" dirty="0">
                <a:solidFill>
                  <a:schemeClr val="tx1"/>
                </a:solidFill>
                <a:latin typeface="+mj-lt"/>
              </a:rPr>
              <a:t>und</a:t>
            </a:r>
            <a:r>
              <a:rPr lang="de-DE" sz="21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100" dirty="0">
                <a:solidFill>
                  <a:schemeClr val="tx1"/>
                </a:solidFill>
                <a:latin typeface="+mj-lt"/>
              </a:rPr>
              <a:t> Olive </a:t>
            </a:r>
            <a:r>
              <a:rPr lang="de-DE" sz="1900" dirty="0">
                <a:solidFill>
                  <a:schemeClr val="tx1"/>
                </a:solidFill>
                <a:latin typeface="+mj-lt"/>
              </a:rPr>
              <a:t>(</a:t>
            </a:r>
            <a:r>
              <a:rPr lang="de-DE" sz="1900" i="1" dirty="0">
                <a:solidFill>
                  <a:schemeClr val="tx1"/>
                </a:solidFill>
                <a:latin typeface="+mj-lt"/>
              </a:rPr>
              <a:t>Olea europaea</a:t>
            </a:r>
            <a:r>
              <a:rPr lang="de-DE" sz="1900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839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71CE618F-B23F-4726-A38D-18AEA34ECC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36" r="23155"/>
          <a:stretch/>
        </p:blipFill>
        <p:spPr>
          <a:xfrm rot="16200000">
            <a:off x="5000990" y="2647897"/>
            <a:ext cx="2144389" cy="2336748"/>
          </a:xfrm>
          <a:prstGeom prst="rect">
            <a:avLst/>
          </a:prstGeom>
        </p:spPr>
      </p:pic>
      <p:sp>
        <p:nvSpPr>
          <p:cNvPr id="5" name="Titel 4"/>
          <p:cNvSpPr txBox="1">
            <a:spLocks/>
          </p:cNvSpPr>
          <p:nvPr/>
        </p:nvSpPr>
        <p:spPr>
          <a:xfrm rot="5400000">
            <a:off x="6915616" y="3027653"/>
            <a:ext cx="3237918" cy="993775"/>
          </a:xfrm>
          <a:prstGeom prst="rect">
            <a:avLst/>
          </a:prstGeom>
        </p:spPr>
        <p:txBody>
          <a:bodyPr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endParaRPr lang="de-DE" b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08DFB36-2D49-46B3-ABE9-7B66277C64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" y="1100061"/>
            <a:ext cx="2749096" cy="17888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B0E7AED-F0C4-4660-A18D-A55E224D78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50" y="3198535"/>
            <a:ext cx="2749096" cy="168980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1F087AD-7976-4B16-9584-6D8704C82230}"/>
              </a:ext>
            </a:extLst>
          </p:cNvPr>
          <p:cNvSpPr txBox="1"/>
          <p:nvPr/>
        </p:nvSpPr>
        <p:spPr>
          <a:xfrm>
            <a:off x="1283081" y="4871650"/>
            <a:ext cx="1850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Birne 'Gräfin von Paris</a:t>
            </a: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'</a:t>
            </a:r>
            <a:r>
              <a:rPr lang="de-DE" sz="1200" dirty="0">
                <a:latin typeface="+mn-lt"/>
              </a:rPr>
              <a:t> </a:t>
            </a:r>
            <a:r>
              <a:rPr lang="de-DE" sz="800" dirty="0">
                <a:latin typeface="+mn-lt"/>
              </a:rPr>
              <a:t>(103)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21F946B-8F5B-4323-9320-F96674C9B64A}"/>
              </a:ext>
            </a:extLst>
          </p:cNvPr>
          <p:cNvSpPr/>
          <p:nvPr/>
        </p:nvSpPr>
        <p:spPr>
          <a:xfrm>
            <a:off x="4846094" y="4869103"/>
            <a:ext cx="1608607" cy="276999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Apfel 'Ontario' </a:t>
            </a:r>
            <a:r>
              <a:rPr lang="de-DE" sz="8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(105)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BFB8579-86F1-4683-881A-872A8B9E5E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4810" y="135897"/>
            <a:ext cx="2336748" cy="2286922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ACBAE33F-C9D7-498F-A27A-CA1B4E1B25CC}"/>
              </a:ext>
            </a:extLst>
          </p:cNvPr>
          <p:cNvSpPr/>
          <p:nvPr/>
        </p:nvSpPr>
        <p:spPr>
          <a:xfrm>
            <a:off x="4846094" y="2422819"/>
            <a:ext cx="1804590" cy="276999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Apfel '</a:t>
            </a:r>
            <a:r>
              <a:rPr lang="de-DE" sz="1200" dirty="0" err="1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Brettacher</a:t>
            </a: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' </a:t>
            </a:r>
            <a:r>
              <a:rPr lang="de-DE" sz="8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(104)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460279A-C15D-4200-9BD8-82A47C725A2E}"/>
              </a:ext>
            </a:extLst>
          </p:cNvPr>
          <p:cNvSpPr/>
          <p:nvPr/>
        </p:nvSpPr>
        <p:spPr>
          <a:xfrm>
            <a:off x="945688" y="2891790"/>
            <a:ext cx="2522601" cy="276999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Birne 'Madame </a:t>
            </a:r>
            <a:r>
              <a:rPr lang="de-DE" sz="1200" dirty="0" err="1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Verté</a:t>
            </a: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' </a:t>
            </a:r>
            <a:r>
              <a:rPr lang="de-DE" sz="8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(102)</a:t>
            </a:r>
          </a:p>
        </p:txBody>
      </p:sp>
      <p:sp>
        <p:nvSpPr>
          <p:cNvPr id="18" name="Titel 4">
            <a:extLst>
              <a:ext uri="{FF2B5EF4-FFF2-40B4-BE49-F238E27FC236}">
                <a16:creationId xmlns:a16="http://schemas.microsoft.com/office/drawing/2014/main" id="{07C0662A-E095-402C-8325-D2B89FD59A3D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Chancen für den Obstbau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EA3102E-9AEF-4CB5-98D5-04BDC4EAAA60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Spätreifende Sorten</a:t>
            </a:r>
          </a:p>
        </p:txBody>
      </p:sp>
    </p:spTree>
    <p:extLst>
      <p:ext uri="{BB962C8B-B14F-4D97-AF65-F5344CB8AC3E}">
        <p14:creationId xmlns:p14="http://schemas.microsoft.com/office/powerpoint/2010/main" val="42138197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53857BB7-D0D5-4D45-A792-4200DFD6A266}"/>
              </a:ext>
            </a:extLst>
          </p:cNvPr>
          <p:cNvSpPr txBox="1"/>
          <p:nvPr/>
        </p:nvSpPr>
        <p:spPr>
          <a:xfrm>
            <a:off x="935037" y="843506"/>
            <a:ext cx="7152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/>
            <a:r>
              <a:rPr lang="de-DE" sz="3600" b="1" dirty="0">
                <a:solidFill>
                  <a:schemeClr val="bg1"/>
                </a:solidFill>
                <a:latin typeface="Calibri (Überschriften)"/>
              </a:rPr>
              <a:t>3. Fazit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51561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A7AFA6-D29E-4F35-BCB4-FDCF877563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800" y="1316666"/>
            <a:ext cx="6612591" cy="295650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dirty="0">
                <a:solidFill>
                  <a:schemeClr val="tx1"/>
                </a:solidFill>
                <a:latin typeface="+mn-lt"/>
              </a:rPr>
              <a:t>Neue bzw. verstärkt auftretende </a:t>
            </a:r>
            <a:r>
              <a:rPr lang="de-DE" b="1" dirty="0">
                <a:solidFill>
                  <a:srgbClr val="FF0000"/>
                </a:solidFill>
                <a:latin typeface="+mn-lt"/>
              </a:rPr>
              <a:t>Schaderreger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, sowie </a:t>
            </a:r>
            <a:r>
              <a:rPr lang="de-DE" b="1" dirty="0">
                <a:solidFill>
                  <a:srgbClr val="FF0000"/>
                </a:solidFill>
                <a:latin typeface="+mn-lt"/>
              </a:rPr>
              <a:t>witterungsbedingte Stressfaktoren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stellen den Obstbau vor erhebliche Herausforderungen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endParaRPr lang="de-DE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endParaRPr lang="de-D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718BFC40-0161-4545-8EED-3080390A0820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Fazit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C4B7F-0297-41CF-87D1-77E53EDB1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80" t="24715" r="10557" b="13878"/>
          <a:stretch/>
        </p:blipFill>
        <p:spPr bwMode="auto">
          <a:xfrm>
            <a:off x="6087902" y="145534"/>
            <a:ext cx="1584434" cy="94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BC3E481-68F1-40D1-AC0D-EB7BF9A50C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099" r="6462"/>
          <a:stretch/>
        </p:blipFill>
        <p:spPr>
          <a:xfrm>
            <a:off x="971550" y="2618455"/>
            <a:ext cx="2213084" cy="17268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D64A2FD-B2D3-45AE-84E9-AFCFB6256A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8024" y="2621130"/>
            <a:ext cx="2123357" cy="172682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A274114-B2A6-4B93-89C6-DF1CD1B9FF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45" t="24882"/>
          <a:stretch/>
        </p:blipFill>
        <p:spPr>
          <a:xfrm>
            <a:off x="6034771" y="2609100"/>
            <a:ext cx="1878673" cy="173415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814BC64-9847-435D-96CE-0567CFF2B1E9}"/>
              </a:ext>
            </a:extLst>
          </p:cNvPr>
          <p:cNvSpPr txBox="1"/>
          <p:nvPr/>
        </p:nvSpPr>
        <p:spPr>
          <a:xfrm>
            <a:off x="5980855" y="4343254"/>
            <a:ext cx="2140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Sonnenbrand</a:t>
            </a:r>
            <a:endParaRPr lang="de-DE" sz="800" dirty="0"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9670236-CD64-473B-98EA-F7C6E9EDACC6}"/>
              </a:ext>
            </a:extLst>
          </p:cNvPr>
          <p:cNvSpPr txBox="1"/>
          <p:nvPr/>
        </p:nvSpPr>
        <p:spPr>
          <a:xfrm>
            <a:off x="3495299" y="4343255"/>
            <a:ext cx="2140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Spätfrost</a:t>
            </a:r>
            <a:endParaRPr lang="de-DE" sz="800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55CD901-5602-4B56-AEAC-F194A7A4B4FB}"/>
              </a:ext>
            </a:extLst>
          </p:cNvPr>
          <p:cNvSpPr txBox="1"/>
          <p:nvPr/>
        </p:nvSpPr>
        <p:spPr>
          <a:xfrm>
            <a:off x="893980" y="4343255"/>
            <a:ext cx="214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 err="1">
                <a:latin typeface="+mn-lt"/>
              </a:rPr>
              <a:t>Fraßschaden</a:t>
            </a:r>
            <a:r>
              <a:rPr lang="de-DE" sz="1200" dirty="0">
                <a:latin typeface="+mn-lt"/>
              </a:rPr>
              <a:t> durch Apfelwickler-Larve</a:t>
            </a:r>
            <a:endParaRPr lang="de-DE" sz="800" dirty="0"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1F0B625-52DD-461C-B1B9-3FBE74816777}"/>
              </a:ext>
            </a:extLst>
          </p:cNvPr>
          <p:cNvSpPr txBox="1"/>
          <p:nvPr/>
        </p:nvSpPr>
        <p:spPr>
          <a:xfrm>
            <a:off x="6719422" y="855473"/>
            <a:ext cx="1402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Kirschessigfliege</a:t>
            </a:r>
            <a:endParaRPr lang="de-DE" sz="800" dirty="0">
              <a:latin typeface="+mn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99054AA-0ED3-41E7-9FFB-8C479C834961}"/>
              </a:ext>
            </a:extLst>
          </p:cNvPr>
          <p:cNvSpPr txBox="1"/>
          <p:nvPr/>
        </p:nvSpPr>
        <p:spPr>
          <a:xfrm>
            <a:off x="7672336" y="4358643"/>
            <a:ext cx="4115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(63)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A3375D3-9C82-4D48-9CFD-339AEC8874BA}"/>
              </a:ext>
            </a:extLst>
          </p:cNvPr>
          <p:cNvSpPr txBox="1"/>
          <p:nvPr/>
        </p:nvSpPr>
        <p:spPr>
          <a:xfrm>
            <a:off x="2921783" y="4341824"/>
            <a:ext cx="4115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(35)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A3C63C5-68C3-49AA-8FB2-EDF6445021E6}"/>
              </a:ext>
            </a:extLst>
          </p:cNvPr>
          <p:cNvSpPr txBox="1"/>
          <p:nvPr/>
        </p:nvSpPr>
        <p:spPr>
          <a:xfrm>
            <a:off x="7420543" y="645283"/>
            <a:ext cx="4115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7402399-8DB9-4BE5-AACA-DBDB75D9EE3D}"/>
              </a:ext>
            </a:extLst>
          </p:cNvPr>
          <p:cNvSpPr txBox="1"/>
          <p:nvPr/>
        </p:nvSpPr>
        <p:spPr>
          <a:xfrm>
            <a:off x="5432806" y="4341824"/>
            <a:ext cx="4115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(48)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5C5C196-78FE-41F9-A96C-2EC0A35294B4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Herausforderung Klimawandel</a:t>
            </a:r>
          </a:p>
        </p:txBody>
      </p:sp>
    </p:spTree>
    <p:extLst>
      <p:ext uri="{BB962C8B-B14F-4D97-AF65-F5344CB8AC3E}">
        <p14:creationId xmlns:p14="http://schemas.microsoft.com/office/powerpoint/2010/main" val="15576506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43D12C4-4CBB-4E5F-85D2-6DDD8FB132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045" y="1171247"/>
            <a:ext cx="3657600" cy="3657600"/>
          </a:xfrm>
          <a:prstGeom prst="rect">
            <a:avLst/>
          </a:prstGeom>
        </p:spPr>
      </p:pic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0175E0EC-87C3-4533-82E0-A0923470FE3C}"/>
              </a:ext>
            </a:extLst>
          </p:cNvPr>
          <p:cNvSpPr/>
          <p:nvPr/>
        </p:nvSpPr>
        <p:spPr>
          <a:xfrm>
            <a:off x="5964416" y="1899246"/>
            <a:ext cx="1341323" cy="68400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718BFC40-0161-4545-8EED-3080390A0820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Fazit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A63AF4F-1F3E-4932-9247-946FAA86526E}"/>
              </a:ext>
            </a:extLst>
          </p:cNvPr>
          <p:cNvSpPr txBox="1"/>
          <p:nvPr/>
        </p:nvSpPr>
        <p:spPr>
          <a:xfrm>
            <a:off x="1578132" y="3610190"/>
            <a:ext cx="1079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Einnetzen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EDB0DD6-C306-4EBA-8703-3FC9CA536F82}"/>
              </a:ext>
            </a:extLst>
          </p:cNvPr>
          <p:cNvSpPr txBox="1"/>
          <p:nvPr/>
        </p:nvSpPr>
        <p:spPr>
          <a:xfrm>
            <a:off x="5624305" y="4237334"/>
            <a:ext cx="1400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Schattierung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CAD9D39-54E2-472B-8533-16A2F4B806CF}"/>
              </a:ext>
            </a:extLst>
          </p:cNvPr>
          <p:cNvSpPr txBox="1"/>
          <p:nvPr/>
        </p:nvSpPr>
        <p:spPr>
          <a:xfrm>
            <a:off x="2305000" y="1420108"/>
            <a:ext cx="1574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Stammanstrich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893E987-7A3C-4037-A886-CEA88CE870E9}"/>
              </a:ext>
            </a:extLst>
          </p:cNvPr>
          <p:cNvSpPr txBox="1"/>
          <p:nvPr/>
        </p:nvSpPr>
        <p:spPr>
          <a:xfrm>
            <a:off x="1836422" y="4182883"/>
            <a:ext cx="1507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smtClean="0">
                <a:latin typeface="+mn-lt"/>
              </a:rPr>
              <a:t>Vliesabdeckung</a:t>
            </a:r>
            <a:endParaRPr lang="de-DE" sz="1600" dirty="0"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8C0E45E-A5B5-4EA6-8085-7C78139704B3}"/>
              </a:ext>
            </a:extLst>
          </p:cNvPr>
          <p:cNvSpPr txBox="1"/>
          <p:nvPr/>
        </p:nvSpPr>
        <p:spPr>
          <a:xfrm>
            <a:off x="5964416" y="3618152"/>
            <a:ext cx="1400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Sortenwahl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0304122-CFE8-4F7D-89CA-213D4EA012E0}"/>
              </a:ext>
            </a:extLst>
          </p:cNvPr>
          <p:cNvSpPr txBox="1"/>
          <p:nvPr/>
        </p:nvSpPr>
        <p:spPr>
          <a:xfrm>
            <a:off x="5932560" y="1966625"/>
            <a:ext cx="1400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Fachgerechter Schnitt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603A48E-342F-42A3-BEEF-E220DA24F092}"/>
              </a:ext>
            </a:extLst>
          </p:cNvPr>
          <p:cNvSpPr txBox="1"/>
          <p:nvPr/>
        </p:nvSpPr>
        <p:spPr>
          <a:xfrm>
            <a:off x="1375854" y="2054265"/>
            <a:ext cx="1400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Regelmäßiges Abernten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2654154-64F6-4D69-96E5-FA1B16D430BF}"/>
              </a:ext>
            </a:extLst>
          </p:cNvPr>
          <p:cNvSpPr txBox="1"/>
          <p:nvPr/>
        </p:nvSpPr>
        <p:spPr>
          <a:xfrm>
            <a:off x="1337379" y="2962906"/>
            <a:ext cx="1400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Überdachung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ED59BF7-B85C-4E8A-AAF5-FB9D23454DF5}"/>
              </a:ext>
            </a:extLst>
          </p:cNvPr>
          <p:cNvSpPr txBox="1"/>
          <p:nvPr/>
        </p:nvSpPr>
        <p:spPr>
          <a:xfrm>
            <a:off x="3776784" y="4539429"/>
            <a:ext cx="1400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Humusaufbau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454DC51-E27B-4F5B-A5E8-BDB822396A27}"/>
              </a:ext>
            </a:extLst>
          </p:cNvPr>
          <p:cNvSpPr txBox="1"/>
          <p:nvPr/>
        </p:nvSpPr>
        <p:spPr>
          <a:xfrm>
            <a:off x="6122078" y="2780198"/>
            <a:ext cx="1400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Frucht-ausdünnung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7B3381F-43B0-43B2-9A2C-B91DCC7ED38E}"/>
              </a:ext>
            </a:extLst>
          </p:cNvPr>
          <p:cNvSpPr txBox="1"/>
          <p:nvPr/>
        </p:nvSpPr>
        <p:spPr>
          <a:xfrm>
            <a:off x="4977684" y="1420108"/>
            <a:ext cx="1400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Mulchen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E0863F81-E7E2-4FE2-9F67-97859BBE0234}"/>
              </a:ext>
            </a:extLst>
          </p:cNvPr>
          <p:cNvSpPr/>
          <p:nvPr/>
        </p:nvSpPr>
        <p:spPr>
          <a:xfrm>
            <a:off x="6195041" y="2730586"/>
            <a:ext cx="1254713" cy="68400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5D7C59C5-23B0-4FB8-8540-FD07819F8FA1}"/>
              </a:ext>
            </a:extLst>
          </p:cNvPr>
          <p:cNvSpPr/>
          <p:nvPr/>
        </p:nvSpPr>
        <p:spPr>
          <a:xfrm>
            <a:off x="1405511" y="1985324"/>
            <a:ext cx="1341323" cy="68400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EE30BC12-16BE-4411-A984-1188C34DD64B}"/>
              </a:ext>
            </a:extLst>
          </p:cNvPr>
          <p:cNvSpPr/>
          <p:nvPr/>
        </p:nvSpPr>
        <p:spPr>
          <a:xfrm>
            <a:off x="5593891" y="4192176"/>
            <a:ext cx="1258500" cy="38371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4F61ED25-6FC8-47B0-B0FD-89E20527824A}"/>
              </a:ext>
            </a:extLst>
          </p:cNvPr>
          <p:cNvSpPr/>
          <p:nvPr/>
        </p:nvSpPr>
        <p:spPr>
          <a:xfrm>
            <a:off x="4763764" y="1381668"/>
            <a:ext cx="1258500" cy="38371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AF5253E2-0FDE-48D8-8EA1-84A5E1E19FB4}"/>
              </a:ext>
            </a:extLst>
          </p:cNvPr>
          <p:cNvSpPr/>
          <p:nvPr/>
        </p:nvSpPr>
        <p:spPr>
          <a:xfrm>
            <a:off x="6040271" y="3587611"/>
            <a:ext cx="1258500" cy="38371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C4440EE2-BD0B-4939-937C-E9F0657CCE3D}"/>
              </a:ext>
            </a:extLst>
          </p:cNvPr>
          <p:cNvSpPr/>
          <p:nvPr/>
        </p:nvSpPr>
        <p:spPr>
          <a:xfrm>
            <a:off x="1820988" y="4158984"/>
            <a:ext cx="1507168" cy="38371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A2FA0F02-9D93-4D41-B0F3-C7A443B83A4D}"/>
              </a:ext>
            </a:extLst>
          </p:cNvPr>
          <p:cNvSpPr/>
          <p:nvPr/>
        </p:nvSpPr>
        <p:spPr>
          <a:xfrm>
            <a:off x="3791945" y="4521437"/>
            <a:ext cx="1258500" cy="38371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14092721-D9DB-4125-A957-DE776DAB2CA6}"/>
              </a:ext>
            </a:extLst>
          </p:cNvPr>
          <p:cNvSpPr/>
          <p:nvPr/>
        </p:nvSpPr>
        <p:spPr>
          <a:xfrm>
            <a:off x="2318876" y="1387599"/>
            <a:ext cx="1385688" cy="38371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05355BB6-997A-4E6B-9D99-F4CEEAAC2A14}"/>
              </a:ext>
            </a:extLst>
          </p:cNvPr>
          <p:cNvSpPr/>
          <p:nvPr/>
        </p:nvSpPr>
        <p:spPr>
          <a:xfrm>
            <a:off x="1337379" y="2944204"/>
            <a:ext cx="1258500" cy="38371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5DBD579A-C429-4113-A4E3-1D53B4F75EEB}"/>
              </a:ext>
            </a:extLst>
          </p:cNvPr>
          <p:cNvSpPr/>
          <p:nvPr/>
        </p:nvSpPr>
        <p:spPr>
          <a:xfrm>
            <a:off x="1494451" y="3587611"/>
            <a:ext cx="1163444" cy="38371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31A260E-4874-4097-9A95-795982F5EED7}"/>
              </a:ext>
            </a:extLst>
          </p:cNvPr>
          <p:cNvSpPr txBox="1"/>
          <p:nvPr/>
        </p:nvSpPr>
        <p:spPr>
          <a:xfrm>
            <a:off x="7305739" y="4562136"/>
            <a:ext cx="4115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(106)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8DB7170-33B6-4772-9279-7D5145DE4A19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Lösungsansätze</a:t>
            </a:r>
          </a:p>
        </p:txBody>
      </p:sp>
    </p:spTree>
    <p:extLst>
      <p:ext uri="{BB962C8B-B14F-4D97-AF65-F5344CB8AC3E}">
        <p14:creationId xmlns:p14="http://schemas.microsoft.com/office/powerpoint/2010/main" val="72615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A7AFA6-D29E-4F35-BCB4-FDCF877563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2141" y="1280415"/>
            <a:ext cx="6612591" cy="295650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b="1" dirty="0">
                <a:solidFill>
                  <a:srgbClr val="7AB800"/>
                </a:solidFill>
                <a:latin typeface="+mn-lt"/>
              </a:rPr>
              <a:t>Spätausreifende Sorten 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bekannter Obstarten, sowie wärmebedürftige </a:t>
            </a:r>
            <a:r>
              <a:rPr lang="de-DE" b="1" dirty="0">
                <a:solidFill>
                  <a:srgbClr val="7AB800"/>
                </a:solidFill>
                <a:latin typeface="+mn-lt"/>
              </a:rPr>
              <a:t>neue Arten 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können mit zunehmendem Erfolg kultiviert werden</a:t>
            </a: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718BFC40-0161-4545-8EED-3080390A0820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Fazit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5F26DC-43F2-47A3-845C-3167A7C307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498"/>
          <a:stretch/>
        </p:blipFill>
        <p:spPr>
          <a:xfrm>
            <a:off x="971550" y="2441460"/>
            <a:ext cx="2331326" cy="17800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553A6E1-0FBD-423C-8B58-63FF4494D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0" r="5620"/>
          <a:stretch/>
        </p:blipFill>
        <p:spPr>
          <a:xfrm>
            <a:off x="5903666" y="2441460"/>
            <a:ext cx="2132828" cy="178009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66EC439-A441-4440-9C7F-6232FD1AA3D5}"/>
              </a:ext>
            </a:extLst>
          </p:cNvPr>
          <p:cNvSpPr txBox="1"/>
          <p:nvPr/>
        </p:nvSpPr>
        <p:spPr>
          <a:xfrm>
            <a:off x="906491" y="4221552"/>
            <a:ext cx="1600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+mn-lt"/>
              </a:rPr>
              <a:t>Birne 'Gräfin von Paris'</a:t>
            </a:r>
            <a:endParaRPr lang="de-DE" sz="800" dirty="0"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65A7FE5-BF43-494D-908E-24C8E214FDBC}"/>
              </a:ext>
            </a:extLst>
          </p:cNvPr>
          <p:cNvSpPr txBox="1"/>
          <p:nvPr/>
        </p:nvSpPr>
        <p:spPr>
          <a:xfrm>
            <a:off x="5903666" y="4235452"/>
            <a:ext cx="441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Kaki</a:t>
            </a:r>
            <a:endParaRPr lang="de-DE" sz="800" dirty="0"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A05D7F9-17AB-4455-852E-58C43F6C96D7}"/>
              </a:ext>
            </a:extLst>
          </p:cNvPr>
          <p:cNvSpPr txBox="1"/>
          <p:nvPr/>
        </p:nvSpPr>
        <p:spPr>
          <a:xfrm>
            <a:off x="3589262" y="4235452"/>
            <a:ext cx="512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Feige</a:t>
            </a:r>
            <a:endParaRPr lang="de-DE" sz="800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28A595C-A7A9-4093-B17D-E1EF5F6BC3C4}"/>
              </a:ext>
            </a:extLst>
          </p:cNvPr>
          <p:cNvSpPr txBox="1"/>
          <p:nvPr/>
        </p:nvSpPr>
        <p:spPr>
          <a:xfrm>
            <a:off x="5301070" y="4252278"/>
            <a:ext cx="5387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(86)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99A6039-7010-429E-8C18-E889363FFC6A}"/>
              </a:ext>
            </a:extLst>
          </p:cNvPr>
          <p:cNvSpPr txBox="1"/>
          <p:nvPr/>
        </p:nvSpPr>
        <p:spPr>
          <a:xfrm>
            <a:off x="7767113" y="4252278"/>
            <a:ext cx="5387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(94)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85D9A2F-0EA5-48CA-9EDC-12A38DBEBA82}"/>
              </a:ext>
            </a:extLst>
          </p:cNvPr>
          <p:cNvSpPr txBox="1"/>
          <p:nvPr/>
        </p:nvSpPr>
        <p:spPr>
          <a:xfrm>
            <a:off x="2967211" y="4252278"/>
            <a:ext cx="5387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(103)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2335919-01AC-438D-846F-513F11F14D4D}"/>
              </a:ext>
            </a:extLst>
          </p:cNvPr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Chancen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6EDC4DF-A30E-4553-A5F2-879F95D197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9" r="22696"/>
          <a:stretch/>
        </p:blipFill>
        <p:spPr>
          <a:xfrm>
            <a:off x="3635264" y="2441460"/>
            <a:ext cx="1927614" cy="17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48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B70EE62-EFDF-411F-BEBA-076E8BE2FC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341" y="1202668"/>
            <a:ext cx="3221802" cy="3221802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2668"/>
            <a:ext cx="4535424" cy="3936492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91440" y="4856927"/>
            <a:ext cx="13624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bg1"/>
                </a:solidFill>
                <a:latin typeface="+mn-lt"/>
              </a:rPr>
              <a:t>www.garten-klima.de</a:t>
            </a: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381" y="159560"/>
            <a:ext cx="2740371" cy="549138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841" y="4080102"/>
            <a:ext cx="1203159" cy="1063398"/>
          </a:xfrm>
          <a:prstGeom prst="rect">
            <a:avLst/>
          </a:prstGeom>
          <a:noFill/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858" y="426666"/>
            <a:ext cx="2359356" cy="317019"/>
          </a:xfrm>
          <a:prstGeom prst="rect">
            <a:avLst/>
          </a:prstGeom>
        </p:spPr>
      </p:pic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5A1E1A75-4981-421F-9B48-969FD954BF1A}"/>
              </a:ext>
            </a:extLst>
          </p:cNvPr>
          <p:cNvSpPr>
            <a:spLocks noGrp="1"/>
          </p:cNvSpPr>
          <p:nvPr/>
        </p:nvSpPr>
        <p:spPr>
          <a:xfrm>
            <a:off x="317005" y="2283501"/>
            <a:ext cx="3901414" cy="1774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Herzlichen Dank </a:t>
            </a:r>
          </a:p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für die </a:t>
            </a:r>
          </a:p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Aufmerksamkeit!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3965456-6919-4FEF-8168-48CE9C3982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521" y="362789"/>
            <a:ext cx="729617" cy="311178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98A6D32E-3CD4-4493-A8C3-3C179BF036D4}"/>
              </a:ext>
            </a:extLst>
          </p:cNvPr>
          <p:cNvSpPr/>
          <p:nvPr/>
        </p:nvSpPr>
        <p:spPr>
          <a:xfrm rot="16200000">
            <a:off x="5638205" y="1329878"/>
            <a:ext cx="2196350" cy="254525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2800" b="1" cap="none" spc="0" dirty="0" err="1">
                <a:ln w="0">
                  <a:noFill/>
                </a:ln>
                <a:solidFill>
                  <a:srgbClr val="79B800"/>
                </a:solidFill>
                <a:latin typeface="+mn-lt"/>
              </a:rPr>
              <a:t>GartenKlimA</a:t>
            </a:r>
            <a:endParaRPr lang="de-DE" sz="2800" b="1" cap="none" spc="0" dirty="0">
              <a:ln w="0">
                <a:noFill/>
              </a:ln>
              <a:solidFill>
                <a:srgbClr val="79B800"/>
              </a:solidFill>
              <a:latin typeface="+mn-lt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B25EA93-2ECD-42F7-9733-3D7717E34546}"/>
              </a:ext>
            </a:extLst>
          </p:cNvPr>
          <p:cNvSpPr/>
          <p:nvPr/>
        </p:nvSpPr>
        <p:spPr>
          <a:xfrm>
            <a:off x="5531920" y="2698955"/>
            <a:ext cx="2345909" cy="158756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de-DE" sz="2000" cap="none" spc="0" dirty="0">
                <a:ln w="0">
                  <a:noFill/>
                </a:ln>
                <a:solidFill>
                  <a:srgbClr val="79B800"/>
                </a:solidFill>
                <a:latin typeface="+mn-lt"/>
              </a:rPr>
              <a:t>Fit für den </a:t>
            </a:r>
            <a:r>
              <a:rPr lang="de-DE" sz="2000" cap="none" spc="0" dirty="0" err="1">
                <a:ln w="0">
                  <a:noFill/>
                </a:ln>
                <a:solidFill>
                  <a:srgbClr val="79B800"/>
                </a:solidFill>
                <a:latin typeface="+mn-lt"/>
              </a:rPr>
              <a:t>KlimAwandel</a:t>
            </a:r>
            <a:endParaRPr lang="de-DE" sz="2000" cap="none" spc="0" dirty="0">
              <a:ln w="0">
                <a:noFill/>
              </a:ln>
              <a:solidFill>
                <a:srgbClr val="79B800"/>
              </a:solidFill>
              <a:latin typeface="+mn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628C65D-31D5-4710-BB91-A0E4DAA6A9FC}"/>
              </a:ext>
            </a:extLst>
          </p:cNvPr>
          <p:cNvSpPr txBox="1"/>
          <p:nvPr/>
        </p:nvSpPr>
        <p:spPr>
          <a:xfrm>
            <a:off x="7537724" y="4253842"/>
            <a:ext cx="5387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>
                <a:latin typeface="+mn-lt"/>
              </a:rPr>
              <a:t>(107)</a:t>
            </a:r>
            <a:endParaRPr lang="de-D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7549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8E3B4E1-B3A0-43FD-AE5F-61569A729A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3597" y="1093500"/>
            <a:ext cx="6612591" cy="29565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1000" cap="small" dirty="0" err="1">
                <a:solidFill>
                  <a:schemeClr val="tx1"/>
                </a:solidFill>
                <a:latin typeface="+mn-lt"/>
              </a:rPr>
              <a:t>Aluja</a:t>
            </a:r>
            <a:r>
              <a:rPr lang="de-DE" sz="1000" cap="small" dirty="0">
                <a:solidFill>
                  <a:schemeClr val="tx1"/>
                </a:solidFill>
                <a:latin typeface="+mn-lt"/>
              </a:rPr>
              <a:t>, M., </a:t>
            </a:r>
            <a:r>
              <a:rPr lang="de-DE" sz="1000" cap="small" dirty="0" err="1">
                <a:solidFill>
                  <a:schemeClr val="tx1"/>
                </a:solidFill>
                <a:latin typeface="+mn-lt"/>
              </a:rPr>
              <a:t>Guillén</a:t>
            </a:r>
            <a:r>
              <a:rPr lang="de-DE" sz="1000" cap="small" dirty="0">
                <a:solidFill>
                  <a:schemeClr val="tx1"/>
                </a:solidFill>
                <a:latin typeface="+mn-lt"/>
              </a:rPr>
              <a:t>, L., </a:t>
            </a:r>
            <a:r>
              <a:rPr lang="de-DE" sz="1000" cap="small" dirty="0" err="1">
                <a:solidFill>
                  <a:schemeClr val="tx1"/>
                </a:solidFill>
                <a:latin typeface="+mn-lt"/>
              </a:rPr>
              <a:t>Rull</a:t>
            </a:r>
            <a:r>
              <a:rPr lang="de-DE" sz="1000" cap="small" dirty="0">
                <a:solidFill>
                  <a:schemeClr val="tx1"/>
                </a:solidFill>
                <a:latin typeface="+mn-lt"/>
              </a:rPr>
              <a:t>, J., Höhn, H., Frey, J., Graf, B., </a:t>
            </a:r>
            <a:r>
              <a:rPr lang="de-DE" sz="1000" cap="small" dirty="0" err="1">
                <a:solidFill>
                  <a:schemeClr val="tx1"/>
                </a:solidFill>
                <a:latin typeface="+mn-lt"/>
              </a:rPr>
              <a:t>Samietz</a:t>
            </a:r>
            <a:r>
              <a:rPr lang="de-DE" sz="1000" cap="small" dirty="0">
                <a:solidFill>
                  <a:schemeClr val="tx1"/>
                </a:solidFill>
                <a:latin typeface="+mn-lt"/>
              </a:rPr>
              <a:t>, J., 2011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: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Is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alpine divide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becoming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more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permeable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to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biological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invasions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? –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Insights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on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invasion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establishment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Walnut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Husk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Fly, </a:t>
            </a:r>
            <a:r>
              <a:rPr lang="de-DE" sz="1000" i="1" dirty="0" err="1">
                <a:solidFill>
                  <a:schemeClr val="tx1"/>
                </a:solidFill>
                <a:latin typeface="+mn-lt"/>
              </a:rPr>
              <a:t>Rhagoletis</a:t>
            </a:r>
            <a:r>
              <a:rPr lang="de-DE" sz="10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1000" i="1" dirty="0" err="1">
                <a:solidFill>
                  <a:schemeClr val="tx1"/>
                </a:solidFill>
                <a:latin typeface="+mn-lt"/>
              </a:rPr>
              <a:t>completa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(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Diptera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: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Tephridae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) in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Switzerland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, Cambridge University Press, 15.02.2011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1000" cap="small" dirty="0" err="1">
                <a:solidFill>
                  <a:schemeClr val="tx1"/>
                </a:solidFill>
                <a:latin typeface="+mn-lt"/>
              </a:rPr>
              <a:t>Awater</a:t>
            </a:r>
            <a:r>
              <a:rPr lang="de-DE" sz="1000" cap="small" dirty="0">
                <a:solidFill>
                  <a:schemeClr val="tx1"/>
                </a:solidFill>
                <a:latin typeface="+mn-lt"/>
              </a:rPr>
              <a:t>-Esper, S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., 2007: Baden-Württemberg startet Frosthilfe, 01.09.2017, top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agrar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online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1000" cap="small" dirty="0">
                <a:solidFill>
                  <a:schemeClr val="tx1"/>
                </a:solidFill>
                <a:latin typeface="+mn-lt"/>
              </a:rPr>
              <a:t>Balmer, M, 2019.: 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Entstehung von Doppelfrüchten („Zwillingsfrüchten"), Pflanzenschutz- und Anbauservice Obstbau DLR-Rheinlandpfalz Abteilung Gartenbau. Ausgabe 08 vom 08.08.2019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1000" cap="small" dirty="0">
                <a:solidFill>
                  <a:schemeClr val="tx1"/>
                </a:solidFill>
                <a:latin typeface="+mn-lt"/>
              </a:rPr>
              <a:t>Baum und Rebschule Schreiber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, https://www.schreiber-baum.at/sortenbeschreibung/alternative-obstarten, Zugriff: 03.02.2021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1000" cap="small" dirty="0">
                <a:solidFill>
                  <a:schemeClr val="tx1"/>
                </a:solidFill>
                <a:latin typeface="+mn-lt"/>
              </a:rPr>
              <a:t>Bayerische Landesanstalt für Landwirtschaft 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a: Asiatischer Laubholzbockkäfer (ALB) in Bayern, https://www.lfl.bayern.de/ips/pflanzengesundheit/024167/index.php, Zugriff: 23.11.2020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1000" cap="small" dirty="0">
                <a:solidFill>
                  <a:schemeClr val="tx1"/>
                </a:solidFill>
                <a:latin typeface="+mn-lt"/>
              </a:rPr>
              <a:t>Bayerische Landesanstalt für Landwirtschaft 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b, Der Asiatischer Moschusbockkäfer (</a:t>
            </a:r>
            <a:r>
              <a:rPr lang="de-DE" sz="1000" i="1" dirty="0" err="1">
                <a:solidFill>
                  <a:schemeClr val="tx1"/>
                </a:solidFill>
                <a:latin typeface="+mn-lt"/>
              </a:rPr>
              <a:t>Aromia</a:t>
            </a:r>
            <a:r>
              <a:rPr lang="de-DE" sz="10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1000" i="1" dirty="0" err="1">
                <a:solidFill>
                  <a:schemeClr val="tx1"/>
                </a:solidFill>
                <a:latin typeface="+mn-lt"/>
              </a:rPr>
              <a:t>bungii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), https://www.lfl.bayern.de/ips/pflanzengesundheit/142278/index.php, Zugriff: 23.11.2020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1000" cap="small" dirty="0">
                <a:solidFill>
                  <a:schemeClr val="tx1"/>
                </a:solidFill>
                <a:latin typeface="+mn-lt"/>
              </a:rPr>
              <a:t>Bayerische Landesanstalt für Landwirtschaft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c, Neue Schadwanzen auf dem Vormarsch, https://www.lfl.bayern.de/ips/kleingarten/191738/index.php, Zugriff: 23.11.2020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1000" cap="small" dirty="0">
                <a:solidFill>
                  <a:schemeClr val="tx1"/>
                </a:solidFill>
                <a:latin typeface="+mn-lt"/>
              </a:rPr>
              <a:t>Bayerische Landesanstalt für Landwirtschaft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d, Blattfleckenkrankheit an Apfel: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Marssoninia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+mn-lt"/>
              </a:rPr>
              <a:t>coronaria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, https://www.lfl.bayern.de/ips/kleingarten/100999/index.php, Zugriff: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1000" cap="small" dirty="0">
                <a:solidFill>
                  <a:schemeClr val="tx1"/>
                </a:solidFill>
                <a:latin typeface="+mn-lt"/>
              </a:rPr>
              <a:t>Bayerische Landesanstalt für Weinbau und Gartenbau, Gartenakademie: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Infoschriften der Gartenakademie Nr. 3152, 3151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1000" cap="small" dirty="0">
                <a:solidFill>
                  <a:schemeClr val="tx1"/>
                </a:solidFill>
                <a:latin typeface="+mn-lt"/>
              </a:rPr>
              <a:t>Bayerische Landesanstalt für Weinbau und Gartenbau, Gartenakademie, </a:t>
            </a:r>
            <a:r>
              <a:rPr lang="de-DE" sz="1000" cap="small" dirty="0" err="1">
                <a:solidFill>
                  <a:schemeClr val="tx1"/>
                </a:solidFill>
                <a:latin typeface="+mn-lt"/>
              </a:rPr>
              <a:t>Gartencast</a:t>
            </a:r>
            <a:r>
              <a:rPr lang="de-DE" sz="1000" cap="small" dirty="0">
                <a:solidFill>
                  <a:schemeClr val="tx1"/>
                </a:solidFill>
                <a:latin typeface="+mn-lt"/>
              </a:rPr>
              <a:t>, 2017,</a:t>
            </a:r>
            <a:r>
              <a:rPr lang="de-DE" sz="1000" dirty="0">
                <a:solidFill>
                  <a:schemeClr val="tx1"/>
                </a:solidFill>
                <a:latin typeface="+mn-lt"/>
              </a:rPr>
              <a:t> Obstbäume im Winter pflegen, 01.12.2017, https://www.lwg.bayern.de/gartenakademie/gartendokumente/gartencast/176592/index.php, Zugriff 10.11.20</a:t>
            </a:r>
          </a:p>
          <a:p>
            <a:pPr lvl="0" defTabSz="457200">
              <a:lnSpc>
                <a:spcPct val="100000"/>
              </a:lnSpc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Bayerische Landesanstalt für Weinbau und Gartenbau, Arbeitsgruppe Kirschessigfliege,</a:t>
            </a:r>
            <a:r>
              <a:rPr lang="de-DE" sz="1000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 Informationsblatt: Die Kirschessigfliege im Haus- und Kleingarten, 07/2015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de-DE" sz="24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BCF184-A3C3-4BB4-9B12-44659C2F16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600" dirty="0">
                <a:solidFill>
                  <a:schemeClr val="tx1"/>
                </a:solidFill>
                <a:latin typeface="+mj-lt"/>
              </a:rPr>
              <a:t>Literatur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0031ADE-DEE8-45C5-A560-E2206CA85375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41524794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9A87F21-4EB8-4622-B38A-ADB8A949CA51}"/>
              </a:ext>
            </a:extLst>
          </p:cNvPr>
          <p:cNvSpPr/>
          <p:nvPr/>
        </p:nvSpPr>
        <p:spPr>
          <a:xfrm>
            <a:off x="889185" y="648000"/>
            <a:ext cx="669495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Bayerische Landesanstalt für Weinbau und Gartenbau, Hönig, P., </a:t>
            </a:r>
            <a:r>
              <a:rPr lang="de-DE" sz="10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2015: Biologie der Kirschessigfliege </a:t>
            </a:r>
            <a:r>
              <a:rPr lang="de-DE" sz="1000" i="1" dirty="0" err="1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Drospohila</a:t>
            </a:r>
            <a:r>
              <a:rPr lang="de-DE" sz="1000" i="1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de-DE" sz="1000" i="1" dirty="0" err="1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suzukii</a:t>
            </a:r>
            <a:endParaRPr lang="de-DE" sz="1000" dirty="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Bayerische Landesanstalt für Weinbau und Gartenbau, Bayerische Gartenakademie</a:t>
            </a:r>
            <a:r>
              <a:rPr lang="de-DE" sz="10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, 2017: Merkblatt 3352 Apfelwickler 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Bayrischen Landesanstalt für Weinbau und Gartenbau</a:t>
            </a:r>
            <a:r>
              <a:rPr lang="de-DE" sz="10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, Informationen zur Kirschessigfliege und Maßnahmen dagegen: Rubrik Weinbau https://www.lwg.bayern.de/weinbau/rebe_weinberg/108284/index.php, Zugriff: 16.09.2020.</a:t>
            </a:r>
            <a:endParaRPr lang="de-DE" sz="800" cap="small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Bayerische Landesanstalt für Weinbau und Gartenbau </a:t>
            </a:r>
            <a:r>
              <a:rPr lang="de-DE" sz="1000" dirty="0">
                <a:latin typeface="+mn-lt"/>
              </a:rPr>
              <a:t>a: Gewinner des Klimawandels? Winterharte Feigen für das Freiland, https://www.lwg.bayern.de/gartenbau/obstbau/238458/index.php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Bayerische Landesanstalt für Weinbau und Gartenbau </a:t>
            </a:r>
            <a:r>
              <a:rPr lang="de-DE" sz="1000" dirty="0">
                <a:latin typeface="+mn-lt"/>
              </a:rPr>
              <a:t>b:"Indianerbanane" – mehr als ein Exot,</a:t>
            </a:r>
            <a:r>
              <a:rPr lang="de-DE" sz="1000" cap="small" dirty="0">
                <a:latin typeface="+mn-lt"/>
              </a:rPr>
              <a:t> </a:t>
            </a:r>
            <a:r>
              <a:rPr lang="de-DE" sz="1000" dirty="0">
                <a:latin typeface="+mn-lt"/>
              </a:rPr>
              <a:t>https://www.lwg.bayern.de/gartenbau/baumschule/079522/index.php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Bayerischer Rundfunk</a:t>
            </a:r>
            <a:r>
              <a:rPr lang="de-DE" sz="1000" dirty="0">
                <a:latin typeface="+mn-lt"/>
              </a:rPr>
              <a:t>, https://www.br.de/themen/ratgeber/inhalt/garten/schnitt-sturm-schneebruch100.html, Zugriff: 27.10.2020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Bundesinformationszentrum für Landwirtschaft</a:t>
            </a:r>
            <a:r>
              <a:rPr lang="de-DE" sz="1000" dirty="0">
                <a:latin typeface="+mn-lt"/>
              </a:rPr>
              <a:t>: Neue Schädlinge im Garten, https://www.landwirtschaft.de/landwirtschaft-erleben/garten-und-balkon/duengung-und-pflanzenschutz/neue-schaedlinge-im-garten, Zugriff: 07.12.2020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Chmielewski, F.-M.,</a:t>
            </a:r>
            <a:r>
              <a:rPr lang="de-DE" sz="1000" dirty="0">
                <a:latin typeface="+mn-lt"/>
              </a:rPr>
              <a:t> 2007: Folgen des Klimawandels für Land- und Forstwirtschaft, </a:t>
            </a:r>
            <a:r>
              <a:rPr lang="de-DE" sz="1000" dirty="0" err="1">
                <a:latin typeface="+mn-lt"/>
              </a:rPr>
              <a:t>Humbold</a:t>
            </a:r>
            <a:r>
              <a:rPr lang="de-DE" sz="1000" dirty="0">
                <a:latin typeface="+mn-lt"/>
              </a:rPr>
              <a:t> Universität Berlin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Chmielewski, F.-M., Blümel, K., 2013: K</a:t>
            </a:r>
            <a:r>
              <a:rPr lang="de-DE" sz="1000" dirty="0">
                <a:latin typeface="+mn-lt"/>
              </a:rPr>
              <a:t>limawandel und Obstbau, </a:t>
            </a:r>
            <a:r>
              <a:rPr lang="de-DE" sz="1000" dirty="0" err="1">
                <a:latin typeface="+mn-lt"/>
              </a:rPr>
              <a:t>promet</a:t>
            </a:r>
            <a:r>
              <a:rPr lang="de-DE" sz="1000" dirty="0">
                <a:latin typeface="+mn-lt"/>
              </a:rPr>
              <a:t> Jahrgang 38, Nr. 1/2, S. 32‑41, Deutscher Wetterdienst</a:t>
            </a:r>
          </a:p>
          <a:p>
            <a:pPr>
              <a:spcAft>
                <a:spcPts val="600"/>
              </a:spcAft>
            </a:pPr>
            <a:r>
              <a:rPr lang="de-DE" sz="1000" cap="small" dirty="0" err="1">
                <a:latin typeface="+mn-lt"/>
              </a:rPr>
              <a:t>Deter</a:t>
            </a:r>
            <a:r>
              <a:rPr lang="de-DE" sz="1000" cap="small" dirty="0">
                <a:latin typeface="+mn-lt"/>
              </a:rPr>
              <a:t>, </a:t>
            </a:r>
            <a:r>
              <a:rPr lang="de-DE" sz="1000" cap="small" dirty="0" err="1">
                <a:latin typeface="+mn-lt"/>
              </a:rPr>
              <a:t>Awater</a:t>
            </a:r>
            <a:r>
              <a:rPr lang="de-DE" sz="1000" cap="small" dirty="0">
                <a:latin typeface="+mn-lt"/>
              </a:rPr>
              <a:t>-Esper, 2016</a:t>
            </a:r>
            <a:r>
              <a:rPr lang="de-DE" sz="1000" dirty="0">
                <a:latin typeface="+mn-lt"/>
              </a:rPr>
              <a:t>: Klimawandel treibt mehr Schadinsekten nach Deutschland, 08.11.2016, https://www.topagrar.com/acker/news/klimawandel-treibt-mehr-schadinsekten-nach-deutschland-9857413.html)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European Food </a:t>
            </a:r>
            <a:r>
              <a:rPr lang="de-DE" sz="1000" cap="small" dirty="0" err="1">
                <a:latin typeface="+mn-lt"/>
              </a:rPr>
              <a:t>Safety</a:t>
            </a:r>
            <a:r>
              <a:rPr lang="de-DE" sz="1000" cap="small" dirty="0">
                <a:latin typeface="+mn-lt"/>
              </a:rPr>
              <a:t> Authority</a:t>
            </a:r>
            <a:r>
              <a:rPr lang="de-DE" sz="1000" dirty="0">
                <a:latin typeface="+mn-lt"/>
              </a:rPr>
              <a:t>, </a:t>
            </a:r>
            <a:r>
              <a:rPr lang="de-DE" sz="1000" dirty="0" err="1">
                <a:latin typeface="+mn-lt"/>
              </a:rPr>
              <a:t>Xyllela</a:t>
            </a:r>
            <a:r>
              <a:rPr lang="de-DE" sz="1000" dirty="0">
                <a:latin typeface="+mn-lt"/>
              </a:rPr>
              <a:t>-Update: nach wie vor keine Heilung, Kontrollmaßnahmen entscheidend, https://www.efsa.europa.eu/de/press/news/190515-0, Zugriff: 23.11.2020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Deutscher Wetterdienst </a:t>
            </a:r>
            <a:r>
              <a:rPr lang="de-DE" sz="1000" dirty="0">
                <a:latin typeface="+mn-lt"/>
              </a:rPr>
              <a:t>a</a:t>
            </a:r>
            <a:r>
              <a:rPr lang="de-DE" sz="1000" cap="small" dirty="0">
                <a:latin typeface="+mn-lt"/>
              </a:rPr>
              <a:t>: Hagel</a:t>
            </a:r>
            <a:r>
              <a:rPr lang="de-DE" sz="1000" dirty="0">
                <a:latin typeface="+mn-lt"/>
              </a:rPr>
              <a:t>, Zugriff: 27.10.2020 https://www.dwd.de/DE/leistungen/unwetterklima/hagel/hagel_node.html</a:t>
            </a:r>
          </a:p>
          <a:p>
            <a:pPr>
              <a:spcAft>
                <a:spcPts val="600"/>
              </a:spcAft>
            </a:pPr>
            <a:endParaRPr lang="de-DE" sz="800" dirty="0">
              <a:latin typeface="+mn-lt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5698B8AC-645A-4E5F-A5AC-AB764A98DE9D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2888199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5375674-637A-4420-A5AD-125BA18C0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0"/>
          <a:stretch/>
        </p:blipFill>
        <p:spPr>
          <a:xfrm>
            <a:off x="6619451" y="2801896"/>
            <a:ext cx="1542158" cy="175430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A2B121C-7066-4527-9713-A481DA588E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95" r="13202"/>
          <a:stretch/>
        </p:blipFill>
        <p:spPr>
          <a:xfrm>
            <a:off x="6044373" y="617855"/>
            <a:ext cx="1800765" cy="1665299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0DD4632E-D725-4821-B27A-E5C5E014C436}"/>
              </a:ext>
            </a:extLst>
          </p:cNvPr>
          <p:cNvSpPr txBox="1"/>
          <p:nvPr/>
        </p:nvSpPr>
        <p:spPr>
          <a:xfrm>
            <a:off x="6539322" y="4551868"/>
            <a:ext cx="1702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 err="1">
                <a:latin typeface="+mn-lt"/>
              </a:rPr>
              <a:t>Einbohrloch</a:t>
            </a:r>
            <a:r>
              <a:rPr lang="de-DE" sz="1200" dirty="0">
                <a:latin typeface="+mn-lt"/>
              </a:rPr>
              <a:t> mit sekundärer Fruchtfäule an </a:t>
            </a:r>
            <a:r>
              <a:rPr lang="de-DE" sz="1200" dirty="0" err="1">
                <a:latin typeface="+mn-lt"/>
              </a:rPr>
              <a:t>Kiwibeere</a:t>
            </a:r>
            <a:r>
              <a:rPr lang="de-DE" sz="1200" dirty="0">
                <a:latin typeface="+mn-lt"/>
              </a:rPr>
              <a:t> </a:t>
            </a:r>
            <a:r>
              <a:rPr lang="de-DE" sz="800" dirty="0">
                <a:latin typeface="+mn-lt"/>
              </a:rPr>
              <a:t>(8)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EAC5279-B1E3-4FCA-ADF1-3BB45C81F53C}"/>
              </a:ext>
            </a:extLst>
          </p:cNvPr>
          <p:cNvSpPr txBox="1"/>
          <p:nvPr/>
        </p:nvSpPr>
        <p:spPr>
          <a:xfrm>
            <a:off x="5996401" y="2245265"/>
            <a:ext cx="2165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Kirschessigfliegen-Larve an Brombeere </a:t>
            </a:r>
            <a:r>
              <a:rPr lang="de-DE" sz="800" dirty="0">
                <a:latin typeface="+mn-lt"/>
              </a:rPr>
              <a:t>(6)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ED52BB1-5CD2-423E-9CFA-F3DC01DA9D94}"/>
              </a:ext>
            </a:extLst>
          </p:cNvPr>
          <p:cNvSpPr txBox="1"/>
          <p:nvPr/>
        </p:nvSpPr>
        <p:spPr>
          <a:xfrm>
            <a:off x="3942199" y="2248956"/>
            <a:ext cx="1733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Saftaustritt an Tafeltrauben </a:t>
            </a:r>
            <a:r>
              <a:rPr lang="de-DE" sz="800" dirty="0">
                <a:latin typeface="+mn-lt"/>
              </a:rPr>
              <a:t>(5)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6A4900E-FB15-497A-AE47-3A5432D0B73B}"/>
              </a:ext>
            </a:extLst>
          </p:cNvPr>
          <p:cNvSpPr txBox="1"/>
          <p:nvPr/>
        </p:nvSpPr>
        <p:spPr>
          <a:xfrm>
            <a:off x="3916930" y="4551868"/>
            <a:ext cx="1906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Befall an Holunder </a:t>
            </a:r>
            <a:r>
              <a:rPr lang="de-DE" sz="800" dirty="0">
                <a:latin typeface="+mn-lt"/>
              </a:rPr>
              <a:t>(7)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4544FE1-8F72-4162-BB47-3F799BB78B5E}"/>
              </a:ext>
            </a:extLst>
          </p:cNvPr>
          <p:cNvSpPr/>
          <p:nvPr/>
        </p:nvSpPr>
        <p:spPr>
          <a:xfrm>
            <a:off x="7411718" y="3449399"/>
            <a:ext cx="360000" cy="360000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13E14C3-05F3-48D0-BD85-A6DF7AD813DE}"/>
              </a:ext>
            </a:extLst>
          </p:cNvPr>
          <p:cNvSpPr/>
          <p:nvPr/>
        </p:nvSpPr>
        <p:spPr>
          <a:xfrm>
            <a:off x="6866030" y="1299497"/>
            <a:ext cx="360000" cy="360000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58303DA-DF97-474A-9F21-16E1936903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98" r="10973" b="15337"/>
          <a:stretch/>
        </p:blipFill>
        <p:spPr>
          <a:xfrm>
            <a:off x="3982976" y="620135"/>
            <a:ext cx="1865128" cy="166301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902B691-BBAF-44BE-A01F-D9A874C8C59B}"/>
              </a:ext>
            </a:extLst>
          </p:cNvPr>
          <p:cNvSpPr txBox="1"/>
          <p:nvPr/>
        </p:nvSpPr>
        <p:spPr>
          <a:xfrm>
            <a:off x="1000800" y="1298339"/>
            <a:ext cx="28151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b="1" smtClean="0">
                <a:latin typeface="+mn-lt"/>
              </a:rPr>
              <a:t>Saftaustritt</a:t>
            </a:r>
            <a:r>
              <a:rPr lang="de-DE" sz="1900" smtClean="0">
                <a:latin typeface="+mn-lt"/>
              </a:rPr>
              <a:t> </a:t>
            </a:r>
            <a:r>
              <a:rPr lang="de-DE" sz="1900" dirty="0">
                <a:latin typeface="+mn-lt"/>
              </a:rPr>
              <a:t>an der Einstichstelle</a:t>
            </a:r>
          </a:p>
          <a:p>
            <a:pPr marL="342900" indent="-342900" algn="l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dirty="0" err="1">
                <a:latin typeface="+mn-lt"/>
              </a:rPr>
              <a:t>Fraßtätigkeit</a:t>
            </a:r>
            <a:r>
              <a:rPr lang="de-DE" sz="1900" dirty="0">
                <a:latin typeface="+mn-lt"/>
              </a:rPr>
              <a:t> der Larven führt zunächst zu </a:t>
            </a:r>
            <a:r>
              <a:rPr lang="de-DE" sz="1900" b="1" dirty="0">
                <a:latin typeface="+mn-lt"/>
              </a:rPr>
              <a:t>Eindellungen</a:t>
            </a:r>
            <a:r>
              <a:rPr lang="de-DE" sz="1900" dirty="0">
                <a:latin typeface="+mn-lt"/>
              </a:rPr>
              <a:t>, später zum kompletten </a:t>
            </a:r>
            <a:r>
              <a:rPr lang="de-DE" sz="1900" b="1" dirty="0">
                <a:latin typeface="+mn-lt"/>
              </a:rPr>
              <a:t>Zusammenfallen</a:t>
            </a:r>
            <a:r>
              <a:rPr lang="de-DE" sz="1900" dirty="0">
                <a:latin typeface="+mn-lt"/>
              </a:rPr>
              <a:t> der Früchte</a:t>
            </a:r>
          </a:p>
          <a:p>
            <a:pPr marL="342900" indent="-342900" algn="l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Begünstigung von </a:t>
            </a:r>
            <a:r>
              <a:rPr lang="de-DE" sz="1900" b="1" dirty="0">
                <a:latin typeface="+mn-lt"/>
              </a:rPr>
              <a:t>Folgeinfektionen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97E0390-9167-4817-AD9E-1998EEE43C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082"/>
          <a:stretch/>
        </p:blipFill>
        <p:spPr>
          <a:xfrm>
            <a:off x="3942199" y="2817799"/>
            <a:ext cx="2323393" cy="1707846"/>
          </a:xfrm>
          <a:prstGeom prst="rect">
            <a:avLst/>
          </a:prstGeom>
        </p:spPr>
      </p:pic>
      <p:sp>
        <p:nvSpPr>
          <p:cNvPr id="16" name="Titel 4">
            <a:extLst>
              <a:ext uri="{FF2B5EF4-FFF2-40B4-BE49-F238E27FC236}">
                <a16:creationId xmlns:a16="http://schemas.microsoft.com/office/drawing/2014/main" id="{476CE300-6F15-41F3-8C1F-2C02FBCF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Neue Schaderreger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048037F-4F8A-4421-8D24-30B9A7C8968E}"/>
              </a:ext>
            </a:extLst>
          </p:cNvPr>
          <p:cNvSpPr txBox="1"/>
          <p:nvPr/>
        </p:nvSpPr>
        <p:spPr>
          <a:xfrm>
            <a:off x="1000800" y="612000"/>
            <a:ext cx="67803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Schadbilder</a:t>
            </a:r>
            <a:endParaRPr lang="de-DE" sz="26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747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9A87F21-4EB8-4622-B38A-ADB8A949CA51}"/>
              </a:ext>
            </a:extLst>
          </p:cNvPr>
          <p:cNvSpPr/>
          <p:nvPr/>
        </p:nvSpPr>
        <p:spPr>
          <a:xfrm>
            <a:off x="889185" y="648000"/>
            <a:ext cx="66949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Deutscher Wetterdienst 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b: Starkregen, Zugriff: 27.10.2020, https://www.dwd.de/DE/service/lexikon/begriffe/S/Starkregen.html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Flora Toskana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: Pflanzen-</a:t>
            </a:r>
            <a:r>
              <a:rPr lang="de-DE" sz="1000" dirty="0" err="1">
                <a:solidFill>
                  <a:srgbClr val="000000"/>
                </a:solidFill>
                <a:latin typeface="Calibri"/>
              </a:rPr>
              <a:t>PortraitPrunus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1000" dirty="0" err="1">
                <a:solidFill>
                  <a:srgbClr val="000000"/>
                </a:solidFill>
                <a:latin typeface="Calibri"/>
              </a:rPr>
              <a:t>armeniaca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 '</a:t>
            </a:r>
            <a:r>
              <a:rPr lang="de-DE" sz="1000" dirty="0" err="1">
                <a:solidFill>
                  <a:srgbClr val="000000"/>
                </a:solidFill>
                <a:latin typeface="Calibri"/>
              </a:rPr>
              <a:t>Sungiant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' – Aprikose, https://flora-toskana.com/de/exotisches-obst-im-garten/530-prunus-armeniaca-sungiant-aprikose.html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 err="1">
                <a:solidFill>
                  <a:srgbClr val="000000"/>
                </a:solidFill>
                <a:latin typeface="Calibri"/>
              </a:rPr>
              <a:t>GartenFachberatung</a:t>
            </a: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 Berlin, Bolle, B.-E., Feige, E.-H.,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 Weißanstrich an Obstbäumen gegen Frostrisse, https://www.gartenfachberatung-berlin.de/fachthemen-inhalte/pflanzenschutz/frostrisse-obstbaeumen-verhindern/), Zugriff: 10.11.20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Goss, B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., 2020: Geplatzte Baumrinden: Obstbäume mit Kalkanstrich schützen, 04.11.2020https://www.mdr.de/mdr-garten/pflegen/ueberwintern/hitzeschutz-weissanstrich-junge-baeume-kalken-rindenbrand-100.html, Zugriff 10.11.20).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Große </a:t>
            </a:r>
            <a:r>
              <a:rPr lang="de-DE" sz="1000" cap="small" dirty="0" err="1">
                <a:solidFill>
                  <a:srgbClr val="000000"/>
                </a:solidFill>
                <a:latin typeface="Calibri"/>
              </a:rPr>
              <a:t>Holthforth</a:t>
            </a: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, D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, a.: Wann trägt ein Feigenbaum Früchte? Pflegetipps für die Feige, https://www.lubera.com/de/gartenbuch/feigen.baum-fruechte-p1902#Wie-entstehen-am-Feigenbaum-Fr-chte---die-Befruchtung, Zugriff: 18.01.2021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Große </a:t>
            </a:r>
            <a:r>
              <a:rPr lang="de-DE" sz="1000" cap="small" dirty="0" err="1">
                <a:solidFill>
                  <a:srgbClr val="000000"/>
                </a:solidFill>
                <a:latin typeface="Calibri"/>
              </a:rPr>
              <a:t>Holtforth</a:t>
            </a: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, D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, b: Wann ist der Granatapfelbaum winterhart?, https://www.lubera.com/de/gartenbuch/granatapfelbaum-winterhart-p1755, Zugriff 11.11.20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Große </a:t>
            </a:r>
            <a:r>
              <a:rPr lang="de-DE" sz="1000" cap="small" dirty="0" err="1">
                <a:solidFill>
                  <a:srgbClr val="000000"/>
                </a:solidFill>
                <a:latin typeface="Calibri"/>
              </a:rPr>
              <a:t>Holtforth</a:t>
            </a: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, D, 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c: Der Pistazienbaum – ein mediterraner Baum für Kenner, https://www.lubera.com/de/gartenbuch/pistazienbaum-p1611, Zugriff 11.11.20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Große </a:t>
            </a:r>
            <a:r>
              <a:rPr lang="de-DE" sz="1000" cap="small" dirty="0" err="1">
                <a:solidFill>
                  <a:srgbClr val="000000"/>
                </a:solidFill>
                <a:latin typeface="Calibri"/>
              </a:rPr>
              <a:t>Holtforth</a:t>
            </a: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, D, 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d: Kann ich in deutsche Gärten einen Olivenbaum pflanzen?, https://www.lubera.com/de/gartenbuch/olivenbaum-pflanzen-p1884, Zugriff: 11.11.20</a:t>
            </a:r>
          </a:p>
          <a:p>
            <a:pPr lvl="0">
              <a:spcAft>
                <a:spcPts val="600"/>
              </a:spcAft>
            </a:pPr>
            <a:r>
              <a:rPr lang="de-DE" sz="1000" dirty="0">
                <a:solidFill>
                  <a:srgbClr val="000000"/>
                </a:solidFill>
                <a:latin typeface="Calibri"/>
              </a:rPr>
              <a:t>Henning, M., 2020: Obstbau: Mehr Schädlinge durch Trockenheit und Hitze?, 07.04.2020, Landesbetrieb Landwirtschaft Hessen, https://llh.hessen.de/pflanze/obstbau/obstbau-mehr-schaedlinge-durch-trockenheit-und-hitze/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Kiefer </a:t>
            </a:r>
            <a:r>
              <a:rPr lang="de-DE" sz="1000" cap="small" dirty="0" err="1">
                <a:solidFill>
                  <a:srgbClr val="000000"/>
                </a:solidFill>
                <a:latin typeface="Calibri"/>
              </a:rPr>
              <a:t>Obstwelt</a:t>
            </a: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 GmbH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, Informationsblatt Schutznetz Größe 2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Kompetenzzentrum Obstbau Bodensee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de-DE" sz="1000" dirty="0" err="1">
                <a:solidFill>
                  <a:srgbClr val="000000"/>
                </a:solidFill>
                <a:latin typeface="Calibri"/>
              </a:rPr>
              <a:t>Bavendorf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 a: https://www.kob-bavendorf.de/Service/kulturbeschreibungen/steinobst/aprikose, Zugriff: 16.09.2020</a:t>
            </a:r>
          </a:p>
          <a:p>
            <a:pPr lvl="0">
              <a:spcAft>
                <a:spcPts val="600"/>
              </a:spcAft>
            </a:pPr>
            <a:endParaRPr lang="de-DE" sz="1000" dirty="0">
              <a:solidFill>
                <a:srgbClr val="000000"/>
              </a:solidFill>
              <a:latin typeface="Calibri"/>
            </a:endParaRPr>
          </a:p>
          <a:p>
            <a:pPr>
              <a:spcAft>
                <a:spcPts val="600"/>
              </a:spcAft>
            </a:pPr>
            <a:endParaRPr lang="de-DE" sz="800" dirty="0">
              <a:latin typeface="+mn-lt"/>
            </a:endParaRP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F7BCC656-6E16-45D0-B94D-BA2AB6671073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17966057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CCFCDE0-C264-4A5E-B922-F42BBBFA091A}"/>
              </a:ext>
            </a:extLst>
          </p:cNvPr>
          <p:cNvSpPr/>
          <p:nvPr/>
        </p:nvSpPr>
        <p:spPr>
          <a:xfrm>
            <a:off x="890935" y="648000"/>
            <a:ext cx="6773819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Kompetenzzentrum Obstbau Bodensee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de-DE" sz="1000" dirty="0" err="1">
                <a:solidFill>
                  <a:srgbClr val="000000"/>
                </a:solidFill>
                <a:latin typeface="Calibri"/>
              </a:rPr>
              <a:t>Bavendorf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 b: https://www.kob-bavendorf.de/Service/schaedlinge-und-krankheiten/schaedlinge/apfelwickler, Zugriff 21.10.2020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Kompetenzzentrum Obstbau Bodensee</a:t>
            </a:r>
            <a:r>
              <a:rPr lang="de-DE" sz="1000" dirty="0">
                <a:latin typeface="+mn-lt"/>
              </a:rPr>
              <a:t>, </a:t>
            </a:r>
            <a:r>
              <a:rPr lang="de-DE" sz="1000" dirty="0" err="1">
                <a:latin typeface="+mn-lt"/>
              </a:rPr>
              <a:t>Bavendorf</a:t>
            </a:r>
            <a:r>
              <a:rPr lang="de-DE" sz="1000" dirty="0">
                <a:latin typeface="+mn-lt"/>
              </a:rPr>
              <a:t> c: https://www.kob-bavendorf.de/Service/schaedlinge-und-krankheiten/schaedlinge/feldmaus, Zugriff: 21.10.2020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Kompetenzzentrum Obstbau Bodensee</a:t>
            </a:r>
            <a:r>
              <a:rPr lang="de-DE" sz="1000" dirty="0">
                <a:latin typeface="+mn-lt"/>
              </a:rPr>
              <a:t>, </a:t>
            </a:r>
            <a:r>
              <a:rPr lang="de-DE" sz="1000" dirty="0" err="1">
                <a:latin typeface="+mn-lt"/>
              </a:rPr>
              <a:t>Bavendorf</a:t>
            </a:r>
            <a:r>
              <a:rPr lang="de-DE" sz="1000" dirty="0">
                <a:latin typeface="+mn-lt"/>
              </a:rPr>
              <a:t> d: https://www.kob-bavendorf.de/Service/kulturbeschreibungen/wildfruechte-und-sonstige-obstarten/mandel, Zugriff: 21.10.2020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König, P.</a:t>
            </a:r>
            <a:r>
              <a:rPr lang="de-DE" sz="1000" dirty="0">
                <a:latin typeface="+mn-lt"/>
              </a:rPr>
              <a:t> 2020: Nanu – ihr blüht ja schon!, Kraut &amp; Rüben 05/2020, S. 62,63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Kunz, M. 2020: </a:t>
            </a:r>
            <a:r>
              <a:rPr lang="de-DE" sz="1000" dirty="0">
                <a:latin typeface="+mn-lt"/>
              </a:rPr>
              <a:t>Hagel- Ereignisse werden wohl häufiger auftreten, https://www.swr.de/swr2/wissen/hagel-ereignisse-werden-wohl-haeufiger-auftreten-100.html, Zugriff, 11.01.21).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Hinrichs-Berger J</a:t>
            </a:r>
            <a:r>
              <a:rPr lang="de-DE" sz="1000" dirty="0">
                <a:latin typeface="+mn-lt"/>
              </a:rPr>
              <a:t>., </a:t>
            </a:r>
            <a:r>
              <a:rPr lang="de-DE" sz="1000" cap="small" dirty="0" err="1">
                <a:latin typeface="+mn-lt"/>
              </a:rPr>
              <a:t>Köppler</a:t>
            </a:r>
            <a:r>
              <a:rPr lang="de-DE" sz="1000" cap="small" dirty="0">
                <a:latin typeface="+mn-lt"/>
              </a:rPr>
              <a:t>, K</a:t>
            </a:r>
            <a:r>
              <a:rPr lang="de-DE" sz="1000" dirty="0">
                <a:latin typeface="+mn-lt"/>
              </a:rPr>
              <a:t>. 2014: Schadbilder an Walnuss – amerikanische Walnussfruchtfliege und Pilzkrankheiten mindern den Ertrag, LTZ Augustenberg, </a:t>
            </a:r>
            <a:r>
              <a:rPr lang="de-DE" sz="1000" dirty="0" err="1">
                <a:latin typeface="+mn-lt"/>
              </a:rPr>
              <a:t>Landinfo</a:t>
            </a:r>
            <a:r>
              <a:rPr lang="de-DE" sz="1000" dirty="0">
                <a:latin typeface="+mn-lt"/>
              </a:rPr>
              <a:t> 3/2014, S. 16 bis 19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Hellmann, Manfred</a:t>
            </a:r>
            <a:r>
              <a:rPr lang="de-DE" sz="1000" dirty="0">
                <a:latin typeface="+mn-lt"/>
              </a:rPr>
              <a:t>, 2007 DLR: Vögel schädigen reife Früchte: Abwehrmaßnahmen, 11/07 DLR 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Hetzel, I., Jagel, A., 2011</a:t>
            </a:r>
            <a:r>
              <a:rPr lang="de-DE" sz="1000" dirty="0">
                <a:latin typeface="+mn-lt"/>
              </a:rPr>
              <a:t>: </a:t>
            </a:r>
            <a:r>
              <a:rPr lang="de-DE" sz="1000" i="1" dirty="0" err="1">
                <a:latin typeface="+mn-lt"/>
              </a:rPr>
              <a:t>Diospyros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kaki</a:t>
            </a:r>
            <a:r>
              <a:rPr lang="de-DE" sz="1000" dirty="0">
                <a:latin typeface="+mn-lt"/>
              </a:rPr>
              <a:t> – Kaki, Kakipflaume (</a:t>
            </a:r>
            <a:r>
              <a:rPr lang="de-DE" sz="1000" i="1" dirty="0" err="1">
                <a:latin typeface="+mn-lt"/>
              </a:rPr>
              <a:t>Ebenaceae</a:t>
            </a:r>
            <a:r>
              <a:rPr lang="de-DE" sz="1000" dirty="0">
                <a:latin typeface="+mn-lt"/>
              </a:rPr>
              <a:t>), Jahrbuch Bochumer Botanischer Verband, S. 194-198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Julius Kühn-Institut</a:t>
            </a:r>
            <a:r>
              <a:rPr lang="de-DE" sz="1000" dirty="0">
                <a:latin typeface="+mn-lt"/>
              </a:rPr>
              <a:t>: Extremwetterauswirkungen auf den </a:t>
            </a:r>
            <a:r>
              <a:rPr lang="de-DE" sz="1000" dirty="0" err="1">
                <a:latin typeface="+mn-lt"/>
              </a:rPr>
              <a:t>Apfelbau</a:t>
            </a:r>
            <a:r>
              <a:rPr lang="de-DE" sz="1000" dirty="0">
                <a:latin typeface="+mn-lt"/>
              </a:rPr>
              <a:t>, https://emra.julius-kuehn.de/extremwetterauswirkungen-auf-den-apfelbau.html, Zugriff: 28.10.20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Lohrer, HSWT, 2013</a:t>
            </a:r>
            <a:r>
              <a:rPr lang="de-DE" sz="1000" dirty="0">
                <a:latin typeface="+mn-lt"/>
              </a:rPr>
              <a:t>, Feldmaus, https://www.arbofux.de/feldmaus.html, Zugriff: 11.01.2021</a:t>
            </a:r>
          </a:p>
          <a:p>
            <a:pPr>
              <a:spcAft>
                <a:spcPts val="600"/>
              </a:spcAft>
            </a:pPr>
            <a:r>
              <a:rPr lang="de-DE" sz="1000" cap="small" dirty="0" err="1">
                <a:latin typeface="+mn-lt"/>
              </a:rPr>
              <a:t>Luedeling</a:t>
            </a:r>
            <a:r>
              <a:rPr lang="de-DE" sz="1000" cap="small" dirty="0">
                <a:latin typeface="+mn-lt"/>
              </a:rPr>
              <a:t> E., Blanke M., Gebauer J</a:t>
            </a:r>
            <a:r>
              <a:rPr lang="de-DE" sz="1000" dirty="0">
                <a:latin typeface="+mn-lt"/>
              </a:rPr>
              <a:t>., 2009: Auswirkungen des Klimawandels auf die Verfügbarkeit von Kältewirkung (</a:t>
            </a:r>
            <a:r>
              <a:rPr lang="de-DE" sz="1000" dirty="0" err="1">
                <a:latin typeface="+mn-lt"/>
              </a:rPr>
              <a:t>Chilling</a:t>
            </a:r>
            <a:r>
              <a:rPr lang="de-DE" sz="1000" dirty="0">
                <a:latin typeface="+mn-lt"/>
              </a:rPr>
              <a:t>) für Obstgehölze in Deutschland, Springer Verlag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Mohr, S., Kottmeier, </a:t>
            </a:r>
            <a:r>
              <a:rPr lang="de-DE" sz="1000" cap="small" dirty="0" err="1">
                <a:latin typeface="+mn-lt"/>
              </a:rPr>
              <a:t>Ch</a:t>
            </a:r>
            <a:r>
              <a:rPr lang="de-DE" sz="1000" dirty="0">
                <a:latin typeface="+mn-lt"/>
              </a:rPr>
              <a:t>., 2013: Änderung des Gewitter und Hagelpotentials im Klimawandel, Wissenschaftliche Berichte des Instituts für Meteorologie und Klimaforschung des Karlsruher Instituts für Technologie Band 58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Oberhänsli, T., </a:t>
            </a:r>
            <a:r>
              <a:rPr lang="de-DE" sz="1000" cap="small" dirty="0" err="1">
                <a:latin typeface="+mn-lt"/>
              </a:rPr>
              <a:t>Leschenne</a:t>
            </a:r>
            <a:r>
              <a:rPr lang="de-DE" sz="1000" cap="small" dirty="0">
                <a:latin typeface="+mn-lt"/>
              </a:rPr>
              <a:t>, V., </a:t>
            </a:r>
            <a:r>
              <a:rPr lang="de-DE" sz="1000" cap="small" dirty="0" err="1">
                <a:latin typeface="+mn-lt"/>
              </a:rPr>
              <a:t>Dalbosco</a:t>
            </a:r>
            <a:r>
              <a:rPr lang="de-DE" sz="1000" cap="small" dirty="0">
                <a:latin typeface="+mn-lt"/>
              </a:rPr>
              <a:t>, A., </a:t>
            </a:r>
            <a:r>
              <a:rPr lang="de-DE" sz="1000" cap="small" dirty="0" err="1">
                <a:latin typeface="+mn-lt"/>
              </a:rPr>
              <a:t>Patocchi</a:t>
            </a:r>
            <a:r>
              <a:rPr lang="de-DE" sz="1000" cap="small" dirty="0">
                <a:latin typeface="+mn-lt"/>
              </a:rPr>
              <a:t>, A., Bohr, A. Buchleither, S., Wille, L., Tamm, L., Schärer, H.J., 2020: </a:t>
            </a:r>
            <a:r>
              <a:rPr lang="de-DE" sz="1000" dirty="0">
                <a:latin typeface="+mn-lt"/>
              </a:rPr>
              <a:t>Genetic </a:t>
            </a:r>
            <a:r>
              <a:rPr lang="de-DE" sz="1000" dirty="0" err="1">
                <a:latin typeface="+mn-lt"/>
              </a:rPr>
              <a:t>diversity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of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apple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leaf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blotch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fungus</a:t>
            </a:r>
            <a:r>
              <a:rPr lang="de-DE" sz="1000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Marssonina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coronaria</a:t>
            </a:r>
            <a:r>
              <a:rPr lang="de-DE" sz="1000" dirty="0">
                <a:latin typeface="+mn-lt"/>
              </a:rPr>
              <a:t> in Europe, </a:t>
            </a:r>
            <a:r>
              <a:rPr lang="de-DE" sz="1000" dirty="0" err="1">
                <a:latin typeface="+mn-lt"/>
              </a:rPr>
              <a:t>Ecofruit</a:t>
            </a:r>
            <a:r>
              <a:rPr lang="de-DE" sz="1000" dirty="0">
                <a:latin typeface="+mn-lt"/>
              </a:rPr>
              <a:t> 04/2020</a:t>
            </a:r>
          </a:p>
          <a:p>
            <a:pPr>
              <a:spcAft>
                <a:spcPts val="600"/>
              </a:spcAft>
            </a:pPr>
            <a:endParaRPr lang="de-DE" sz="800" dirty="0">
              <a:latin typeface="+mn-lt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C01CAA20-00DD-42DC-9B79-CBE4D1018878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32863165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CCFCDE0-C264-4A5E-B922-F42BBBFA091A}"/>
              </a:ext>
            </a:extLst>
          </p:cNvPr>
          <p:cNvSpPr/>
          <p:nvPr/>
        </p:nvSpPr>
        <p:spPr>
          <a:xfrm>
            <a:off x="890935" y="648000"/>
            <a:ext cx="67738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Obstbauversuchsring des Alten Landes e.V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.: Deutschland: Klimawandel beeinflusst Apfelwickler, European Fruit Magazin, 11/2020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 err="1">
                <a:solidFill>
                  <a:srgbClr val="000000"/>
                </a:solidFill>
                <a:latin typeface="Calibri"/>
              </a:rPr>
              <a:t>Pirc</a:t>
            </a: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, H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., 2015: Enzyklopädie der Wildobst- und seltenen Obstarten, Leopold Stocker-Verlag</a:t>
            </a:r>
          </a:p>
          <a:p>
            <a:pPr lvl="0">
              <a:spcAft>
                <a:spcPts val="600"/>
              </a:spcAft>
            </a:pPr>
            <a:r>
              <a:rPr lang="de-DE" sz="1000" dirty="0">
                <a:solidFill>
                  <a:srgbClr val="000000"/>
                </a:solidFill>
                <a:latin typeface="Calibri"/>
              </a:rPr>
              <a:t>Pflanzenschutzamt Niedersachsen, 2017: Hinweis zur Bekämpfung des Apfelwicklers (</a:t>
            </a:r>
            <a:r>
              <a:rPr lang="de-DE" sz="1000" i="1" dirty="0" err="1">
                <a:solidFill>
                  <a:srgbClr val="000000"/>
                </a:solidFill>
                <a:latin typeface="Calibri"/>
              </a:rPr>
              <a:t>Cydia</a:t>
            </a:r>
            <a:r>
              <a:rPr lang="de-DE" sz="1000" i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1000" i="1" dirty="0" err="1">
                <a:solidFill>
                  <a:srgbClr val="000000"/>
                </a:solidFill>
                <a:latin typeface="Calibri"/>
              </a:rPr>
              <a:t>pomonella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)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Schmitt J., </a:t>
            </a:r>
            <a:r>
              <a:rPr lang="de-DE" sz="1000" cap="small" dirty="0" err="1">
                <a:solidFill>
                  <a:srgbClr val="000000"/>
                </a:solidFill>
                <a:latin typeface="Calibri"/>
              </a:rPr>
              <a:t>Flachowsky</a:t>
            </a: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 H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. 2020: „Klimawandel: Wie wirkt er sich auf Obst im Garten aus“, 27.08.2020, Ruhr Nachrichten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Stöckli S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., et al., 2012: Einfluss der Klimaänderung auf den Apfelwickler, Schweizer Zeitschrift für Obst und Weinbau 19/12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Sozialversicherung für Landwirtschaft, Forsten und Gartenbau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, 10/2016, Broschüre Sonnenschutz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Siegler, H.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, 2020 a: Einschätzung und Beobachtungen zu neuen vermehrt auftretenden Schaderregern im Obstbau, Mündliche Mitteilung vom 13.10.2020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Siegler, H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., 2020 b: Auskünfte zum Einnetzen verschiedener Obstkulturen zum Schutz vor Schädlingen wie der Kirschessigfliege, aber auch vor Wespenfraß, Kirschfruchtfliege und äußeren Einflüssen wie Hagel oder als Schattierung, Mündliche Mitteilung vom 04.08.2020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Siegler, H.,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 2020 c: Auskunft über Nutzung von Nematoden zur Bekämpfung des Apfelwicklers, Mündliche Mitteilung vom 09.11.2020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Siegler, H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., 2020 d: Einschätzung zu Wettereinflüssen und extremen Wetterereignissen auf den Hobbyobstanbau, Äußerungen zu vorbeugenden Maßnahmen, Mündliche Aussage vom 16.11.2020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Siegler, H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., 2020 e: Auftreten von Zwillingsfrüchten, Mündliche Aussage vom 16.11.2020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Siegler, H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., 2020 f: Auftreten von sekundären Fruchtfäulen, Mündliche Aussage 09.11.2020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Siegler, H.,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 2020 g: Ursachen von verminderter Lagerfähigkeit von Obst, Mündliche Aussage 09.11.2020</a:t>
            </a:r>
          </a:p>
          <a:p>
            <a:pPr lvl="0">
              <a:spcAft>
                <a:spcPts val="600"/>
              </a:spcAft>
            </a:pPr>
            <a:r>
              <a:rPr lang="de-DE" sz="1000" cap="small" dirty="0">
                <a:solidFill>
                  <a:srgbClr val="000000"/>
                </a:solidFill>
                <a:latin typeface="Calibri"/>
              </a:rPr>
              <a:t>Siegler, H., 2020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 h, Einschätzung zur Ausweitung der bisherigen Anbaugebiete von empfindlicheren Obstarten und -sorten in Bayern, Mündliche Aussage 09.11.2020</a:t>
            </a:r>
          </a:p>
          <a:p>
            <a:pPr>
              <a:spcAft>
                <a:spcPts val="600"/>
              </a:spcAft>
            </a:pPr>
            <a:endParaRPr lang="de-DE" sz="800" dirty="0">
              <a:latin typeface="+mn-lt"/>
            </a:endParaRP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7FBB57CA-93EB-46E0-BE62-2E9A81302B2E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26067550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11F247E-5F79-47E1-B8E9-6D46F3C793CE}"/>
              </a:ext>
            </a:extLst>
          </p:cNvPr>
          <p:cNvSpPr/>
          <p:nvPr/>
        </p:nvSpPr>
        <p:spPr>
          <a:xfrm>
            <a:off x="900113" y="648000"/>
            <a:ext cx="6938382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Siegler, H., 2021</a:t>
            </a:r>
            <a:r>
              <a:rPr lang="de-DE" sz="1000" dirty="0">
                <a:latin typeface="+mn-lt"/>
              </a:rPr>
              <a:t>; Erfahrungswerte der letzten Jahre bzgl. Obst welches besonders stark unter den Klimaveränderungen leiden wird, Austausch per Mail vom 12.01.2021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Siemens, Folkert</a:t>
            </a:r>
            <a:r>
              <a:rPr lang="de-DE" sz="1000" dirty="0">
                <a:latin typeface="+mn-lt"/>
              </a:rPr>
              <a:t>, 2020 a: Aprikose, Aprikosenbaum, mein schöner Garten, 27.08.2020, https://www.mein-schoener-garten.de/pflanzen/obst/aprikose-aprikosenbaum, Zugriff: 16.09.2020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Siemens, Folkert</a:t>
            </a:r>
            <a:r>
              <a:rPr lang="de-DE" sz="1000" dirty="0">
                <a:latin typeface="+mn-lt"/>
              </a:rPr>
              <a:t>, 2020 b: Kakibaum, Kakipflaume, mein schöner Garten, 30.09.2020, https://www.mein-schoener-garten.de/pflanzen/obst/kakibaum-kakipflaume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Umweltbundesamt</a:t>
            </a:r>
            <a:r>
              <a:rPr lang="de-DE" sz="1000" dirty="0">
                <a:latin typeface="+mn-lt"/>
              </a:rPr>
              <a:t>, 2020: Erosion: https://www.umweltbundesamt.de/themen/boden-landwirtschaft/bodenbelastungen/erosion#wie-erkennen-wir-bodenerosion-durch-wasser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Weber, R. W. S.,</a:t>
            </a:r>
            <a:r>
              <a:rPr lang="de-DE" sz="1000" dirty="0">
                <a:latin typeface="+mn-lt"/>
              </a:rPr>
              <a:t> 2020: Der Apfelwickler (</a:t>
            </a:r>
            <a:r>
              <a:rPr lang="de-DE" sz="1000" i="1" dirty="0" err="1">
                <a:latin typeface="+mn-lt"/>
              </a:rPr>
              <a:t>Cydia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pomonella</a:t>
            </a:r>
            <a:r>
              <a:rPr lang="de-DE" sz="1000" dirty="0">
                <a:latin typeface="+mn-lt"/>
              </a:rPr>
              <a:t>) an der Niederelbe in Zeiten des Klimawandels. Aktualisiert nach einem Vortrag anlässlich der Norddeutschen Obstbautage am 13.02.2019. OVR </a:t>
            </a:r>
            <a:r>
              <a:rPr lang="de-DE" sz="1000" b="1" dirty="0">
                <a:latin typeface="+mn-lt"/>
              </a:rPr>
              <a:t>75</a:t>
            </a:r>
            <a:r>
              <a:rPr lang="de-DE" sz="1000" dirty="0">
                <a:latin typeface="+mn-lt"/>
              </a:rPr>
              <a:t> (06/2020), 207-215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Wichura, A., Weber, R., 2015: </a:t>
            </a:r>
            <a:r>
              <a:rPr lang="de-DE" sz="1000" dirty="0">
                <a:latin typeface="+mn-lt"/>
              </a:rPr>
              <a:t>Die (</a:t>
            </a:r>
            <a:r>
              <a:rPr lang="de-DE" sz="1000" dirty="0" err="1">
                <a:latin typeface="+mn-lt"/>
              </a:rPr>
              <a:t>un</a:t>
            </a:r>
            <a:r>
              <a:rPr lang="de-DE" sz="1000" dirty="0">
                <a:latin typeface="+mn-lt"/>
              </a:rPr>
              <a:t>)bekannte Kirschessigfliege, </a:t>
            </a:r>
            <a:r>
              <a:rPr lang="de-DE" sz="1000" i="1" dirty="0">
                <a:latin typeface="+mn-lt"/>
              </a:rPr>
              <a:t>Drosophila </a:t>
            </a:r>
            <a:r>
              <a:rPr lang="de-DE" sz="1000" i="1" dirty="0" err="1">
                <a:latin typeface="+mn-lt"/>
              </a:rPr>
              <a:t>suzukii</a:t>
            </a:r>
            <a:r>
              <a:rPr lang="de-DE" sz="1000" dirty="0">
                <a:latin typeface="+mn-lt"/>
              </a:rPr>
              <a:t>: ein Überblick, Mitteilung Obstbauversuchsring 70 08/2015 S. 275-286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Wichura, A., </a:t>
            </a:r>
            <a:r>
              <a:rPr lang="de-DE" sz="1000" cap="small" dirty="0" err="1">
                <a:latin typeface="+mn-lt"/>
              </a:rPr>
              <a:t>Entrop</a:t>
            </a:r>
            <a:r>
              <a:rPr lang="de-DE" sz="1000" cap="small" dirty="0">
                <a:latin typeface="+mn-lt"/>
              </a:rPr>
              <a:t> A.-P., Koschnick F.</a:t>
            </a:r>
            <a:r>
              <a:rPr lang="de-DE" sz="1000" dirty="0">
                <a:latin typeface="+mn-lt"/>
              </a:rPr>
              <a:t> 2018: Kirschessigfliege (</a:t>
            </a:r>
            <a:r>
              <a:rPr lang="de-DE" sz="1000" i="1" dirty="0">
                <a:latin typeface="+mn-lt"/>
              </a:rPr>
              <a:t>Drosophila </a:t>
            </a:r>
            <a:r>
              <a:rPr lang="de-DE" sz="1000" i="1" dirty="0" err="1">
                <a:latin typeface="+mn-lt"/>
              </a:rPr>
              <a:t>suzukii</a:t>
            </a:r>
            <a:r>
              <a:rPr lang="de-DE" sz="1000" dirty="0">
                <a:latin typeface="+mn-lt"/>
              </a:rPr>
              <a:t>) im Beerenobst: Bekämpfungsmaßnahmen, Mitteilung Obstbauversuchsring 73 08/2018 S. 275-282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Wichura. A., </a:t>
            </a:r>
            <a:r>
              <a:rPr lang="de-DE" sz="1000" cap="small" dirty="0" err="1">
                <a:latin typeface="+mn-lt"/>
              </a:rPr>
              <a:t>Weier</a:t>
            </a:r>
            <a:r>
              <a:rPr lang="de-DE" sz="1000" cap="small" dirty="0">
                <a:latin typeface="+mn-lt"/>
              </a:rPr>
              <a:t> U., Koschnick, F. </a:t>
            </a:r>
            <a:r>
              <a:rPr lang="de-DE" sz="1000" cap="small" dirty="0" err="1">
                <a:latin typeface="+mn-lt"/>
              </a:rPr>
              <a:t>Entrop</a:t>
            </a:r>
            <a:r>
              <a:rPr lang="de-DE" sz="1000" cap="small" dirty="0">
                <a:latin typeface="+mn-lt"/>
              </a:rPr>
              <a:t> A.-F.</a:t>
            </a:r>
            <a:r>
              <a:rPr lang="de-DE" sz="1000" dirty="0">
                <a:latin typeface="+mn-lt"/>
              </a:rPr>
              <a:t> 2018: Kirschessigfliege (</a:t>
            </a:r>
            <a:r>
              <a:rPr lang="de-DE" sz="1000" i="1" dirty="0">
                <a:latin typeface="+mn-lt"/>
              </a:rPr>
              <a:t>Drosophila </a:t>
            </a:r>
            <a:r>
              <a:rPr lang="de-DE" sz="1000" i="1" dirty="0" err="1">
                <a:latin typeface="+mn-lt"/>
              </a:rPr>
              <a:t>suzukii</a:t>
            </a:r>
            <a:r>
              <a:rPr lang="de-DE" sz="1000" dirty="0">
                <a:latin typeface="+mn-lt"/>
              </a:rPr>
              <a:t>) im Beerenobst: Methoden der </a:t>
            </a:r>
            <a:r>
              <a:rPr lang="de-DE" sz="1000" dirty="0" err="1">
                <a:latin typeface="+mn-lt"/>
              </a:rPr>
              <a:t>Befallsüberwachung</a:t>
            </a:r>
            <a:r>
              <a:rPr lang="de-DE" sz="1000" dirty="0">
                <a:latin typeface="+mn-lt"/>
              </a:rPr>
              <a:t>, Mitteilung Obstbauversuchsring 73 05/2018 S. 172-177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Winter, F., et al</a:t>
            </a:r>
            <a:r>
              <a:rPr lang="de-DE" sz="1000" dirty="0">
                <a:latin typeface="+mn-lt"/>
              </a:rPr>
              <a:t>, Herausgeber Link, H., 2002: Lukas' Anleitung zum Obstbau, 32. Auflage, Eugen Ulmer Verlag</a:t>
            </a:r>
          </a:p>
          <a:p>
            <a:pPr>
              <a:spcAft>
                <a:spcPts val="600"/>
              </a:spcAft>
            </a:pPr>
            <a:r>
              <a:rPr lang="de-DE" sz="1000" cap="small" dirty="0" err="1">
                <a:latin typeface="+mn-lt"/>
              </a:rPr>
              <a:t>Wöhner</a:t>
            </a:r>
            <a:r>
              <a:rPr lang="de-DE" sz="1000" cap="small" dirty="0">
                <a:latin typeface="+mn-lt"/>
              </a:rPr>
              <a:t>, T., Bohr, A., Schärer</a:t>
            </a:r>
            <a:r>
              <a:rPr lang="de-DE" sz="1000" dirty="0">
                <a:latin typeface="+mn-lt"/>
              </a:rPr>
              <a:t>, H-J., 2019: </a:t>
            </a:r>
            <a:r>
              <a:rPr lang="de-DE" sz="1000" dirty="0" err="1">
                <a:latin typeface="+mn-lt"/>
              </a:rPr>
              <a:t>Marssonina</a:t>
            </a:r>
            <a:r>
              <a:rPr lang="de-DE" sz="1000" dirty="0">
                <a:latin typeface="+mn-lt"/>
              </a:rPr>
              <a:t>-Anfälligkeit von Apfelsorten, Obstbau 03/2019</a:t>
            </a:r>
          </a:p>
          <a:p>
            <a:pPr>
              <a:spcAft>
                <a:spcPts val="600"/>
              </a:spcAft>
            </a:pPr>
            <a:r>
              <a:rPr lang="de-DE" sz="1000" cap="small" dirty="0" err="1">
                <a:latin typeface="+mn-lt"/>
              </a:rPr>
              <a:t>Widmayr-Falconi</a:t>
            </a:r>
            <a:r>
              <a:rPr lang="de-DE" sz="1000" cap="small" dirty="0">
                <a:latin typeface="+mn-lt"/>
              </a:rPr>
              <a:t>, C</a:t>
            </a:r>
            <a:r>
              <a:rPr lang="de-DE" sz="1000" dirty="0">
                <a:latin typeface="+mn-lt"/>
              </a:rPr>
              <a:t>., 2020: Und der Winter blüht auf…, Kraut und Rüben, 01/2020</a:t>
            </a:r>
          </a:p>
          <a:p>
            <a:pPr>
              <a:spcAft>
                <a:spcPts val="600"/>
              </a:spcAft>
            </a:pPr>
            <a:r>
              <a:rPr lang="de-DE" sz="1000" cap="small" dirty="0">
                <a:latin typeface="+mn-lt"/>
              </a:rPr>
              <a:t>Weigert, H.,</a:t>
            </a:r>
            <a:r>
              <a:rPr lang="de-DE" sz="1000" dirty="0">
                <a:latin typeface="+mn-lt"/>
              </a:rPr>
              <a:t> 2006: Mechanismen und Manipulationsmöglichkeiten der Wasseraufnahme durch die Fruchtoberfläche von Süßkirschen (</a:t>
            </a:r>
            <a:r>
              <a:rPr lang="de-DE" sz="1000" i="1" dirty="0">
                <a:latin typeface="+mn-lt"/>
              </a:rPr>
              <a:t>Prunus </a:t>
            </a:r>
            <a:r>
              <a:rPr lang="de-DE" sz="1000" i="1" dirty="0" err="1">
                <a:latin typeface="+mn-lt"/>
              </a:rPr>
              <a:t>avium</a:t>
            </a:r>
            <a:r>
              <a:rPr lang="de-DE" sz="1000" dirty="0">
                <a:latin typeface="+mn-lt"/>
              </a:rPr>
              <a:t> L.), Dissertation zur Erlangung des akademischen Grades </a:t>
            </a:r>
            <a:r>
              <a:rPr lang="de-DE" sz="1000" dirty="0" err="1">
                <a:latin typeface="+mn-lt"/>
              </a:rPr>
              <a:t>doctor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agriculturarum</a:t>
            </a:r>
            <a:r>
              <a:rPr lang="de-DE" sz="1000" dirty="0">
                <a:latin typeface="+mn-lt"/>
              </a:rPr>
              <a:t> (Dr. </a:t>
            </a:r>
            <a:r>
              <a:rPr lang="de-DE" sz="1000" dirty="0" err="1">
                <a:latin typeface="+mn-lt"/>
              </a:rPr>
              <a:t>agr</a:t>
            </a:r>
            <a:r>
              <a:rPr lang="de-DE" sz="1000" dirty="0">
                <a:latin typeface="+mn-lt"/>
              </a:rPr>
              <a:t>.), Institut der Agrar- und Ernährungswissenschaften der Naturwissenschaftlichen Fakultät III der Martin-Luther-Universität Halle-Wittenberg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36E56CC2-C01A-47C2-B4A3-FB4DEAE62DF6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27990264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EC33A9-F87D-4539-BE0B-ACAC131C91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2020, mit Elementen von </a:t>
            </a:r>
            <a:r>
              <a:rPr lang="de-DE" sz="1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Mayapujiati</a:t>
            </a: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/Open-Clipart-</a:t>
            </a:r>
            <a:r>
              <a:rPr lang="de-DE" sz="1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Vectors</a:t>
            </a: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de-DE" sz="1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Riasan</a:t>
            </a: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/Pixabay.com. Zugriff am 02.02.2021.</a:t>
            </a: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Hauser, M., Flyer Bayerische Landesanstalt für Weinbau und Gartenbau</a:t>
            </a: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Siegler, H.</a:t>
            </a: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(11-27)  Och, S., 2020</a:t>
            </a: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28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Buchleither, S., Kompetenzzentrum Obstbau am Bodensee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28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Buchleither, S., Kompetenzzentrum Obstbau am Bodensee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28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Buchleither, S., Kompetenzzentrum Obstbau am Bodensee</a:t>
            </a: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28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L, 2020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28"/>
            </a:pPr>
            <a:endParaRPr lang="de-DE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600"/>
              </a:spcAft>
            </a:pPr>
            <a:endParaRPr lang="de-DE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1000" dirty="0">
              <a:latin typeface="+mn-lt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D02F35-3A54-4A1F-9408-6750FE2899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600" dirty="0">
                <a:solidFill>
                  <a:schemeClr val="tx1"/>
                </a:solidFill>
                <a:latin typeface="+mj-lt"/>
              </a:rPr>
              <a:t>Bildnachweis</a:t>
            </a: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666F8B9E-7270-4B74-A640-A0F63DCFC9D7}"/>
              </a:ext>
            </a:extLst>
          </p:cNvPr>
          <p:cNvSpPr txBox="1">
            <a:spLocks/>
          </p:cNvSpPr>
          <p:nvPr/>
        </p:nvSpPr>
        <p:spPr>
          <a:xfrm>
            <a:off x="971550" y="1020227"/>
            <a:ext cx="7032923" cy="39353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2533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0D62CE34-4CFD-48D2-BBC0-413F73739667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Bildnachweis</a:t>
            </a:r>
          </a:p>
        </p:txBody>
      </p:sp>
    </p:spTree>
    <p:extLst>
      <p:ext uri="{BB962C8B-B14F-4D97-AF65-F5344CB8AC3E}">
        <p14:creationId xmlns:p14="http://schemas.microsoft.com/office/powerpoint/2010/main" val="37016518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3">
            <a:extLst>
              <a:ext uri="{FF2B5EF4-FFF2-40B4-BE49-F238E27FC236}">
                <a16:creationId xmlns:a16="http://schemas.microsoft.com/office/drawing/2014/main" id="{28440DF4-9ED7-468E-8200-298B124BFB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2000" y="648000"/>
            <a:ext cx="6612591" cy="4270146"/>
          </a:xfrm>
        </p:spPr>
        <p:txBody>
          <a:bodyPr/>
          <a:lstStyle/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32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Sab_k/Pixabay.com</a:t>
            </a: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32"/>
            </a:pPr>
            <a:r>
              <a:rPr lang="de-DE" sz="10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Gilles San Martin/Wikimedia Commons, CC BY-SA 2.0</a:t>
            </a: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32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32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32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Karwath, A., Wikimedia Commons, CC BY-SA 2.5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32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32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32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32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(41-54)   Bayerische Landesanstalt für Weinbau und Gartenbau</a:t>
            </a: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55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Siegler, H.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55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Siegler, H.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55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55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Siegler, H.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55"/>
            </a:pPr>
            <a:r>
              <a:rPr lang="de-DE" sz="100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Siegler, H.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55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55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Siegler, H.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55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  <a:endParaRPr lang="de-DE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600"/>
              </a:spcAft>
            </a:pPr>
            <a:endParaRPr lang="de-DE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1000" dirty="0">
              <a:latin typeface="+mn-lt"/>
            </a:endParaRP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AC6074E7-CF37-4328-87B4-E4C282C38C2D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Bildnachweis</a:t>
            </a:r>
          </a:p>
        </p:txBody>
      </p:sp>
    </p:spTree>
    <p:extLst>
      <p:ext uri="{BB962C8B-B14F-4D97-AF65-F5344CB8AC3E}">
        <p14:creationId xmlns:p14="http://schemas.microsoft.com/office/powerpoint/2010/main" val="216353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C71DD2AC-8108-4EDD-8E2C-78E3C90046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2000" y="648000"/>
            <a:ext cx="6612591" cy="4270146"/>
          </a:xfrm>
        </p:spPr>
        <p:txBody>
          <a:bodyPr/>
          <a:lstStyle/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63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63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63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63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63"/>
            </a:pPr>
            <a:r>
              <a:rPr lang="de-DE" sz="100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(68-72)   Bayerische Landesanstalt für Weinbau und Gartenbau</a:t>
            </a: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73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Siegler, H., 2020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73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Siegler, H., 2020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73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(76 a)     Siegler, H.</a:t>
            </a:r>
          </a:p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(76 b)     Benfe/Pixabay.com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77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Siegler, H.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850" lvl="0" indent="-450850">
              <a:lnSpc>
                <a:spcPct val="107000"/>
              </a:lnSpc>
              <a:spcAft>
                <a:spcPts val="600"/>
              </a:spcAft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(78 a)     Deutscher Wetterdienst: Umweltklimatologie: Hagel. https://www.dwd.de/DE/leistungen/unwetterklima/hagel/hagel_node.html. Zugriff am 02.08.2021.</a:t>
            </a:r>
          </a:p>
          <a:p>
            <a:pPr marL="450850" lvl="0" indent="-450850">
              <a:lnSpc>
                <a:spcPct val="107000"/>
              </a:lnSpc>
              <a:spcAft>
                <a:spcPts val="600"/>
              </a:spcAft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(78 b)     Mohr, S., &amp; Kunz, K.: </a:t>
            </a:r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Changes in the Hail Potential Over Past and Future Decades using a Logistic Hail Model. KIT – University of the State of Baden-Wuerttemberg and National Research Center of the Helmholtz Association. </a:t>
            </a:r>
            <a:r>
              <a:rPr lang="en-US" sz="1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</a:t>
            </a:r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HARIS-CC „ Hail Risk and Climate Change“.</a:t>
            </a:r>
            <a:b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https://www.imk-tro.kit.edu/download/14_Hail_Bern_klein.pdf, Zugriff am 02.08.2021.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lvl="0" indent="-4492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79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600"/>
              </a:spcAft>
            </a:pPr>
            <a:endParaRPr lang="de-DE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1000" dirty="0">
              <a:latin typeface="+mn-lt"/>
            </a:endParaRP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8C844DB7-8812-4983-BEA1-4EAC6D19C02F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Bildnachweis</a:t>
            </a:r>
          </a:p>
        </p:txBody>
      </p:sp>
    </p:spTree>
    <p:extLst>
      <p:ext uri="{BB962C8B-B14F-4D97-AF65-F5344CB8AC3E}">
        <p14:creationId xmlns:p14="http://schemas.microsoft.com/office/powerpoint/2010/main" val="18738899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C71DD2AC-8108-4EDD-8E2C-78E3C90046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2000" y="648000"/>
            <a:ext cx="6612591" cy="4270146"/>
          </a:xfrm>
        </p:spPr>
        <p:txBody>
          <a:bodyPr/>
          <a:lstStyle/>
          <a:p>
            <a:pPr marL="360363" indent="-3603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80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lvl="0" indent="-3603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80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lvl="0" indent="-3603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80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lvl="0" indent="-3603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80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lvl="0" indent="-3603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80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Siegler, H.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(85 a)  Fröhler, L., 2021</a:t>
            </a:r>
          </a:p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(85 b)  Siegler, H.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86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Gazdik, D./Pixabay.com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86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de-DE" sz="1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Bruin</a:t>
            </a: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E./Pixabay.com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86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Verändert nach Deutscher Wetterdienst: Deutscher Klimaatlas. https://www.dwd.de/DE/klimaumwelt/klimaatlas/klimaatlas_node.html. Zugriff am 23.04.2021.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86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86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86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86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86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86"/>
            </a:pPr>
            <a:r>
              <a:rPr lang="de-DE" sz="1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Fajt</a:t>
            </a: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86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86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600"/>
              </a:spcAft>
            </a:pPr>
            <a:endParaRPr lang="de-DE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1000" dirty="0">
              <a:latin typeface="+mn-lt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3DA6790-2BA8-43E3-9C41-CD9533A998A0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Bildnachweis</a:t>
            </a:r>
          </a:p>
        </p:txBody>
      </p:sp>
    </p:spTree>
    <p:extLst>
      <p:ext uri="{BB962C8B-B14F-4D97-AF65-F5344CB8AC3E}">
        <p14:creationId xmlns:p14="http://schemas.microsoft.com/office/powerpoint/2010/main" val="8796746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C71DD2AC-8108-4EDD-8E2C-78E3C90046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2000" y="648000"/>
            <a:ext cx="6612591" cy="4270146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97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97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97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97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Zell, H./Wikimedia Commons, CC BY-SA 3.0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97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Vargazs/Pixabay.com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102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102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102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102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102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2020, mit Elementen von </a:t>
            </a:r>
            <a:r>
              <a:rPr lang="de-DE" sz="1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Mayapujiati</a:t>
            </a: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/Open-Clipart-</a:t>
            </a:r>
            <a:r>
              <a:rPr lang="de-DE" sz="1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Vectors</a:t>
            </a: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de-DE" sz="1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Riasan</a:t>
            </a: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/Pixabay.com. Zugriff am 02.02.2021.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102"/>
            </a:pP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2020, mit Elementen von </a:t>
            </a:r>
            <a:r>
              <a:rPr lang="de-DE" sz="1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Mayapujiati</a:t>
            </a: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/Open-Clipart-</a:t>
            </a:r>
            <a:r>
              <a:rPr lang="de-DE" sz="1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Vectors</a:t>
            </a: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de-DE" sz="1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Riasan</a:t>
            </a:r>
            <a:r>
              <a:rPr 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/Pixabay.com. Zugriff am 02.02.2021.</a:t>
            </a:r>
          </a:p>
          <a:p>
            <a:pPr lvl="0">
              <a:lnSpc>
                <a:spcPct val="107000"/>
              </a:lnSpc>
              <a:spcAft>
                <a:spcPts val="600"/>
              </a:spcAft>
            </a:pPr>
            <a:endParaRPr lang="de-DE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600"/>
              </a:spcAft>
            </a:pPr>
            <a:endParaRPr lang="de-DE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1000" dirty="0">
              <a:latin typeface="+mn-lt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BAB4C09-CF27-45FE-8D5B-B445F3ED532E}"/>
              </a:ext>
            </a:extLst>
          </p:cNvPr>
          <p:cNvSpPr txBox="1">
            <a:spLocks/>
          </p:cNvSpPr>
          <p:nvPr/>
        </p:nvSpPr>
        <p:spPr>
          <a:xfrm rot="5400000">
            <a:off x="7115099" y="2932462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Bildnachweis</a:t>
            </a:r>
          </a:p>
        </p:txBody>
      </p:sp>
    </p:spTree>
    <p:extLst>
      <p:ext uri="{BB962C8B-B14F-4D97-AF65-F5344CB8AC3E}">
        <p14:creationId xmlns:p14="http://schemas.microsoft.com/office/powerpoint/2010/main" val="1556494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00800" y="612000"/>
            <a:ext cx="62471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Kritische </a:t>
            </a:r>
            <a:r>
              <a:rPr lang="de-DE" sz="2600" b="1" dirty="0" err="1">
                <a:latin typeface="+mj-lt"/>
              </a:rPr>
              <a:t>Befallszeit</a:t>
            </a:r>
            <a:endParaRPr lang="de-DE" sz="2600" b="1" i="1" dirty="0">
              <a:latin typeface="+mj-lt"/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996843"/>
              </p:ext>
            </p:extLst>
          </p:nvPr>
        </p:nvGraphicFramePr>
        <p:xfrm>
          <a:off x="1058260" y="1263874"/>
          <a:ext cx="6911210" cy="3484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5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845">
                <a:tc>
                  <a:txBody>
                    <a:bodyPr/>
                    <a:lstStyle/>
                    <a:p>
                      <a:r>
                        <a:rPr lang="de-DE" sz="1600" dirty="0" err="1"/>
                        <a:t>Obstart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Kritische </a:t>
                      </a:r>
                      <a:r>
                        <a:rPr lang="de-DE" sz="1600" dirty="0" err="1"/>
                        <a:t>Befallszeit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845">
                <a:tc>
                  <a:txBody>
                    <a:bodyPr/>
                    <a:lstStyle/>
                    <a:p>
                      <a:r>
                        <a:rPr lang="de-DE" sz="1400" b="1" dirty="0"/>
                        <a:t>Erdbeere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ab Juli (v.a.</a:t>
                      </a:r>
                      <a:r>
                        <a:rPr lang="de-DE" sz="1400" baseline="0" dirty="0"/>
                        <a:t> Monatserdbeeren)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154">
                <a:tc>
                  <a:txBody>
                    <a:bodyPr/>
                    <a:lstStyle/>
                    <a:p>
                      <a:r>
                        <a:rPr lang="de-DE" sz="1400" b="1" dirty="0"/>
                        <a:t>Kirsche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ab Juli (überreife Spätsorten, Sauerkirschen)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845">
                <a:tc>
                  <a:txBody>
                    <a:bodyPr/>
                    <a:lstStyle/>
                    <a:p>
                      <a:r>
                        <a:rPr lang="de-DE" sz="1400" b="1" dirty="0"/>
                        <a:t>Sommertragende Himbeeren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ab Juli</a:t>
                      </a:r>
                      <a:r>
                        <a:rPr lang="de-DE" sz="1400" baseline="0" dirty="0"/>
                        <a:t> (v.a. letzte Pflückgänge)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845">
                <a:tc>
                  <a:txBody>
                    <a:bodyPr/>
                    <a:lstStyle/>
                    <a:p>
                      <a:r>
                        <a:rPr lang="de-DE" sz="1400" b="1" dirty="0"/>
                        <a:t>Johannisbeere,</a:t>
                      </a:r>
                      <a:r>
                        <a:rPr lang="de-DE" sz="1400" b="1" baseline="0" dirty="0"/>
                        <a:t> Stachelbeere, Heidelbeere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ab Juli (v.a.</a:t>
                      </a:r>
                      <a:r>
                        <a:rPr lang="de-DE" sz="1400" baseline="0" dirty="0"/>
                        <a:t> überreife Früchte)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5678">
                <a:tc>
                  <a:txBody>
                    <a:bodyPr/>
                    <a:lstStyle/>
                    <a:p>
                      <a:r>
                        <a:rPr lang="de-DE" sz="1400" b="1" dirty="0"/>
                        <a:t>Pflaume,</a:t>
                      </a:r>
                      <a:r>
                        <a:rPr lang="de-DE" sz="1400" b="1" baseline="0" dirty="0"/>
                        <a:t> Zwetschge, Aprikose, Pfirsich, Mirabelle, Reneklode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ab Mitte August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0699">
                <a:tc>
                  <a:txBody>
                    <a:bodyPr/>
                    <a:lstStyle/>
                    <a:p>
                      <a:r>
                        <a:rPr lang="de-DE" sz="1400" b="1" dirty="0"/>
                        <a:t>Brombeere, Herbst-Himbeere, Holunder, Tafeltraube (blau), </a:t>
                      </a:r>
                      <a:r>
                        <a:rPr lang="de-DE" sz="1400" b="1" dirty="0" err="1"/>
                        <a:t>Kiwibeere</a:t>
                      </a:r>
                      <a:r>
                        <a:rPr lang="de-DE" sz="1400" b="1" dirty="0"/>
                        <a:t>,</a:t>
                      </a:r>
                      <a:r>
                        <a:rPr lang="de-DE" sz="1400" b="1" baseline="0" dirty="0"/>
                        <a:t> </a:t>
                      </a:r>
                      <a:r>
                        <a:rPr lang="de-DE" sz="1400" b="1" baseline="0" dirty="0" err="1"/>
                        <a:t>Goji</a:t>
                      </a:r>
                      <a:r>
                        <a:rPr lang="de-DE" sz="1400" b="1" baseline="0" dirty="0"/>
                        <a:t>, Aronia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generell stark gefährdet,</a:t>
                      </a:r>
                    </a:p>
                    <a:p>
                      <a:r>
                        <a:rPr lang="de-DE" sz="1400" dirty="0"/>
                        <a:t>2-3-tägige</a:t>
                      </a:r>
                      <a:r>
                        <a:rPr lang="de-DE" sz="1400" baseline="0" dirty="0"/>
                        <a:t> Ernteintervalle empfehlenswert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itel 4">
            <a:extLst>
              <a:ext uri="{FF2B5EF4-FFF2-40B4-BE49-F238E27FC236}">
                <a16:creationId xmlns:a16="http://schemas.microsoft.com/office/drawing/2014/main" id="{41769054-3F4E-4EFD-BC01-32B066BBA9FC}"/>
              </a:ext>
            </a:extLst>
          </p:cNvPr>
          <p:cNvSpPr txBox="1">
            <a:spLocks/>
          </p:cNvSpPr>
          <p:nvPr/>
        </p:nvSpPr>
        <p:spPr>
          <a:xfrm rot="5400000">
            <a:off x="7121892" y="2968539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/>
              <a:t>Neue Schaderreger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82554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Vorbeugende Maßnahmen</a:t>
            </a:r>
            <a:endParaRPr lang="de-DE" sz="2600" b="1" i="1" dirty="0">
              <a:latin typeface="+mj-lt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000799" y="1156930"/>
            <a:ext cx="5255621" cy="387798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449263" marR="0" indent="-449263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SzPct val="200000"/>
              <a:buBlip>
                <a:blip r:embed="rId3"/>
              </a:buBlip>
              <a:tabLst/>
            </a:pPr>
            <a: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Komplettes Abernten des Fruchtbehangs</a:t>
            </a:r>
          </a:p>
          <a:p>
            <a:pPr marL="449263" lvl="0" indent="-449263" defTabSz="342900">
              <a:spcBef>
                <a:spcPts val="0"/>
              </a:spcBef>
              <a:spcAft>
                <a:spcPts val="1800"/>
              </a:spcAft>
              <a:buClr>
                <a:srgbClr val="FFFFFF"/>
              </a:buClr>
              <a:buSzPct val="200000"/>
              <a:buBlip>
                <a:blip r:embed="rId3"/>
              </a:buBlip>
            </a:pPr>
            <a:r>
              <a:rPr lang="de-DE" sz="1900" dirty="0">
                <a:solidFill>
                  <a:srgbClr val="000000"/>
                </a:solidFill>
                <a:latin typeface="Calibri"/>
                <a:ea typeface="Fira Sans" panose="020B0503050000020004" pitchFamily="34" charset="0"/>
                <a:cs typeface="Arial" panose="020B0604020202020204" pitchFamily="34" charset="0"/>
              </a:rPr>
              <a:t>Entfernung von Fallobst und beschädigten Früchten </a:t>
            </a:r>
            <a:r>
              <a:rPr lang="de-DE" sz="1900" dirty="0">
                <a:solidFill>
                  <a:srgbClr val="FF0000"/>
                </a:solidFill>
                <a:latin typeface="Calibri"/>
                <a:ea typeface="Fira Sans" panose="020B0503050000020004" pitchFamily="34" charset="0"/>
                <a:cs typeface="Arial" panose="020B0604020202020204" pitchFamily="34" charset="0"/>
              </a:rPr>
              <a:t>(befallene Früchte nicht unbehandelt im Kompost, Bio- oder Restmüll entsorgen!)</a:t>
            </a:r>
            <a:endParaRPr lang="de-DE" sz="19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449263" indent="-449263" defTabSz="342900"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SzPct val="200000"/>
              <a:buBlip>
                <a:blip r:embed="rId3"/>
              </a:buBlip>
            </a:pPr>
            <a: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Erziehung als Spindel </a:t>
            </a:r>
            <a:r>
              <a:rPr lang="de-DE" sz="190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oder </a:t>
            </a:r>
            <a:r>
              <a:rPr lang="de-DE" sz="1900" smtClean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Spalier, </a:t>
            </a:r>
            <a:br>
              <a:rPr lang="de-DE" sz="1900" smtClean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</a:br>
            <a:r>
              <a:rPr lang="de-DE" sz="1900" smtClean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lichter Bestand </a:t>
            </a:r>
            <a:endParaRPr lang="de-DE" sz="19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449263" indent="-449263" defTabSz="342900"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SzPct val="200000"/>
              <a:buBlip>
                <a:blip r:embed="rId3"/>
              </a:buBlip>
            </a:pPr>
            <a: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Regelmäßiges Auslichten </a:t>
            </a:r>
          </a:p>
          <a:p>
            <a:pPr marL="449263" marR="0" indent="-449263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SzPct val="200000"/>
              <a:buBlip>
                <a:blip r:embed="rId3"/>
              </a:buBlip>
              <a:tabLst/>
            </a:pPr>
            <a: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Fallen zur Überwachung</a:t>
            </a:r>
          </a:p>
          <a:p>
            <a:pPr marL="449263" marR="0" indent="-449263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SzPct val="200000"/>
              <a:buBlip>
                <a:blip r:embed="rId3"/>
              </a:buBlip>
              <a:tabLst/>
            </a:pPr>
            <a: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Insektenschutznetze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EE7F5480-C611-43D9-A74C-5EA451D4D389}"/>
              </a:ext>
            </a:extLst>
          </p:cNvPr>
          <p:cNvSpPr txBox="1">
            <a:spLocks/>
          </p:cNvSpPr>
          <p:nvPr/>
        </p:nvSpPr>
        <p:spPr>
          <a:xfrm rot="5400000">
            <a:off x="7121892" y="2968539"/>
            <a:ext cx="3292475" cy="86290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Neue Schaderreger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8309D9C-D6AE-4E82-A316-59630C9A55D8}"/>
              </a:ext>
            </a:extLst>
          </p:cNvPr>
          <p:cNvSpPr txBox="1"/>
          <p:nvPr/>
        </p:nvSpPr>
        <p:spPr>
          <a:xfrm>
            <a:off x="5970709" y="276194"/>
            <a:ext cx="3468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(9)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E410335-923B-4E5E-BE7D-AA1CA52BB4BD}"/>
              </a:ext>
            </a:extLst>
          </p:cNvPr>
          <p:cNvSpPr txBox="1"/>
          <p:nvPr/>
        </p:nvSpPr>
        <p:spPr>
          <a:xfrm>
            <a:off x="5958276" y="2795592"/>
            <a:ext cx="3468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(10)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3EF5C23-CEDE-4299-9475-087998A672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46" t="9832" r="27273" b="4502"/>
          <a:stretch/>
        </p:blipFill>
        <p:spPr>
          <a:xfrm>
            <a:off x="6254577" y="2842468"/>
            <a:ext cx="1984707" cy="1815421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A9D65F56-0E34-45EF-97E0-915F86EEA612}"/>
              </a:ext>
            </a:extLst>
          </p:cNvPr>
          <p:cNvSpPr/>
          <p:nvPr/>
        </p:nvSpPr>
        <p:spPr>
          <a:xfrm>
            <a:off x="6144131" y="4657889"/>
            <a:ext cx="2355425" cy="461665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Obstgehölze </a:t>
            </a:r>
            <a:r>
              <a:rPr lang="de-DE" sz="1200" smtClean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sollten </a:t>
            </a: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regelmäßig durchgepflückt werden</a:t>
            </a:r>
            <a:endParaRPr lang="de-DE" sz="8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685220A-0AF4-40CB-B66F-28FA5D6D7E87}"/>
              </a:ext>
            </a:extLst>
          </p:cNvPr>
          <p:cNvSpPr/>
          <p:nvPr/>
        </p:nvSpPr>
        <p:spPr>
          <a:xfrm>
            <a:off x="6144130" y="2300073"/>
            <a:ext cx="2355425" cy="276999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Kirschessigfliegen-Falle</a:t>
            </a:r>
            <a:endParaRPr lang="de-DE" sz="8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63A672-5648-4E8D-B707-E8EEFDEDD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577" y="317394"/>
            <a:ext cx="1579510" cy="196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5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00800" y="612000"/>
            <a:ext cx="6061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>
                <a:latin typeface="+mj-lt"/>
              </a:rPr>
              <a:t>Einnetzen </a:t>
            </a:r>
            <a:r>
              <a:rPr lang="de-DE" sz="2600" b="1" smtClean="0">
                <a:latin typeface="+mj-lt"/>
              </a:rPr>
              <a:t>einer Zwetschgenbaum-Spindel</a:t>
            </a:r>
            <a:endParaRPr lang="de-DE" sz="2600" b="1" dirty="0">
              <a:latin typeface="+mj-lt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924611" y="3471393"/>
            <a:ext cx="3038252" cy="461665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Extra feinmaschiges Netz (0,8 x 0,8 mm), Länge: 3,50 m, Breite: 2,50 m </a:t>
            </a:r>
            <a:r>
              <a:rPr lang="de-DE" sz="8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(11)</a:t>
            </a:r>
          </a:p>
        </p:txBody>
      </p:sp>
      <p:sp>
        <p:nvSpPr>
          <p:cNvPr id="7" name="Rechteck 6"/>
          <p:cNvSpPr/>
          <p:nvPr/>
        </p:nvSpPr>
        <p:spPr>
          <a:xfrm>
            <a:off x="3975563" y="4086077"/>
            <a:ext cx="2182642" cy="40011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Anbringen eines Stützpfostens </a:t>
            </a:r>
            <a:r>
              <a:rPr lang="de-DE" sz="8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(12)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22D761D-98CC-4B37-A3B1-0466B922D276}"/>
              </a:ext>
            </a:extLst>
          </p:cNvPr>
          <p:cNvSpPr txBox="1"/>
          <p:nvPr/>
        </p:nvSpPr>
        <p:spPr>
          <a:xfrm>
            <a:off x="6165330" y="4086077"/>
            <a:ext cx="1698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Fixieren des Pfostens </a:t>
            </a:r>
            <a:r>
              <a:rPr lang="de-DE" sz="800" dirty="0">
                <a:latin typeface="+mn-lt"/>
              </a:rPr>
              <a:t>(13)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D9AC6B53-FEEF-4B9D-ABB8-6E9E61462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121892" y="2968539"/>
            <a:ext cx="3292475" cy="862901"/>
          </a:xfrm>
        </p:spPr>
        <p:txBody>
          <a:bodyPr/>
          <a:lstStyle/>
          <a:p>
            <a:r>
              <a:rPr lang="de-DE" sz="1600" dirty="0"/>
              <a:t>Neue Schaderreger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A5E50E-DC7E-4AAD-83F8-CF7A598DF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800" y="1370028"/>
            <a:ext cx="2857860" cy="206661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CD68BA2-CA7A-42E7-A2C5-DDA3CCAF3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197" y="1370028"/>
            <a:ext cx="1891596" cy="269676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750A230-ACCC-4832-B9B9-6CD8EC2A9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330" y="1384701"/>
            <a:ext cx="1832085" cy="268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972"/>
      </p:ext>
    </p:extLst>
  </p:cSld>
  <p:clrMapOvr>
    <a:masterClrMapping/>
  </p:clrMapOvr>
</p:sld>
</file>

<file path=ppt/theme/theme1.xml><?xml version="1.0" encoding="utf-8"?>
<a:theme xmlns:a="http://schemas.openxmlformats.org/drawingml/2006/main" name="Titel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9D6559FA-267F-9446-B0A8-85C2A46B58F6}"/>
    </a:ext>
  </a:extLst>
</a:theme>
</file>

<file path=ppt/theme/theme2.xml><?xml version="1.0" encoding="utf-8"?>
<a:theme xmlns:a="http://schemas.openxmlformats.org/drawingml/2006/main" name="1_Inhalt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marL="0" marR="0" indent="0" algn="ctr" defTabSz="3429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 typeface="Arial" pitchFamily="-110" charset="0"/>
          <a:buNone/>
          <a:tabLst/>
          <a:defRPr sz="1100" b="1" dirty="0" smtClean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ea typeface="Fira Sans" panose="020B0503050000020004" pitchFamily="34" charset="0"/>
            <a:cs typeface="Arial" panose="020B0604020202020204" pitchFamily="34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3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BD746CCE-B605-1C44-93A6-608AAB6B8799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nnseite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1A5FE0C5-848A-AB4F-A096-E3C00C82C9E3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4053</Words>
  <Application>Microsoft Office PowerPoint</Application>
  <PresentationFormat>Bildschirmpräsentation (16:9)</PresentationFormat>
  <Paragraphs>658</Paragraphs>
  <Slides>68</Slides>
  <Notes>58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68</vt:i4>
      </vt:variant>
    </vt:vector>
  </HeadingPairs>
  <TitlesOfParts>
    <vt:vector size="82" baseType="lpstr">
      <vt:lpstr>ＭＳ Ｐゴシック</vt:lpstr>
      <vt:lpstr>Arial</vt:lpstr>
      <vt:lpstr>Calibri</vt:lpstr>
      <vt:lpstr>Calibri (Überschriften)</vt:lpstr>
      <vt:lpstr>Calibri Light</vt:lpstr>
      <vt:lpstr>Fira Sans</vt:lpstr>
      <vt:lpstr>Lucida Grande</vt:lpstr>
      <vt:lpstr>Symbol</vt:lpstr>
      <vt:lpstr>Times New Roman</vt:lpstr>
      <vt:lpstr>Wingdings</vt:lpstr>
      <vt:lpstr>Titel</vt:lpstr>
      <vt:lpstr>1_Inhalt</vt:lpstr>
      <vt:lpstr>Benutzerdefiniertes Design</vt:lpstr>
      <vt:lpstr>Trennseite</vt:lpstr>
      <vt:lpstr>PowerPoint-Präsentation</vt:lpstr>
      <vt:lpstr>Gliederung</vt:lpstr>
      <vt:lpstr>PowerPoint-Präsentation</vt:lpstr>
      <vt:lpstr>PowerPoint-Präsentation</vt:lpstr>
      <vt:lpstr>Neue Schaderreger</vt:lpstr>
      <vt:lpstr>Neue Schaderreger</vt:lpstr>
      <vt:lpstr>PowerPoint-Präsentation</vt:lpstr>
      <vt:lpstr>PowerPoint-Präsentation</vt:lpstr>
      <vt:lpstr>Neue Schaderreger</vt:lpstr>
      <vt:lpstr>Neue Schaderreger</vt:lpstr>
      <vt:lpstr>Neue Schaderreger</vt:lpstr>
      <vt:lpstr>PowerPoint-Präsentation</vt:lpstr>
      <vt:lpstr>Neue Schaderreger</vt:lpstr>
      <vt:lpstr>Neue Schaderreger</vt:lpstr>
      <vt:lpstr>PowerPoint-Präsentation</vt:lpstr>
      <vt:lpstr>Verstärkt auftretende  Schaderreger</vt:lpstr>
      <vt:lpstr>Verstärkt auftretende Schaderreger</vt:lpstr>
      <vt:lpstr>PowerPoint-Präsentation</vt:lpstr>
      <vt:lpstr>PowerPoint-Präsentation</vt:lpstr>
      <vt:lpstr>Extremwetterereignisse</vt:lpstr>
      <vt:lpstr>PowerPoint-Präsentation</vt:lpstr>
      <vt:lpstr>Extremwetterereignisse</vt:lpstr>
      <vt:lpstr>PowerPoint-Präsentation</vt:lpstr>
      <vt:lpstr>Extremwetterereignisse</vt:lpstr>
      <vt:lpstr>Extremwetterereignisse</vt:lpstr>
      <vt:lpstr>Extremwetterereignisse</vt:lpstr>
      <vt:lpstr>Extremwetterereignisse</vt:lpstr>
      <vt:lpstr>PowerPoint-Präsentation</vt:lpstr>
      <vt:lpstr>Extremwetterereignisse</vt:lpstr>
      <vt:lpstr>PowerPoint-Präsentation</vt:lpstr>
      <vt:lpstr>Extremwetterereignisse</vt:lpstr>
      <vt:lpstr>Extremwetterereignisse</vt:lpstr>
      <vt:lpstr>Extremwetterereignisse</vt:lpstr>
      <vt:lpstr>Extremwetterereignisse</vt:lpstr>
      <vt:lpstr>Extremwetterereignisse</vt:lpstr>
      <vt:lpstr>Extremwetterereignisse</vt:lpstr>
      <vt:lpstr>PowerPoint-Präsentation</vt:lpstr>
      <vt:lpstr>Extremwetterereignisse</vt:lpstr>
      <vt:lpstr>Extremwetterereignisse</vt:lpstr>
      <vt:lpstr>Extremwetterereignisse</vt:lpstr>
      <vt:lpstr>Extremwetterereignisse</vt:lpstr>
      <vt:lpstr>Extremwetterereignisse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Lena Fröhler</dc:creator>
  <cp:lastModifiedBy>xxxxx</cp:lastModifiedBy>
  <cp:revision>33</cp:revision>
  <dcterms:modified xsi:type="dcterms:W3CDTF">2022-03-11T15:05:01Z</dcterms:modified>
</cp:coreProperties>
</file>