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theme/themeOverride2.xml" ContentType="application/vnd.openxmlformats-officedocument.themeOverrid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62">
  <p:sldMasterIdLst>
    <p:sldMasterId id="2147483664" r:id="rId1"/>
    <p:sldMasterId id="2147483687" r:id="rId2"/>
    <p:sldMasterId id="2147483723" r:id="rId3"/>
    <p:sldMasterId id="2147483654" r:id="rId4"/>
    <p:sldMasterId id="2147483702" r:id="rId5"/>
    <p:sldMasterId id="2147483714" r:id="rId6"/>
  </p:sldMasterIdLst>
  <p:notesMasterIdLst>
    <p:notesMasterId r:id="rId66"/>
  </p:notesMasterIdLst>
  <p:handoutMasterIdLst>
    <p:handoutMasterId r:id="rId67"/>
  </p:handoutMasterIdLst>
  <p:sldIdLst>
    <p:sldId id="268" r:id="rId7"/>
    <p:sldId id="308" r:id="rId8"/>
    <p:sldId id="388" r:id="rId9"/>
    <p:sldId id="389" r:id="rId10"/>
    <p:sldId id="365" r:id="rId11"/>
    <p:sldId id="390" r:id="rId12"/>
    <p:sldId id="391" r:id="rId13"/>
    <p:sldId id="392" r:id="rId14"/>
    <p:sldId id="367" r:id="rId15"/>
    <p:sldId id="397" r:id="rId16"/>
    <p:sldId id="383" r:id="rId17"/>
    <p:sldId id="271" r:id="rId18"/>
    <p:sldId id="273" r:id="rId19"/>
    <p:sldId id="274" r:id="rId20"/>
    <p:sldId id="275" r:id="rId21"/>
    <p:sldId id="399" r:id="rId22"/>
    <p:sldId id="398" r:id="rId23"/>
    <p:sldId id="437" r:id="rId24"/>
    <p:sldId id="279" r:id="rId25"/>
    <p:sldId id="281" r:id="rId26"/>
    <p:sldId id="280" r:id="rId27"/>
    <p:sldId id="380" r:id="rId28"/>
    <p:sldId id="357" r:id="rId29"/>
    <p:sldId id="282" r:id="rId30"/>
    <p:sldId id="283" r:id="rId31"/>
    <p:sldId id="384" r:id="rId32"/>
    <p:sldId id="285" r:id="rId33"/>
    <p:sldId id="286" r:id="rId34"/>
    <p:sldId id="288" r:id="rId35"/>
    <p:sldId id="287" r:id="rId36"/>
    <p:sldId id="385" r:id="rId37"/>
    <p:sldId id="381" r:id="rId38"/>
    <p:sldId id="290" r:id="rId39"/>
    <p:sldId id="295" r:id="rId40"/>
    <p:sldId id="294" r:id="rId41"/>
    <p:sldId id="293" r:id="rId42"/>
    <p:sldId id="436" r:id="rId43"/>
    <p:sldId id="386" r:id="rId44"/>
    <p:sldId id="302" r:id="rId45"/>
    <p:sldId id="375" r:id="rId46"/>
    <p:sldId id="299" r:id="rId47"/>
    <p:sldId id="359" r:id="rId48"/>
    <p:sldId id="371" r:id="rId49"/>
    <p:sldId id="387" r:id="rId50"/>
    <p:sldId id="305" r:id="rId51"/>
    <p:sldId id="373" r:id="rId52"/>
    <p:sldId id="349" r:id="rId53"/>
    <p:sldId id="350" r:id="rId54"/>
    <p:sldId id="352" r:id="rId55"/>
    <p:sldId id="353" r:id="rId56"/>
    <p:sldId id="354" r:id="rId57"/>
    <p:sldId id="355" r:id="rId58"/>
    <p:sldId id="356" r:id="rId59"/>
    <p:sldId id="368" r:id="rId60"/>
    <p:sldId id="369" r:id="rId61"/>
    <p:sldId id="376" r:id="rId62"/>
    <p:sldId id="377" r:id="rId63"/>
    <p:sldId id="378" r:id="rId64"/>
    <p:sldId id="382" r:id="rId65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>
            <p14:sldId id="268"/>
            <p14:sldId id="308"/>
            <p14:sldId id="388"/>
            <p14:sldId id="389"/>
            <p14:sldId id="365"/>
            <p14:sldId id="390"/>
            <p14:sldId id="391"/>
            <p14:sldId id="392"/>
            <p14:sldId id="367"/>
            <p14:sldId id="397"/>
            <p14:sldId id="383"/>
            <p14:sldId id="271"/>
            <p14:sldId id="273"/>
            <p14:sldId id="274"/>
            <p14:sldId id="275"/>
            <p14:sldId id="399"/>
            <p14:sldId id="398"/>
            <p14:sldId id="437"/>
            <p14:sldId id="279"/>
            <p14:sldId id="281"/>
            <p14:sldId id="280"/>
            <p14:sldId id="380"/>
            <p14:sldId id="357"/>
            <p14:sldId id="282"/>
            <p14:sldId id="283"/>
            <p14:sldId id="384"/>
            <p14:sldId id="285"/>
            <p14:sldId id="286"/>
            <p14:sldId id="288"/>
            <p14:sldId id="287"/>
            <p14:sldId id="385"/>
            <p14:sldId id="381"/>
            <p14:sldId id="290"/>
            <p14:sldId id="295"/>
            <p14:sldId id="294"/>
            <p14:sldId id="293"/>
            <p14:sldId id="436"/>
            <p14:sldId id="386"/>
            <p14:sldId id="302"/>
            <p14:sldId id="375"/>
            <p14:sldId id="299"/>
            <p14:sldId id="359"/>
            <p14:sldId id="371"/>
            <p14:sldId id="387"/>
            <p14:sldId id="305"/>
            <p14:sldId id="373"/>
            <p14:sldId id="349"/>
            <p14:sldId id="350"/>
            <p14:sldId id="352"/>
            <p14:sldId id="353"/>
            <p14:sldId id="354"/>
            <p14:sldId id="355"/>
            <p14:sldId id="356"/>
            <p14:sldId id="368"/>
            <p14:sldId id="369"/>
            <p14:sldId id="376"/>
            <p14:sldId id="377"/>
            <p14:sldId id="378"/>
            <p14:sldId id="382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40" userDrawn="1">
          <p15:clr>
            <a:srgbClr val="A4A3A4"/>
          </p15:clr>
        </p15:guide>
        <p15:guide id="2" pos="612">
          <p15:clr>
            <a:srgbClr val="A4A3A4"/>
          </p15:clr>
        </p15:guide>
        <p15:guide id="3" pos="5329">
          <p15:clr>
            <a:srgbClr val="A4A3A4"/>
          </p15:clr>
        </p15:guide>
        <p15:guide id="4" orient="horz" pos="1166">
          <p15:clr>
            <a:srgbClr val="A4A3A4"/>
          </p15:clr>
        </p15:guide>
        <p15:guide id="5" pos="2971">
          <p15:clr>
            <a:srgbClr val="A4A3A4"/>
          </p15:clr>
        </p15:guide>
        <p15:guide id="6" pos="2835">
          <p15:clr>
            <a:srgbClr val="A4A3A4"/>
          </p15:clr>
        </p15:guide>
        <p15:guide id="7" pos="3107">
          <p15:clr>
            <a:srgbClr val="A4A3A4"/>
          </p15:clr>
        </p15:guide>
        <p15:guide id="8" orient="horz" pos="2890" userDrawn="1">
          <p15:clr>
            <a:srgbClr val="A4A3A4"/>
          </p15:clr>
        </p15:guide>
        <p15:guide id="9" orient="horz" pos="2777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97979"/>
    <a:srgbClr val="79B800"/>
    <a:srgbClr val="7AB800"/>
    <a:srgbClr val="78B800"/>
    <a:srgbClr val="8560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4830"/>
  </p:normalViewPr>
  <p:slideViewPr>
    <p:cSldViewPr snapToGrid="0" showGuides="1">
      <p:cViewPr varScale="1">
        <p:scale>
          <a:sx n="103" d="100"/>
          <a:sy n="103" d="100"/>
        </p:scale>
        <p:origin x="114" y="678"/>
      </p:cViewPr>
      <p:guideLst>
        <p:guide orient="horz" pos="3140"/>
        <p:guide pos="612"/>
        <p:guide pos="5329"/>
        <p:guide orient="horz" pos="1166"/>
        <p:guide pos="2971"/>
        <p:guide pos="2835"/>
        <p:guide pos="3107"/>
        <p:guide orient="horz" pos="2890"/>
        <p:guide orient="horz" pos="2777"/>
        <p:guide orient="horz" pos="7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20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commentAuthors" Target="commentAuthors.xml"/><Relationship Id="rId7" Type="http://schemas.openxmlformats.org/officeDocument/2006/relationships/slide" Target="slides/slide1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03.03.2022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274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27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7740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040066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459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5177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9788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505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17579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6791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800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927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38268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284664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27631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1115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1722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4706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69611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826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6530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3777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1287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3412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3CBCBF-FFDA-C943-A2C8-A35F76A11E0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9588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011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30136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49033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845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65027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31024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27539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3160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4607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491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42769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8634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3863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99121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9375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53513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0026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89265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3545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89312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9229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6159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917754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24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6075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5635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9565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302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736458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  <p15:guide id="2" orient="horz" pos="291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098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169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75878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580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C1AAE-6BE9-4EAF-A764-4BC8C2BC4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514FEB-6820-4D12-A31B-4A60CF646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6B78A0-9EEF-4E5D-9ECB-93AA5C787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AAD042-129C-4425-B3C5-A8A1B7D5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A45AEC-3F1A-4CD3-BDCA-444499975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037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A66CD-DBAB-49CF-8CB3-CFC5571AD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2D26F4-5BC4-4311-BBA4-1D59864EC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B9FF57-1308-486E-A1A4-DC014BF1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E72B86-45A3-491D-8BFA-E534594B4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05761F-F29E-4CA8-9125-494E545B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385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F41E9-5CD5-4DA3-BBB5-94F3DA7B3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F2A54D-2E1B-4BC1-9F3A-82ADDB4A5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9EA6DC-5BD4-428D-AB63-FC3E514A7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4D94BA-ADA9-4B77-BFEE-3D3464794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EB50CF-EBC2-48C2-9487-F11516C8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33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03959-0F5A-49CC-B151-1A1CEE326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D6FA64-A5EC-486A-A1AA-0175965BD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88C495-5326-4358-B90E-6E3535FAC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467779-E6D2-449A-9FE1-B3E9B191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21C6E7-A5AF-48C4-AA86-7D36CD6FA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402337-1AC4-4988-A68C-F9A726BB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9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7BDD9-F3A0-4C43-A265-EFEFBAC8A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D9BA8-7AFD-40C9-84D3-8D7AFEB9F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6D98C5-1815-444A-8CA0-8CEDFEC3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1B1C403-A9BF-4482-94EF-A6F4082C7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D254482-4E96-4602-855A-07DE354D2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FD1B885-480F-4332-9DCD-EA05CADB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312900A-CE8D-415E-915E-051E52C57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93D308E-1D27-43FC-9942-2155500C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903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D0267-0CB5-4C6D-9C1C-CD666213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53F7DA1-F606-4B8A-9A38-F9FF996D4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1DF964-DDE6-4A25-9FCB-0D8ED55C0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C787C3-3248-4F9C-93B1-E37652BF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58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4B6F14-CE8C-4319-8A0A-3A1DD0DAF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05C2D0E-FDA6-4EC8-B5D1-7C0CA0AA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AB2098-29DD-4861-B80C-656591E3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941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613B62-5F8D-4076-B2AA-A570DAFA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0F5808-FB9A-4FE4-8F78-6AAB54CDD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68F7D44-7533-41A0-A270-A51CBA482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63DC82-57EF-4C54-98D0-F69A6A9E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309FCA-26BD-483C-94CC-08FF4A47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A16D9F-EAB4-40A1-B3EF-E356D8B5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165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EEBC6-F817-4015-880A-EBEAC5D61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6BEBA4-9AEC-4F3F-A182-67DE391D4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453DDD-2A0B-4B98-9919-A8B4F608A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50C36A-E68F-4BDF-A59D-5AE0A2D6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C444D8-D26B-4F09-96FB-9A8E5AD78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6A68C-084E-46C8-A4A9-B10E2530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368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AF18DD-97B7-444B-9377-082FDAF14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F88540A-7BF6-4303-A0CB-3182E1664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E30804-7816-44EE-96F7-CD1BD6FA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6CAD3D-CB27-4CBF-BCE5-9F797F5C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86A2E1-B255-4E73-9D51-0DF5D5AF7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5891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7B07CF-348F-4148-9DA3-F9885EE86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207BD8-BF4B-49A0-B1B7-68838ACDA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97C87C-2ED3-490E-8FC3-F45AD8DC8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61590F-EA31-4368-B8B4-58BF334E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21BEE2-C8EB-448C-841F-BA8B2B74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48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9CB8E5-9732-4048-BEB4-F154CF925930}"/>
              </a:ext>
            </a:extLst>
          </p:cNvPr>
          <p:cNvSpPr txBox="1"/>
          <p:nvPr userDrawn="1"/>
        </p:nvSpPr>
        <p:spPr>
          <a:xfrm>
            <a:off x="971550" y="4850651"/>
            <a:ext cx="270662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</a:t>
            </a:r>
            <a:r>
              <a:rPr lang="de-DE" sz="1100" dirty="0" err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Triesdorf</a:t>
            </a:r>
            <a:endParaRPr lang="de-DE" sz="11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75878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559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43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75878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A9018-F8F0-4FF9-A97A-8DEF6D97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E7B1C-2E2B-4B1A-9756-E7561E17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D46A4-BFA1-44D5-A86A-87A127D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D001C-10BC-4B35-91D7-36A7C5A9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4EACEC-5D48-4CB0-B6BA-5F07408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628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1F1E8-E6F8-4767-86D0-29AEEA34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92BE5B-903A-4DFF-A269-AF6A4E43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DD2F7-6DD1-424F-A831-3A1402E7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B9D1F1-6E6D-449B-9EBC-DE85B0AF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60BD7-F1B0-4146-94DD-943422D9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6748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BCAA-80F4-4478-AD62-60F91FC1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C811C-75AE-4701-9432-966EB6F00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A6A6C-15AA-40E3-9458-E4C09CACB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B97E36-37FE-4182-8CF5-EC8C2660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9655F-0100-40B9-A209-CF49DE6FF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D8DE2-405A-44E0-ABA7-4E5705C9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828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E861-0CE6-4A5A-A15A-5DF317F0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177240-D8AD-417E-977D-4355556B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CC7F7A-07D4-48CF-8905-9BCC8FC1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59FD2C-4922-48FA-A74C-F2051FF91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CD4C03-DEBE-476F-8570-6B595B1A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5E8B77-78A7-4098-B9E1-DBEC8421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734EC3-C01E-44D2-B546-50A9555A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A31936-7F69-476D-BF26-CB425C89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788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4E26-FFB7-4937-AD8B-13713664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90F7A-DACA-4CFE-B764-248D9210E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857594-9200-4411-A383-12E438D2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7EF5A-C5B0-435F-B394-F04BE668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6686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0010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559AA-A20C-4034-B233-5843EF6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726003-7028-4330-B5A0-948F6AF43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78A65E-A040-4C08-922F-BD16E90F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23EE32-EFEA-4F94-98DE-AC155A1D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2C381A-11DB-4881-90B2-1F1C976AD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E98F83-6AC9-49A2-8A0A-0F4F41FA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12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2F224-DD9B-4EE4-BBA4-437E417E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5B58E6-8C2E-47E6-8384-88FE3951E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D7C9EE-3C57-4BF4-99B4-F406313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E8D20-3647-420D-A57D-A3DE42F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CF3B70-BF1A-40E0-823C-4E7DC835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995C25-0B68-4A76-A327-2FF4FED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047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3981C-C883-4FC5-9FA0-E63F30A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999ED3-B4E7-48DF-B563-C0A36DAEF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5E2E5-1DC6-4E4E-AC7D-422B427B9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F1818-312C-4DEB-850C-726E081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6F1DB-2B35-47F0-9DC2-4C256284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77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FDB47B-D5F2-4CD9-A65A-65A79312E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32EFD9-3701-4439-84E0-BB8D6B4C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BA8FCF-F455-4E1A-993A-BBE448E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BE19-E7DD-469D-9ECD-1842A2E1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43D79F-7EDA-4A3F-84A8-29015F9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7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0176231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428625"/>
            <a:ext cx="6558803" cy="4953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7243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anose="05000000000000000000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7901677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04329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16814202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403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>
          <p15:clr>
            <a:srgbClr val="FBAE40"/>
          </p15:clr>
        </p15:guide>
        <p15:guide id="2" orient="horz" pos="2913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96314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2617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6608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_Bild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9561C537-5BC0-4557-B3B0-3662C81138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47498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75878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4981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tertextformat</a:t>
            </a:r>
            <a:r>
              <a:rPr lang="de-DE" dirty="0"/>
              <a:t>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rtextformat</a:t>
            </a:r>
            <a:r>
              <a:rPr lang="de-DE" dirty="0"/>
              <a:t> bearbeiten</a:t>
            </a:r>
          </a:p>
        </p:txBody>
      </p:sp>
      <p:sp>
        <p:nvSpPr>
          <p:cNvPr id="7" name="Titelplatzhalter 4">
            <a:extLst>
              <a:ext uri="{FF2B5EF4-FFF2-40B4-BE49-F238E27FC236}">
                <a16:creationId xmlns:a16="http://schemas.microsoft.com/office/drawing/2014/main" id="{9D8F6C99-3785-405E-A629-EC713DCBD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044752" y="2873061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949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9561C537-5BC0-4557-B3B0-3662C81138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13766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anose="05000000000000000000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89643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375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79" r:id="rId3"/>
    <p:sldLayoutId id="2147483699" r:id="rId4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/47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90"/>
            <a:ext cx="862282" cy="54487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Pflanzen-schutz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3941" y="81394"/>
            <a:ext cx="1144826" cy="114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700" r:id="rId3"/>
    <p:sldLayoutId id="2147483692" r:id="rId4"/>
    <p:sldLayoutId id="2147483693" r:id="rId5"/>
    <p:sldLayoutId id="2147483695" r:id="rId6"/>
    <p:sldLayoutId id="2147483696" r:id="rId7"/>
    <p:sldLayoutId id="2147483697" r:id="rId8"/>
    <p:sldLayoutId id="2147483736" r:id="rId9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F6D6527-E7D4-4AC6-86A6-DA4B67283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B807CF-3EE4-41C5-87F2-9FA83CA39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58FF65-67E6-472B-85A9-80E38DFA6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7155E-96C3-46FC-92C2-51C2716D74FF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D09BF5-B28F-4698-83A4-66F8A1064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888C5A-D5B7-432D-B660-8ACEA08C2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05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  <p:sldLayoutId id="2147483735" r:id="rId4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93EB606-ACAD-4DE3-9685-0F62BEFF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2F3CB3-0A83-40D0-9076-4677CA098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6B161-AECB-4DCD-B1CB-48288314E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3AD6B-AB68-4A2E-9CD1-BB4BEA3E3DF7}" type="datetimeFigureOut">
              <a:rPr lang="de-DE" smtClean="0"/>
              <a:t>03.03.2022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7B1D4-2EDC-47C0-9D76-0CB99F5A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C7AE6-D95C-4965-8B68-79ECBBE64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44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/47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90"/>
            <a:ext cx="862282" cy="54487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Pflanzen-schutz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941" y="81394"/>
            <a:ext cx="1144826" cy="114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7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37" r:id="rId9"/>
    <p:sldLayoutId id="2147483738" r:id="rId10"/>
    <p:sldLayoutId id="2147483739" r:id="rId11"/>
    <p:sldLayoutId id="2147483740" r:id="rId12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0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2.png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7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jp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9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4.jpe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19906E-73AD-AC40-98D6-8AC96C670D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1658" y="1182386"/>
            <a:ext cx="7874094" cy="452438"/>
          </a:xfrm>
        </p:spPr>
        <p:txBody>
          <a:bodyPr/>
          <a:lstStyle/>
          <a:p>
            <a:pPr algn="ctr"/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- Klimawandel im Freizeitgartenbau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F6B74-95A2-394E-8500-EFBF025EB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658" y="1705828"/>
            <a:ext cx="7874094" cy="381000"/>
          </a:xfrm>
        </p:spPr>
        <p:txBody>
          <a:bodyPr/>
          <a:lstStyle/>
          <a:p>
            <a:pPr algn="ctr"/>
            <a:r>
              <a:rPr lang="de-DE" sz="2400" b="1" dirty="0">
                <a:latin typeface="+mj-lt"/>
              </a:rPr>
              <a:t>Pflanzenschutz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0086B-DE50-4E43-874D-932846BCE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1658" y="4753976"/>
            <a:ext cx="7874094" cy="233363"/>
          </a:xfrm>
        </p:spPr>
        <p:txBody>
          <a:bodyPr/>
          <a:lstStyle/>
          <a:p>
            <a:pPr algn="ctr"/>
            <a:r>
              <a:rPr lang="de-DE" sz="1400" b="1" dirty="0" err="1">
                <a:latin typeface="+mn-lt"/>
              </a:rPr>
              <a:t>GartenKlimA</a:t>
            </a:r>
            <a:r>
              <a:rPr lang="de-DE" sz="1400" b="1" dirty="0">
                <a:latin typeface="+mn-lt"/>
              </a:rPr>
              <a:t>  -  mehr unter www.garten-klima.de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278" y="3647209"/>
            <a:ext cx="1203159" cy="1063398"/>
          </a:xfrm>
          <a:prstGeom prst="rect">
            <a:avLst/>
          </a:prstGeom>
          <a:noFill/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6" b="14867"/>
          <a:stretch/>
        </p:blipFill>
        <p:spPr>
          <a:xfrm>
            <a:off x="2513997" y="2108512"/>
            <a:ext cx="3657600" cy="257118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3636" y="387370"/>
            <a:ext cx="678322" cy="2893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3AF4FFC-17F8-494D-BC42-51AF0308AFC8}"/>
              </a:ext>
            </a:extLst>
          </p:cNvPr>
          <p:cNvSpPr txBox="1"/>
          <p:nvPr/>
        </p:nvSpPr>
        <p:spPr>
          <a:xfrm>
            <a:off x="5359165" y="4301972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99199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BF64F39-B2DD-43C9-9B92-7D64EA6698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800" y="2139023"/>
            <a:ext cx="3242048" cy="209716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270D754-F41B-4817-81F0-00B84CCC98F6}"/>
              </a:ext>
            </a:extLst>
          </p:cNvPr>
          <p:cNvSpPr txBox="1"/>
          <p:nvPr/>
        </p:nvSpPr>
        <p:spPr>
          <a:xfrm>
            <a:off x="1125615" y="1417723"/>
            <a:ext cx="1859670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Überdachung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DE" b="1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85D2EA2-0D6C-4D78-A7BC-6C40359BC8A1}"/>
              </a:ext>
            </a:extLst>
          </p:cNvPr>
          <p:cNvSpPr txBox="1"/>
          <p:nvPr/>
        </p:nvSpPr>
        <p:spPr>
          <a:xfrm>
            <a:off x="949645" y="4237255"/>
            <a:ext cx="3553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Birnenspalier mit Schutz durch Dachvorsprung </a:t>
            </a:r>
            <a:r>
              <a:rPr lang="de-DE" sz="800" dirty="0">
                <a:latin typeface="+mn-lt"/>
              </a:rPr>
              <a:t>(17)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04BE7AB-E736-4AC7-A1E6-40BE3C69CD4F}"/>
              </a:ext>
            </a:extLst>
          </p:cNvPr>
          <p:cNvSpPr txBox="1"/>
          <p:nvPr/>
        </p:nvSpPr>
        <p:spPr>
          <a:xfrm>
            <a:off x="4641247" y="4236191"/>
            <a:ext cx="2846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Apfel-Anlage unter Hagelnetz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42D7428-32BF-4AA1-B9A4-297B1BCD2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8941" y="1417723"/>
            <a:ext cx="302832" cy="37063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BBE9C3B-A75D-4D8D-9C75-60E521442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800" y="1394842"/>
            <a:ext cx="302832" cy="37063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445B3E7-DDE2-4EA4-A21E-2B3784DBC224}"/>
              </a:ext>
            </a:extLst>
          </p:cNvPr>
          <p:cNvSpPr txBox="1"/>
          <p:nvPr/>
        </p:nvSpPr>
        <p:spPr>
          <a:xfrm>
            <a:off x="4945009" y="1417723"/>
            <a:ext cx="1859670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Netze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DE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0CC9651-B1E8-425B-9B81-2A2C6F0AEFF9}"/>
              </a:ext>
            </a:extLst>
          </p:cNvPr>
          <p:cNvSpPr txBox="1"/>
          <p:nvPr/>
        </p:nvSpPr>
        <p:spPr>
          <a:xfrm>
            <a:off x="1000800" y="612000"/>
            <a:ext cx="6061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Hagel - Abhilfe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7CA350E2-F416-4994-8330-89291C0A17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95" r="8215"/>
          <a:stretch/>
        </p:blipFill>
        <p:spPr>
          <a:xfrm>
            <a:off x="4718860" y="2139023"/>
            <a:ext cx="3141806" cy="2099143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5D4E20EB-9F97-4321-AA27-41189BB2C4F2}"/>
              </a:ext>
            </a:extLst>
          </p:cNvPr>
          <p:cNvSpPr txBox="1"/>
          <p:nvPr/>
        </p:nvSpPr>
        <p:spPr>
          <a:xfrm>
            <a:off x="8590002" y="1924001"/>
            <a:ext cx="430887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Witterungsbedingte Schäden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5461A43-4649-4DDA-B144-D69A82A2A2DA}"/>
              </a:ext>
            </a:extLst>
          </p:cNvPr>
          <p:cNvSpPr txBox="1"/>
          <p:nvPr/>
        </p:nvSpPr>
        <p:spPr>
          <a:xfrm>
            <a:off x="6537970" y="4282082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(18)</a:t>
            </a:r>
          </a:p>
        </p:txBody>
      </p:sp>
    </p:spTree>
    <p:extLst>
      <p:ext uri="{BB962C8B-B14F-4D97-AF65-F5344CB8AC3E}">
        <p14:creationId xmlns:p14="http://schemas.microsoft.com/office/powerpoint/2010/main" val="109217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DA0B05F-CC4D-47C3-AC24-E7E95DBF05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de-DE" sz="3600" dirty="0">
                <a:latin typeface="+mj-lt"/>
              </a:rPr>
              <a:t>Unterschiedliche </a:t>
            </a:r>
            <a:br>
              <a:rPr lang="de-DE" sz="3600" dirty="0">
                <a:latin typeface="+mj-lt"/>
              </a:rPr>
            </a:br>
            <a:r>
              <a:rPr lang="de-DE" sz="3600" dirty="0">
                <a:latin typeface="+mj-lt"/>
              </a:rPr>
              <a:t>Schaderregergruppen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688FA5-4725-4D3E-B46B-8C0445AEB7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3CEC72-B445-42BC-A830-7673F5470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8130FDA-526E-47D0-B880-8982ED72EA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7144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4248692" y="1223971"/>
            <a:ext cx="3386978" cy="301661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Für Übertragung vielfach auf Vektoren angewiesen</a:t>
            </a:r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>
              <a:lnSpc>
                <a:spcPct val="100000"/>
              </a:lnSpc>
            </a:pPr>
            <a:r>
              <a:rPr lang="de-DE" dirty="0"/>
              <a:t>Vektoren profitieren vom Klimawandel</a:t>
            </a:r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>
              <a:lnSpc>
                <a:spcPct val="100000"/>
              </a:lnSpc>
            </a:pPr>
            <a:r>
              <a:rPr lang="de-DE" dirty="0"/>
              <a:t>Begünstigung der Übertragung</a:t>
            </a:r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de-DE" dirty="0">
                <a:solidFill>
                  <a:srgbClr val="FF0000"/>
                </a:solidFill>
              </a:rPr>
              <a:t>Tendenziell Zunahme</a:t>
            </a:r>
          </a:p>
        </p:txBody>
      </p:sp>
      <p:sp>
        <p:nvSpPr>
          <p:cNvPr id="13" name="Ellipse 12"/>
          <p:cNvSpPr/>
          <p:nvPr/>
        </p:nvSpPr>
        <p:spPr>
          <a:xfrm>
            <a:off x="1362076" y="1051678"/>
            <a:ext cx="1524000" cy="1289687"/>
          </a:xfrm>
          <a:prstGeom prst="ellipse">
            <a:avLst/>
          </a:prstGeom>
          <a:ln w="19050">
            <a:solidFill>
              <a:srgbClr val="FF0000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C5F58B4-90DB-446A-97DB-6A8B61BE6764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2" name="Pfeil: nach rechts 1">
            <a:extLst>
              <a:ext uri="{FF2B5EF4-FFF2-40B4-BE49-F238E27FC236}">
                <a16:creationId xmlns:a16="http://schemas.microsoft.com/office/drawing/2014/main" id="{76B2B184-522E-4D72-97CE-4D6339B79D37}"/>
              </a:ext>
            </a:extLst>
          </p:cNvPr>
          <p:cNvSpPr/>
          <p:nvPr/>
        </p:nvSpPr>
        <p:spPr>
          <a:xfrm rot="5400000">
            <a:off x="5677916" y="3762335"/>
            <a:ext cx="528528" cy="42797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45" y="1253052"/>
            <a:ext cx="3817532" cy="3060802"/>
          </a:xfrm>
          <a:prstGeom prst="rect">
            <a:avLst/>
          </a:prstGeom>
        </p:spPr>
      </p:pic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860F6468-7BE1-4815-84C9-B7739F2532F6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Viren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6EACFF1-0F38-44A8-8229-C021B7FC02DE}"/>
              </a:ext>
            </a:extLst>
          </p:cNvPr>
          <p:cNvSpPr/>
          <p:nvPr/>
        </p:nvSpPr>
        <p:spPr>
          <a:xfrm>
            <a:off x="2008909" y="2743200"/>
            <a:ext cx="415636" cy="477982"/>
          </a:xfrm>
          <a:prstGeom prst="ellipse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7FA99AD-8A85-4F4B-910A-00073CE5C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5169" y="2808609"/>
            <a:ext cx="323115" cy="34716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4949B26-A4B8-4AAB-ACB9-C262AB5BDFA7}"/>
              </a:ext>
            </a:extLst>
          </p:cNvPr>
          <p:cNvSpPr txBox="1"/>
          <p:nvPr/>
        </p:nvSpPr>
        <p:spPr>
          <a:xfrm>
            <a:off x="3528907" y="4299784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(19)</a:t>
            </a:r>
          </a:p>
        </p:txBody>
      </p:sp>
    </p:spTree>
    <p:extLst>
      <p:ext uri="{BB962C8B-B14F-4D97-AF65-F5344CB8AC3E}">
        <p14:creationId xmlns:p14="http://schemas.microsoft.com/office/powerpoint/2010/main" val="2232851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5169420" y="1295395"/>
            <a:ext cx="2543810" cy="3197595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buNone/>
            </a:pPr>
            <a:r>
              <a:rPr lang="de-DE" dirty="0"/>
              <a:t>Für Fortbewegung und Infektion zwingend auf Feuchtigkeit angewiesen</a:t>
            </a:r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>
              <a:lnSpc>
                <a:spcPct val="100000"/>
              </a:lnSpc>
              <a:buClr>
                <a:srgbClr val="00B050"/>
              </a:buClr>
              <a:buFont typeface="Calibri" panose="020F0502020204030204" pitchFamily="34" charset="0"/>
              <a:buChar char="→"/>
            </a:pPr>
            <a:r>
              <a:rPr lang="de-DE" dirty="0">
                <a:solidFill>
                  <a:srgbClr val="00B050"/>
                </a:solidFill>
              </a:rPr>
              <a:t>Hemmung bei sommerlicher Trockenheit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971551" y="1295396"/>
            <a:ext cx="2543810" cy="3197595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buNone/>
            </a:pPr>
            <a:r>
              <a:rPr lang="de-DE" dirty="0"/>
              <a:t>Begünstigte Entwicklung und Vermehrung bei hohen Temperaturen</a:t>
            </a:r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>
              <a:lnSpc>
                <a:spcPct val="100000"/>
              </a:lnSpc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dirty="0">
                <a:solidFill>
                  <a:srgbClr val="FF0000"/>
                </a:solidFill>
              </a:rPr>
              <a:t>Schnellere Vermehrung, insbesondere im Frühjahr</a:t>
            </a:r>
          </a:p>
        </p:txBody>
      </p:sp>
      <p:sp>
        <p:nvSpPr>
          <p:cNvPr id="5" name="Pfeil: nach oben 4">
            <a:extLst>
              <a:ext uri="{FF2B5EF4-FFF2-40B4-BE49-F238E27FC236}">
                <a16:creationId xmlns:a16="http://schemas.microsoft.com/office/drawing/2014/main" id="{7B75CD1C-C15F-4205-9328-BEB88C62C9B7}"/>
              </a:ext>
            </a:extLst>
          </p:cNvPr>
          <p:cNvSpPr/>
          <p:nvPr/>
        </p:nvSpPr>
        <p:spPr>
          <a:xfrm>
            <a:off x="2097829" y="1077827"/>
            <a:ext cx="291253" cy="402163"/>
          </a:xfrm>
          <a:prstGeom prst="up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Pfeil: nach oben 5">
            <a:extLst>
              <a:ext uri="{FF2B5EF4-FFF2-40B4-BE49-F238E27FC236}">
                <a16:creationId xmlns:a16="http://schemas.microsoft.com/office/drawing/2014/main" id="{FC70748B-2FF7-480E-9673-8C869C974F0B}"/>
              </a:ext>
            </a:extLst>
          </p:cNvPr>
          <p:cNvSpPr/>
          <p:nvPr/>
        </p:nvSpPr>
        <p:spPr>
          <a:xfrm rot="10800000">
            <a:off x="6295698" y="1077826"/>
            <a:ext cx="291253" cy="402163"/>
          </a:xfrm>
          <a:prstGeom prst="up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9215" y="4108217"/>
            <a:ext cx="1095471" cy="76954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62" y="608460"/>
            <a:ext cx="1507488" cy="157600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4761" y="2956341"/>
            <a:ext cx="896936" cy="93986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4086" y="3896203"/>
            <a:ext cx="1118287" cy="1142223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655" y="3201313"/>
            <a:ext cx="1642592" cy="1509246"/>
          </a:xfrm>
          <a:prstGeom prst="rect">
            <a:avLst/>
          </a:prstGeom>
        </p:spPr>
      </p:pic>
      <p:sp>
        <p:nvSpPr>
          <p:cNvPr id="16" name="Pfeil: nach oben 4">
            <a:extLst>
              <a:ext uri="{FF2B5EF4-FFF2-40B4-BE49-F238E27FC236}">
                <a16:creationId xmlns:a16="http://schemas.microsoft.com/office/drawing/2014/main" id="{7B75CD1C-C15F-4205-9328-BEB88C62C9B7}"/>
              </a:ext>
            </a:extLst>
          </p:cNvPr>
          <p:cNvSpPr/>
          <p:nvPr/>
        </p:nvSpPr>
        <p:spPr>
          <a:xfrm>
            <a:off x="3533468" y="3585173"/>
            <a:ext cx="133188" cy="172016"/>
          </a:xfrm>
          <a:prstGeom prst="up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Pfeil: nach oben 4">
            <a:extLst>
              <a:ext uri="{FF2B5EF4-FFF2-40B4-BE49-F238E27FC236}">
                <a16:creationId xmlns:a16="http://schemas.microsoft.com/office/drawing/2014/main" id="{7B75CD1C-C15F-4205-9328-BEB88C62C9B7}"/>
              </a:ext>
            </a:extLst>
          </p:cNvPr>
          <p:cNvSpPr/>
          <p:nvPr/>
        </p:nvSpPr>
        <p:spPr>
          <a:xfrm rot="10800000">
            <a:off x="4854253" y="3795643"/>
            <a:ext cx="133188" cy="172016"/>
          </a:xfrm>
          <a:prstGeom prst="up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4043661" y="2481634"/>
            <a:ext cx="703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4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9" name="Ellipse 18"/>
          <p:cNvSpPr/>
          <p:nvPr/>
        </p:nvSpPr>
        <p:spPr>
          <a:xfrm>
            <a:off x="3955773" y="2540671"/>
            <a:ext cx="597877" cy="566366"/>
          </a:xfrm>
          <a:prstGeom prst="ellips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F1416538-1D39-4D3D-B07E-68C64F92AE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</p:spPr>
        <p:txBody>
          <a:bodyPr/>
          <a:lstStyle/>
          <a:p>
            <a:r>
              <a:rPr lang="de-DE" dirty="0"/>
              <a:t>Bakterien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EA31348-9689-493E-AD22-5AF7AA3F33F8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4FFF788-EC00-40F6-B9AE-2B0D19AF6CDA}"/>
              </a:ext>
            </a:extLst>
          </p:cNvPr>
          <p:cNvSpPr txBox="1"/>
          <p:nvPr/>
        </p:nvSpPr>
        <p:spPr>
          <a:xfrm>
            <a:off x="4701333" y="1738735"/>
            <a:ext cx="4791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(20 a)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40E9628-2B97-406F-AA55-D487486CC1E0}"/>
              </a:ext>
            </a:extLst>
          </p:cNvPr>
          <p:cNvSpPr txBox="1"/>
          <p:nvPr/>
        </p:nvSpPr>
        <p:spPr>
          <a:xfrm>
            <a:off x="4774265" y="4586908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(21)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8660B34-9C11-4EA5-A1F2-854A00906F95}"/>
              </a:ext>
            </a:extLst>
          </p:cNvPr>
          <p:cNvSpPr txBox="1"/>
          <p:nvPr/>
        </p:nvSpPr>
        <p:spPr>
          <a:xfrm>
            <a:off x="7886952" y="4662318"/>
            <a:ext cx="4635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(20 b)</a:t>
            </a:r>
          </a:p>
        </p:txBody>
      </p:sp>
    </p:spTree>
    <p:extLst>
      <p:ext uri="{BB962C8B-B14F-4D97-AF65-F5344CB8AC3E}">
        <p14:creationId xmlns:p14="http://schemas.microsoft.com/office/powerpoint/2010/main" val="3062638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Ein Bild, das Objekt, Uhr enthält.&#10;&#10;Automatisch generierte Beschreibung">
            <a:extLst>
              <a:ext uri="{FF2B5EF4-FFF2-40B4-BE49-F238E27FC236}">
                <a16:creationId xmlns:a16="http://schemas.microsoft.com/office/drawing/2014/main" id="{FFA393D2-DFF3-4539-B35B-28BE4DDBD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591" y="3347965"/>
            <a:ext cx="1792810" cy="164726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BB4EF4-E9F0-443B-A6AB-00C4105D3B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2231" y="1627467"/>
            <a:ext cx="3078167" cy="3197595"/>
          </a:xfrm>
        </p:spPr>
        <p:txBody>
          <a:bodyPr/>
          <a:lstStyle/>
          <a:p>
            <a:pPr>
              <a:buClr>
                <a:srgbClr val="00B050"/>
              </a:buClr>
            </a:pPr>
            <a:r>
              <a:rPr lang="de-DE" dirty="0"/>
              <a:t>Ausbreitung bevorzugt in feuchtem Milieu </a:t>
            </a:r>
          </a:p>
          <a:p>
            <a:pPr>
              <a:buClr>
                <a:srgbClr val="00B050"/>
              </a:buClr>
            </a:pPr>
            <a:endParaRPr lang="de-DE" dirty="0"/>
          </a:p>
          <a:p>
            <a:pPr>
              <a:buClr>
                <a:srgbClr val="00B050"/>
              </a:buClr>
            </a:pPr>
            <a:r>
              <a:rPr lang="de-DE" dirty="0"/>
              <a:t>Keimung der Pilzsporen und Infektion nur in Verbindung mit Feuchtigkeit möglich</a:t>
            </a:r>
          </a:p>
          <a:p>
            <a:pPr>
              <a:lnSpc>
                <a:spcPct val="100000"/>
              </a:lnSpc>
              <a:buClr>
                <a:srgbClr val="00B050"/>
              </a:buClr>
            </a:pP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E4BCC2C-8D2D-422E-90B4-EB16780FE8A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6640" y="1686452"/>
            <a:ext cx="3078168" cy="3197595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de-DE" dirty="0"/>
              <a:t>Profit von steigenden Temperaturen bis zum individuellen Optimum</a:t>
            </a:r>
          </a:p>
          <a:p>
            <a:pPr marL="0" indent="0">
              <a:buClr>
                <a:srgbClr val="FF0000"/>
              </a:buClr>
              <a:buNone/>
            </a:pPr>
            <a:endParaRPr lang="de-DE" dirty="0"/>
          </a:p>
          <a:p>
            <a:pPr>
              <a:lnSpc>
                <a:spcPct val="100000"/>
              </a:lnSpc>
              <a:buClr>
                <a:srgbClr val="FF0000"/>
              </a:buClr>
            </a:pPr>
            <a:r>
              <a:rPr lang="de-DE" dirty="0"/>
              <a:t>Wärmere, feuchtere </a:t>
            </a:r>
            <a:br>
              <a:rPr lang="de-DE" dirty="0"/>
            </a:br>
            <a:r>
              <a:rPr lang="de-DE" dirty="0"/>
              <a:t>Winter und feucht-</a:t>
            </a:r>
            <a:br>
              <a:rPr lang="de-DE" dirty="0"/>
            </a:br>
            <a:r>
              <a:rPr lang="de-DE" dirty="0"/>
              <a:t>warme Sommer </a:t>
            </a:r>
            <a:br>
              <a:rPr lang="de-DE" dirty="0"/>
            </a:br>
            <a:r>
              <a:rPr lang="de-DE" dirty="0"/>
              <a:t>besonders zuträglich</a:t>
            </a:r>
          </a:p>
          <a:p>
            <a:pPr>
              <a:buClr>
                <a:srgbClr val="FF0000"/>
              </a:buClr>
            </a:pPr>
            <a:endParaRPr lang="de-DE" dirty="0"/>
          </a:p>
        </p:txBody>
      </p:sp>
      <p:sp>
        <p:nvSpPr>
          <p:cNvPr id="6" name="Pfeil: nach oben 5">
            <a:extLst>
              <a:ext uri="{FF2B5EF4-FFF2-40B4-BE49-F238E27FC236}">
                <a16:creationId xmlns:a16="http://schemas.microsoft.com/office/drawing/2014/main" id="{FE8323D2-3989-41E5-AD13-E50339BBAED8}"/>
              </a:ext>
            </a:extLst>
          </p:cNvPr>
          <p:cNvSpPr/>
          <p:nvPr/>
        </p:nvSpPr>
        <p:spPr>
          <a:xfrm>
            <a:off x="1950097" y="1099019"/>
            <a:ext cx="291253" cy="402163"/>
          </a:xfrm>
          <a:prstGeom prst="up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7" name="Pfeil: nach oben 6">
            <a:extLst>
              <a:ext uri="{FF2B5EF4-FFF2-40B4-BE49-F238E27FC236}">
                <a16:creationId xmlns:a16="http://schemas.microsoft.com/office/drawing/2014/main" id="{6350AD5B-85CC-4279-92D3-806C7E56BBB1}"/>
              </a:ext>
            </a:extLst>
          </p:cNvPr>
          <p:cNvSpPr/>
          <p:nvPr/>
        </p:nvSpPr>
        <p:spPr>
          <a:xfrm rot="10800000">
            <a:off x="6171078" y="1072402"/>
            <a:ext cx="291253" cy="402163"/>
          </a:xfrm>
          <a:prstGeom prst="up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 descr="Ein Bild, das Schild, Uhr, Anzeige enthält.&#10;&#10;Automatisch generierte Beschreibung">
            <a:extLst>
              <a:ext uri="{FF2B5EF4-FFF2-40B4-BE49-F238E27FC236}">
                <a16:creationId xmlns:a16="http://schemas.microsoft.com/office/drawing/2014/main" id="{46ECD89F-84E5-4B8C-93FC-D7034CB3E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958" y="4280744"/>
            <a:ext cx="607495" cy="53249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B1FCC7D-BE79-4C99-983F-B7DDA784B608}"/>
              </a:ext>
            </a:extLst>
          </p:cNvPr>
          <p:cNvSpPr txBox="1"/>
          <p:nvPr/>
        </p:nvSpPr>
        <p:spPr>
          <a:xfrm>
            <a:off x="6638923" y="4223827"/>
            <a:ext cx="123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b="1" dirty="0">
                <a:solidFill>
                  <a:srgbClr val="FF0000"/>
                </a:solidFill>
                <a:latin typeface="+mn-lt"/>
              </a:rPr>
              <a:t>Gegen-beispiele!</a:t>
            </a:r>
          </a:p>
        </p:txBody>
      </p:sp>
      <p:sp>
        <p:nvSpPr>
          <p:cNvPr id="12" name="Pfeil: nach oben 4">
            <a:extLst>
              <a:ext uri="{FF2B5EF4-FFF2-40B4-BE49-F238E27FC236}">
                <a16:creationId xmlns:a16="http://schemas.microsoft.com/office/drawing/2014/main" id="{7B75CD1C-C15F-4205-9328-BEB88C62C9B7}"/>
              </a:ext>
            </a:extLst>
          </p:cNvPr>
          <p:cNvSpPr/>
          <p:nvPr/>
        </p:nvSpPr>
        <p:spPr>
          <a:xfrm>
            <a:off x="3366141" y="3765200"/>
            <a:ext cx="133188" cy="172016"/>
          </a:xfrm>
          <a:prstGeom prst="up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Pfeil: nach oben 4">
            <a:extLst>
              <a:ext uri="{FF2B5EF4-FFF2-40B4-BE49-F238E27FC236}">
                <a16:creationId xmlns:a16="http://schemas.microsoft.com/office/drawing/2014/main" id="{7B75CD1C-C15F-4205-9328-BEB88C62C9B7}"/>
              </a:ext>
            </a:extLst>
          </p:cNvPr>
          <p:cNvSpPr/>
          <p:nvPr/>
        </p:nvSpPr>
        <p:spPr>
          <a:xfrm rot="10800000">
            <a:off x="4795637" y="3999583"/>
            <a:ext cx="133188" cy="172016"/>
          </a:xfrm>
          <a:prstGeom prst="up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384" y="2620098"/>
            <a:ext cx="795225" cy="92688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1E0C469-0535-4CF3-B836-007B6B2CC8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9329" y="954019"/>
            <a:ext cx="1334793" cy="1311538"/>
          </a:xfrm>
          <a:prstGeom prst="rect">
            <a:avLst/>
          </a:prstGeom>
        </p:spPr>
      </p:pic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D6E8EA0D-C4DB-4B43-8E8E-06D6243A73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</p:spPr>
        <p:txBody>
          <a:bodyPr/>
          <a:lstStyle/>
          <a:p>
            <a:r>
              <a:rPr lang="de-DE" dirty="0"/>
              <a:t>Pilze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7A47829-E38F-4B04-B6D7-442F13ED12AD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36B91C5-A131-4FF0-9BDC-04E4B0419EC4}"/>
              </a:ext>
            </a:extLst>
          </p:cNvPr>
          <p:cNvSpPr txBox="1"/>
          <p:nvPr/>
        </p:nvSpPr>
        <p:spPr>
          <a:xfrm>
            <a:off x="4652824" y="4828627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(23)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A7AB81E-AD75-4F03-BFBE-3647572D5365}"/>
              </a:ext>
            </a:extLst>
          </p:cNvPr>
          <p:cNvSpPr txBox="1"/>
          <p:nvPr/>
        </p:nvSpPr>
        <p:spPr>
          <a:xfrm>
            <a:off x="4546609" y="2289757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(22)</a:t>
            </a:r>
          </a:p>
        </p:txBody>
      </p:sp>
    </p:spTree>
    <p:extLst>
      <p:ext uri="{BB962C8B-B14F-4D97-AF65-F5344CB8AC3E}">
        <p14:creationId xmlns:p14="http://schemas.microsoft.com/office/powerpoint/2010/main" val="4013585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Pilze</a:t>
            </a:r>
          </a:p>
          <a:p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de-DE" sz="1900" dirty="0"/>
              <a:t>Zunehmende Gefahr durch </a:t>
            </a:r>
            <a:r>
              <a:rPr lang="de-DE" sz="1900" b="1" dirty="0" err="1"/>
              <a:t>bodenbürtige</a:t>
            </a:r>
            <a:r>
              <a:rPr lang="de-DE" sz="1900" b="1" dirty="0"/>
              <a:t> Erreger</a:t>
            </a:r>
          </a:p>
          <a:p>
            <a:pPr marL="360363" indent="-358775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de-DE" sz="1900" b="1" dirty="0"/>
              <a:t>Anpassungspotenzial</a:t>
            </a:r>
            <a:r>
              <a:rPr lang="de-DE" sz="1900" dirty="0"/>
              <a:t> an veränderte Umweltbedingungen</a:t>
            </a:r>
          </a:p>
          <a:p>
            <a:pPr marL="360363" indent="-358775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de-DE" sz="1900" b="1" dirty="0"/>
              <a:t>Trockenheitstolerante Vertreter </a:t>
            </a:r>
            <a:r>
              <a:rPr lang="de-DE" sz="1900" dirty="0"/>
              <a:t>(u. a. Echter Mehltau)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960326" y="4266934"/>
            <a:ext cx="2850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 err="1">
                <a:latin typeface="+mn-lt"/>
              </a:rPr>
              <a:t>Pythium</a:t>
            </a:r>
            <a:r>
              <a:rPr lang="de-DE" sz="1200" dirty="0">
                <a:latin typeface="+mn-lt"/>
              </a:rPr>
              <a:t>-Wurzelfäule </a:t>
            </a:r>
            <a:r>
              <a:rPr lang="de-DE" sz="800" dirty="0">
                <a:latin typeface="+mn-lt"/>
              </a:rPr>
              <a:t>(24)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990181" y="4266934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Echter Mehltau an Zucchini </a:t>
            </a:r>
            <a:r>
              <a:rPr lang="de-DE" sz="800" dirty="0">
                <a:latin typeface="+mn-lt"/>
              </a:rPr>
              <a:t>(26)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02BE15C-FD11-494B-BA93-F1ABF24B8C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15" t="2943" r="12459" b="4509"/>
          <a:stretch/>
        </p:blipFill>
        <p:spPr>
          <a:xfrm>
            <a:off x="971550" y="2636718"/>
            <a:ext cx="1891146" cy="163021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9E7B852-2E2E-48C5-9039-2EAA2E41DBD4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E130E18-6D6B-4035-8624-8443E7B8DB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79" t="9617" r="22779" b="11656"/>
          <a:stretch/>
        </p:blipFill>
        <p:spPr>
          <a:xfrm>
            <a:off x="5990182" y="2636718"/>
            <a:ext cx="2004232" cy="163021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D005491-EA73-44D9-AFAF-77621EE753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503" t="21346" r="41705" b="18089"/>
          <a:stretch/>
        </p:blipFill>
        <p:spPr>
          <a:xfrm>
            <a:off x="3282957" y="2636718"/>
            <a:ext cx="2286963" cy="1630215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C0D40D9-A005-4062-9F66-7A64AFEBD144}"/>
              </a:ext>
            </a:extLst>
          </p:cNvPr>
          <p:cNvSpPr txBox="1"/>
          <p:nvPr/>
        </p:nvSpPr>
        <p:spPr>
          <a:xfrm>
            <a:off x="3188377" y="4266934"/>
            <a:ext cx="2665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Falscher Mehltau an Einlegegurken </a:t>
            </a:r>
            <a:r>
              <a:rPr lang="de-DE" sz="800" dirty="0">
                <a:latin typeface="+mn-lt"/>
              </a:rPr>
              <a:t>(25)</a:t>
            </a:r>
          </a:p>
        </p:txBody>
      </p:sp>
    </p:spTree>
    <p:extLst>
      <p:ext uri="{BB962C8B-B14F-4D97-AF65-F5344CB8AC3E}">
        <p14:creationId xmlns:p14="http://schemas.microsoft.com/office/powerpoint/2010/main" val="279879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FB5B2B8-CE1E-4809-BAAD-A353D059A7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latin typeface="+mj-lt"/>
              </a:rPr>
              <a:t>Tierische Schädlinge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2602F1-24DE-4A2D-B5A7-B8C7137BEC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2073433"/>
            <a:ext cx="6594662" cy="2470500"/>
          </a:xfrm>
        </p:spPr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Bessere Überwinterungsbedingungen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Ausgedehnter </a:t>
            </a:r>
            <a:r>
              <a:rPr lang="de-DE" sz="1900" dirty="0" err="1">
                <a:latin typeface="+mn-lt"/>
              </a:rPr>
              <a:t>Befallszeitraum</a:t>
            </a:r>
            <a:endParaRPr lang="de-DE" sz="1900" dirty="0">
              <a:latin typeface="+mn-lt"/>
            </a:endParaRP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Beschleunigte Entwicklung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Geringere Abwehr der Pflanzen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900" dirty="0">
              <a:latin typeface="+mn-lt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8A2F58E-6FFB-4F27-BCAA-6154609501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6594662" cy="634130"/>
          </a:xfrm>
        </p:spPr>
        <p:txBody>
          <a:bodyPr/>
          <a:lstStyle/>
          <a:p>
            <a:r>
              <a:rPr lang="de-DE" sz="1900" b="0" dirty="0">
                <a:solidFill>
                  <a:srgbClr val="FF0000"/>
                </a:solidFill>
                <a:latin typeface="+mn-lt"/>
              </a:rPr>
              <a:t>Der Großteil tierischer Schädlinge ist </a:t>
            </a:r>
            <a:r>
              <a:rPr lang="de-DE" sz="1900" dirty="0">
                <a:solidFill>
                  <a:srgbClr val="FF0000"/>
                </a:solidFill>
                <a:latin typeface="+mn-lt"/>
              </a:rPr>
              <a:t>wärmeliebend</a:t>
            </a:r>
            <a:r>
              <a:rPr lang="de-DE" sz="1900" b="0" dirty="0">
                <a:solidFill>
                  <a:srgbClr val="FF0000"/>
                </a:solidFill>
                <a:latin typeface="+mn-lt"/>
              </a:rPr>
              <a:t> und profitiert in vielerlei Hinsicht vom Klimawandel:</a:t>
            </a:r>
            <a:endParaRPr lang="de-DE" sz="1900" dirty="0">
              <a:solidFill>
                <a:srgbClr val="FF000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956C9E7-F096-4B57-92D0-3601D6D62274}"/>
              </a:ext>
            </a:extLst>
          </p:cNvPr>
          <p:cNvSpPr txBox="1"/>
          <p:nvPr/>
        </p:nvSpPr>
        <p:spPr>
          <a:xfrm>
            <a:off x="4782288" y="2591441"/>
            <a:ext cx="1496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Eventuell mehr Generationen pro Jahr</a:t>
            </a:r>
          </a:p>
        </p:txBody>
      </p:sp>
      <p:sp>
        <p:nvSpPr>
          <p:cNvPr id="6" name="Geschweifte Klammer rechts 5">
            <a:extLst>
              <a:ext uri="{FF2B5EF4-FFF2-40B4-BE49-F238E27FC236}">
                <a16:creationId xmlns:a16="http://schemas.microsoft.com/office/drawing/2014/main" id="{BD034B8B-E2E8-4872-B62C-C2D95A6D97D6}"/>
              </a:ext>
            </a:extLst>
          </p:cNvPr>
          <p:cNvSpPr/>
          <p:nvPr/>
        </p:nvSpPr>
        <p:spPr>
          <a:xfrm>
            <a:off x="4332436" y="2571750"/>
            <a:ext cx="345440" cy="830997"/>
          </a:xfrm>
          <a:prstGeom prst="rightBrac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32378">
            <a:off x="1025196" y="4021941"/>
            <a:ext cx="930863" cy="62491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27102">
            <a:off x="4388236" y="3702269"/>
            <a:ext cx="806866" cy="74782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157" y="4259509"/>
            <a:ext cx="1914279" cy="73494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B6D4D7B-AAB9-4FCE-9B10-D293A938A931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7639E9F-CE92-47C7-AC2C-69AD6DC0F4F6}"/>
              </a:ext>
            </a:extLst>
          </p:cNvPr>
          <p:cNvSpPr txBox="1"/>
          <p:nvPr/>
        </p:nvSpPr>
        <p:spPr>
          <a:xfrm>
            <a:off x="4811566" y="4776581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(27)</a:t>
            </a:r>
          </a:p>
        </p:txBody>
      </p:sp>
    </p:spTree>
    <p:extLst>
      <p:ext uri="{BB962C8B-B14F-4D97-AF65-F5344CB8AC3E}">
        <p14:creationId xmlns:p14="http://schemas.microsoft.com/office/powerpoint/2010/main" val="239779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DD6B69-80B8-4182-97AF-335E3CD3C5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926798"/>
            <a:ext cx="6576732" cy="444505"/>
          </a:xfrm>
        </p:spPr>
        <p:txBody>
          <a:bodyPr/>
          <a:lstStyle/>
          <a:p>
            <a:pPr algn="ctr"/>
            <a:r>
              <a:rPr lang="de-DE" sz="1800" b="0" dirty="0">
                <a:solidFill>
                  <a:schemeClr val="tx2"/>
                </a:solidFill>
              </a:rPr>
              <a:t>Entwicklungsgeschwindigkeit von Bakterien, Pilzen und tierischen Schädlingen in Abhängigkeit von der Temperatur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71285EE-579A-4A21-A2B6-B61D395EF0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469"/>
          <a:stretch/>
        </p:blipFill>
        <p:spPr>
          <a:xfrm>
            <a:off x="1595004" y="2147455"/>
            <a:ext cx="5279594" cy="245882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FEFEE5F-B276-4C1B-9980-859B21981840}"/>
              </a:ext>
            </a:extLst>
          </p:cNvPr>
          <p:cNvSpPr txBox="1"/>
          <p:nvPr/>
        </p:nvSpPr>
        <p:spPr>
          <a:xfrm rot="19183463">
            <a:off x="2263262" y="2435494"/>
            <a:ext cx="1221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0000"/>
                </a:solidFill>
                <a:latin typeface="+mn-lt"/>
              </a:rPr>
              <a:t>Beschleunigte Entwicklung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B19B2A8-84D5-406A-8055-BB0AC05F10C5}"/>
              </a:ext>
            </a:extLst>
          </p:cNvPr>
          <p:cNvSpPr txBox="1"/>
          <p:nvPr/>
        </p:nvSpPr>
        <p:spPr>
          <a:xfrm rot="3133057">
            <a:off x="5003081" y="2467387"/>
            <a:ext cx="1104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00B050"/>
                </a:solidFill>
                <a:latin typeface="+mn-lt"/>
              </a:rPr>
              <a:t>Gehemmte Entwicklung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A87B7500-D1B2-45D6-87BB-02A4CB1DC1D1}"/>
              </a:ext>
            </a:extLst>
          </p:cNvPr>
          <p:cNvCxnSpPr>
            <a:cxnSpLocks/>
          </p:cNvCxnSpPr>
          <p:nvPr/>
        </p:nvCxnSpPr>
        <p:spPr>
          <a:xfrm>
            <a:off x="4939145" y="2342986"/>
            <a:ext cx="874618" cy="110505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DC713CAB-3614-4A5A-B8AD-DFFC0FA88F75}"/>
              </a:ext>
            </a:extLst>
          </p:cNvPr>
          <p:cNvCxnSpPr/>
          <p:nvPr/>
        </p:nvCxnSpPr>
        <p:spPr>
          <a:xfrm flipV="1">
            <a:off x="2521508" y="2392673"/>
            <a:ext cx="1052369" cy="8882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93993F29-C350-4410-97FA-DE518DA4A22F}"/>
              </a:ext>
            </a:extLst>
          </p:cNvPr>
          <p:cNvSpPr txBox="1"/>
          <p:nvPr/>
        </p:nvSpPr>
        <p:spPr>
          <a:xfrm>
            <a:off x="1538751" y="1795247"/>
            <a:ext cx="369332" cy="2083127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pPr algn="l"/>
            <a:r>
              <a:rPr lang="de-DE" sz="1200" dirty="0">
                <a:solidFill>
                  <a:schemeClr val="tx2"/>
                </a:solidFill>
                <a:latin typeface="+mn-lt"/>
              </a:rPr>
              <a:t>Entwicklungsgeschwindigkeit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64EADBB-EC4D-429A-9E3B-AF9721BA1ED9}"/>
              </a:ext>
            </a:extLst>
          </p:cNvPr>
          <p:cNvSpPr/>
          <p:nvPr/>
        </p:nvSpPr>
        <p:spPr>
          <a:xfrm>
            <a:off x="1691755" y="4052455"/>
            <a:ext cx="5124681" cy="25668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F0092C9-7A14-4973-9607-DD5E356AE9CF}"/>
              </a:ext>
            </a:extLst>
          </p:cNvPr>
          <p:cNvSpPr txBox="1"/>
          <p:nvPr/>
        </p:nvSpPr>
        <p:spPr>
          <a:xfrm>
            <a:off x="3878628" y="1843984"/>
            <a:ext cx="103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solidFill>
                  <a:srgbClr val="00B0F0"/>
                </a:solidFill>
                <a:latin typeface="+mn-lt"/>
              </a:rPr>
              <a:t>Optimum</a:t>
            </a: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26982818-7FB9-4595-AC6D-AAB13D5FDD8C}"/>
              </a:ext>
            </a:extLst>
          </p:cNvPr>
          <p:cNvCxnSpPr>
            <a:cxnSpLocks/>
          </p:cNvCxnSpPr>
          <p:nvPr/>
        </p:nvCxnSpPr>
        <p:spPr>
          <a:xfrm>
            <a:off x="4420579" y="2269578"/>
            <a:ext cx="0" cy="1699749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3E9E9683-D87F-4724-B52C-F760D20273D2}"/>
              </a:ext>
            </a:extLst>
          </p:cNvPr>
          <p:cNvCxnSpPr>
            <a:cxnSpLocks/>
          </p:cNvCxnSpPr>
          <p:nvPr/>
        </p:nvCxnSpPr>
        <p:spPr>
          <a:xfrm flipH="1" flipV="1">
            <a:off x="1939759" y="1748134"/>
            <a:ext cx="0" cy="2255832"/>
          </a:xfrm>
          <a:prstGeom prst="straightConnector1">
            <a:avLst/>
          </a:prstGeom>
          <a:ln>
            <a:solidFill>
              <a:srgbClr val="797979"/>
            </a:solidFill>
            <a:tailEnd type="arrow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6A989A2D-A943-46A7-923C-508E282358AA}"/>
              </a:ext>
            </a:extLst>
          </p:cNvPr>
          <p:cNvCxnSpPr>
            <a:cxnSpLocks/>
          </p:cNvCxnSpPr>
          <p:nvPr/>
        </p:nvCxnSpPr>
        <p:spPr>
          <a:xfrm>
            <a:off x="1939759" y="3997638"/>
            <a:ext cx="4725537" cy="0"/>
          </a:xfrm>
          <a:prstGeom prst="straightConnector1">
            <a:avLst/>
          </a:prstGeom>
          <a:ln>
            <a:solidFill>
              <a:srgbClr val="797979"/>
            </a:solidFill>
            <a:tailEnd type="arrow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2F352A40-0DE3-462D-B41C-483939BF387F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5C4DAE8-08A8-401C-AE7A-F9CA3B073106}"/>
              </a:ext>
            </a:extLst>
          </p:cNvPr>
          <p:cNvSpPr txBox="1"/>
          <p:nvPr/>
        </p:nvSpPr>
        <p:spPr>
          <a:xfrm>
            <a:off x="6704436" y="4267776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(28)</a:t>
            </a:r>
          </a:p>
        </p:txBody>
      </p:sp>
    </p:spTree>
    <p:extLst>
      <p:ext uri="{BB962C8B-B14F-4D97-AF65-F5344CB8AC3E}">
        <p14:creationId xmlns:p14="http://schemas.microsoft.com/office/powerpoint/2010/main" val="3166181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FB5B2B8-CE1E-4809-BAAD-A353D059A7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latin typeface="+mj-lt"/>
              </a:rPr>
              <a:t>Tierische Schädlinge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2602F1-24DE-4A2D-B5A7-B8C7137BEC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2073433"/>
            <a:ext cx="6594662" cy="2470500"/>
          </a:xfrm>
        </p:spPr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Bessere Überwinterungsbedingungen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Ausgedehnter </a:t>
            </a:r>
            <a:r>
              <a:rPr lang="de-DE" sz="1900" dirty="0" err="1">
                <a:latin typeface="+mn-lt"/>
              </a:rPr>
              <a:t>Befallszeitraum</a:t>
            </a:r>
            <a:endParaRPr lang="de-DE" sz="1900" dirty="0">
              <a:latin typeface="+mn-lt"/>
            </a:endParaRP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Beschleunigte Entwicklung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Geringere Abwehr der Pflanzen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900" dirty="0">
              <a:latin typeface="+mn-lt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8A2F58E-6FFB-4F27-BCAA-6154609501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6594662" cy="634130"/>
          </a:xfrm>
        </p:spPr>
        <p:txBody>
          <a:bodyPr/>
          <a:lstStyle/>
          <a:p>
            <a:r>
              <a:rPr lang="de-DE" sz="1900" b="0" dirty="0">
                <a:solidFill>
                  <a:srgbClr val="FF0000"/>
                </a:solidFill>
                <a:latin typeface="+mn-lt"/>
              </a:rPr>
              <a:t>Der Großteil tierischer Schädlinge ist </a:t>
            </a:r>
            <a:r>
              <a:rPr lang="de-DE" sz="1900" dirty="0">
                <a:solidFill>
                  <a:srgbClr val="FF0000"/>
                </a:solidFill>
                <a:latin typeface="+mn-lt"/>
              </a:rPr>
              <a:t>wärmeliebend</a:t>
            </a:r>
            <a:r>
              <a:rPr lang="de-DE" sz="1900" b="0" dirty="0">
                <a:solidFill>
                  <a:srgbClr val="FF0000"/>
                </a:solidFill>
                <a:latin typeface="+mn-lt"/>
              </a:rPr>
              <a:t> und profitiert in vielerlei Hinsicht vom Klimawandel:</a:t>
            </a:r>
            <a:endParaRPr lang="de-DE" sz="1900" dirty="0">
              <a:solidFill>
                <a:srgbClr val="FF000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956C9E7-F096-4B57-92D0-3601D6D62274}"/>
              </a:ext>
            </a:extLst>
          </p:cNvPr>
          <p:cNvSpPr txBox="1"/>
          <p:nvPr/>
        </p:nvSpPr>
        <p:spPr>
          <a:xfrm>
            <a:off x="4782288" y="2591441"/>
            <a:ext cx="1496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Eventuell mehr Generationen pro Jahr</a:t>
            </a:r>
          </a:p>
        </p:txBody>
      </p:sp>
      <p:sp>
        <p:nvSpPr>
          <p:cNvPr id="6" name="Geschweifte Klammer rechts 5">
            <a:extLst>
              <a:ext uri="{FF2B5EF4-FFF2-40B4-BE49-F238E27FC236}">
                <a16:creationId xmlns:a16="http://schemas.microsoft.com/office/drawing/2014/main" id="{BD034B8B-E2E8-4872-B62C-C2D95A6D97D6}"/>
              </a:ext>
            </a:extLst>
          </p:cNvPr>
          <p:cNvSpPr/>
          <p:nvPr/>
        </p:nvSpPr>
        <p:spPr>
          <a:xfrm>
            <a:off x="4332436" y="2571750"/>
            <a:ext cx="345440" cy="830997"/>
          </a:xfrm>
          <a:prstGeom prst="rightBrac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32378">
            <a:off x="1025196" y="4021941"/>
            <a:ext cx="930863" cy="62491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27102">
            <a:off x="4388236" y="3702269"/>
            <a:ext cx="806866" cy="74782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157" y="4259509"/>
            <a:ext cx="1914279" cy="73494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B6D4D7B-AAB9-4FCE-9B10-D293A938A931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7639E9F-CE92-47C7-AC2C-69AD6DC0F4F6}"/>
              </a:ext>
            </a:extLst>
          </p:cNvPr>
          <p:cNvSpPr txBox="1"/>
          <p:nvPr/>
        </p:nvSpPr>
        <p:spPr>
          <a:xfrm>
            <a:off x="4811566" y="4776581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(27)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27E0AC8-922C-4A59-9AEA-5BC3C71F2B59}"/>
              </a:ext>
            </a:extLst>
          </p:cNvPr>
          <p:cNvSpPr txBox="1"/>
          <p:nvPr/>
        </p:nvSpPr>
        <p:spPr>
          <a:xfrm>
            <a:off x="5981367" y="3899921"/>
            <a:ext cx="2068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Z. T. Einschränkungen bei zu hohen Temperaturen möglich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C7097067-7979-4829-AE62-B256CA7C61EF}"/>
              </a:ext>
            </a:extLst>
          </p:cNvPr>
          <p:cNvSpPr/>
          <p:nvPr/>
        </p:nvSpPr>
        <p:spPr>
          <a:xfrm>
            <a:off x="5936566" y="3849443"/>
            <a:ext cx="2113769" cy="969909"/>
          </a:xfrm>
          <a:prstGeom prst="roundRect">
            <a:avLst/>
          </a:prstGeom>
          <a:ln w="28575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Pfeil: nach oben 14">
            <a:extLst>
              <a:ext uri="{FF2B5EF4-FFF2-40B4-BE49-F238E27FC236}">
                <a16:creationId xmlns:a16="http://schemas.microsoft.com/office/drawing/2014/main" id="{33585B5C-C4D6-4EF8-9FA4-81B8AD16D429}"/>
              </a:ext>
            </a:extLst>
          </p:cNvPr>
          <p:cNvSpPr/>
          <p:nvPr/>
        </p:nvSpPr>
        <p:spPr>
          <a:xfrm>
            <a:off x="6578831" y="2481028"/>
            <a:ext cx="512626" cy="727603"/>
          </a:xfrm>
          <a:prstGeom prst="up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32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537B86-B791-407C-8D8A-C8B363FD803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Bedeutender Schädling im Obstbau („Wurm im Apfel“)</a:t>
            </a:r>
          </a:p>
          <a:p>
            <a:r>
              <a:rPr lang="de-DE" dirty="0"/>
              <a:t>Schäden durch gefräßige Larven</a:t>
            </a:r>
          </a:p>
          <a:p>
            <a:r>
              <a:rPr lang="de-DE" dirty="0"/>
              <a:t>Bisher 1-2 Generationen pro Jahr</a:t>
            </a:r>
          </a:p>
          <a:p>
            <a:r>
              <a:rPr lang="de-DE" dirty="0"/>
              <a:t>Entwicklung stark temperaturabhängig</a:t>
            </a:r>
          </a:p>
          <a:p>
            <a:pPr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dirty="0">
                <a:solidFill>
                  <a:srgbClr val="FF0000"/>
                </a:solidFill>
              </a:rPr>
              <a:t>Begünstigung durch Klimawandel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4344143" y="3754867"/>
            <a:ext cx="3514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Geschädigter Apfel mit Larve des Apfelwicklers </a:t>
            </a:r>
            <a:r>
              <a:rPr lang="de-DE" sz="800" dirty="0">
                <a:latin typeface="+mn-lt"/>
              </a:rPr>
              <a:t>(29)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593EEA3-2300-4509-8F11-F584F8DC9E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4426" y="1295396"/>
            <a:ext cx="3484189" cy="2437279"/>
          </a:xfrm>
          <a:prstGeom prst="rect">
            <a:avLst/>
          </a:prstGeom>
        </p:spPr>
      </p:pic>
      <p:sp>
        <p:nvSpPr>
          <p:cNvPr id="9" name="Textplatzhalter 1">
            <a:extLst>
              <a:ext uri="{FF2B5EF4-FFF2-40B4-BE49-F238E27FC236}">
                <a16:creationId xmlns:a16="http://schemas.microsoft.com/office/drawing/2014/main" id="{DDC975BF-F5EC-4491-957C-A021787FFD33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Beispiel 1: Apfelwickler </a:t>
            </a:r>
            <a:r>
              <a:rPr lang="de-DE" b="0" dirty="0"/>
              <a:t>(</a:t>
            </a:r>
            <a:r>
              <a:rPr lang="de-DE" b="0" i="1" dirty="0" err="1"/>
              <a:t>Cydia</a:t>
            </a:r>
            <a:r>
              <a:rPr lang="de-DE" b="0" i="1" dirty="0"/>
              <a:t> </a:t>
            </a:r>
            <a:r>
              <a:rPr lang="de-DE" b="0" i="1" dirty="0" err="1"/>
              <a:t>pomonella</a:t>
            </a:r>
            <a:r>
              <a:rPr lang="de-DE" b="0" dirty="0"/>
              <a:t>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7438477-9164-404F-9EA4-9BB1268BBCC8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0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Herausforderungen für den Pflanzenschutz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455" y="1044072"/>
            <a:ext cx="3734603" cy="376806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015744" y="1510164"/>
            <a:ext cx="206689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Veränderte klimatische Bedingungen beeinflussen das Auftreten von Schaderregern und deren Interaktion mit der Pflanze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80A9BC5-9A9F-48DE-A1BB-990EB7D072A0}"/>
              </a:ext>
            </a:extLst>
          </p:cNvPr>
          <p:cNvSpPr txBox="1"/>
          <p:nvPr/>
        </p:nvSpPr>
        <p:spPr>
          <a:xfrm>
            <a:off x="8466892" y="1924001"/>
            <a:ext cx="677108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Herausforderungen für den Pflanzenschutz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7B0730D-CBCB-453A-91F6-7F2E131FFA43}"/>
              </a:ext>
            </a:extLst>
          </p:cNvPr>
          <p:cNvSpPr txBox="1"/>
          <p:nvPr/>
        </p:nvSpPr>
        <p:spPr>
          <a:xfrm>
            <a:off x="7250311" y="4812139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(2)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B6D6296F-34DF-4BFC-929C-3EA2AB60C3B6}"/>
              </a:ext>
            </a:extLst>
          </p:cNvPr>
          <p:cNvSpPr/>
          <p:nvPr/>
        </p:nvSpPr>
        <p:spPr>
          <a:xfrm>
            <a:off x="964688" y="1468581"/>
            <a:ext cx="2177729" cy="2514600"/>
          </a:xfrm>
          <a:prstGeom prst="roundRect">
            <a:avLst/>
          </a:prstGeom>
          <a:ln w="19050">
            <a:solidFill>
              <a:srgbClr val="79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304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2961B38-AA8E-4E2A-A8F6-67866D9C89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latin typeface="+mj-lt"/>
              </a:rPr>
              <a:t>Apfelwickler: Entwicklungszyklus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04" y="1000045"/>
            <a:ext cx="4009572" cy="403479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982" y="2350008"/>
            <a:ext cx="2281134" cy="192655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283128" y="2180574"/>
            <a:ext cx="17777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Sind bis zum </a:t>
            </a:r>
            <a:br>
              <a:rPr lang="de-DE" sz="1600" dirty="0">
                <a:latin typeface="+mn-lt"/>
              </a:rPr>
            </a:br>
            <a:r>
              <a:rPr lang="de-DE" sz="1600" dirty="0">
                <a:latin typeface="+mn-lt"/>
              </a:rPr>
              <a:t>1. August Puppen ausgebildet, so kommt es noch im selben Jahr zu einer zweiten Faltergeneration</a:t>
            </a:r>
          </a:p>
        </p:txBody>
      </p:sp>
      <p:cxnSp>
        <p:nvCxnSpPr>
          <p:cNvPr id="10" name="Gerader Verbinder 9"/>
          <p:cNvCxnSpPr/>
          <p:nvPr/>
        </p:nvCxnSpPr>
        <p:spPr>
          <a:xfrm flipV="1">
            <a:off x="4782312" y="2697480"/>
            <a:ext cx="1520306" cy="3199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Abgerundetes Rechteck 10"/>
          <p:cNvSpPr/>
          <p:nvPr/>
        </p:nvSpPr>
        <p:spPr>
          <a:xfrm>
            <a:off x="6302618" y="2089125"/>
            <a:ext cx="1738723" cy="199878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015564" y="3159395"/>
            <a:ext cx="750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+mn-lt"/>
              </a:rPr>
              <a:t>Puppe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5421917" y="1003394"/>
            <a:ext cx="121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+mn-lt"/>
              </a:rPr>
              <a:t>Eiablage und Larvenschlupf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694042" y="1290661"/>
            <a:ext cx="750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+mn-lt"/>
              </a:rPr>
              <a:t>Falter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4949487" y="4526586"/>
            <a:ext cx="121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+mn-lt"/>
              </a:rPr>
              <a:t>Fraßschäden</a:t>
            </a:r>
            <a:r>
              <a:rPr lang="de-DE" sz="1400" dirty="0">
                <a:latin typeface="+mn-lt"/>
              </a:rPr>
              <a:t> durch Larven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9D1CCC2-7F68-499F-8784-1FEE96D6F935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A114EBA-9A86-4000-944D-A9B91E7AC666}"/>
              </a:ext>
            </a:extLst>
          </p:cNvPr>
          <p:cNvSpPr txBox="1"/>
          <p:nvPr/>
        </p:nvSpPr>
        <p:spPr>
          <a:xfrm>
            <a:off x="6135550" y="4834362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(30)</a:t>
            </a:r>
          </a:p>
        </p:txBody>
      </p:sp>
    </p:spTree>
    <p:extLst>
      <p:ext uri="{BB962C8B-B14F-4D97-AF65-F5344CB8AC3E}">
        <p14:creationId xmlns:p14="http://schemas.microsoft.com/office/powerpoint/2010/main" val="237962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2935D47-8D65-433D-8065-17AF51B8DF3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7"/>
            <a:ext cx="3501278" cy="341947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Früherer Beginn des Falterfluges und späterer Eintritt in die Winterruhe</a:t>
            </a:r>
          </a:p>
          <a:p>
            <a:pPr lvl="1"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rgbClr val="FF0000"/>
                </a:solidFill>
                <a:latin typeface="+mn-lt"/>
              </a:rPr>
              <a:t>Ausgedehnte aktive Phase</a:t>
            </a:r>
          </a:p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r>
              <a:rPr lang="de-DE" dirty="0"/>
              <a:t>Beschleunigte Entwicklung, steigende Reproduktionsraten und standardmäßiges Auftreten einer 2. Generation</a:t>
            </a:r>
          </a:p>
          <a:p>
            <a:pPr marL="685800" lvl="1" indent="-342900"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solidFill>
                  <a:srgbClr val="FF0000"/>
                </a:solidFill>
              </a:rPr>
              <a:t>G</a:t>
            </a:r>
            <a:r>
              <a:rPr lang="de-DE" sz="1900" dirty="0">
                <a:solidFill>
                  <a:srgbClr val="FF0000"/>
                </a:solidFill>
                <a:latin typeface="+mn-lt"/>
              </a:rPr>
              <a:t>rößere Schäden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4811452" y="4599167"/>
            <a:ext cx="26069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Apfelwickler – Falter </a:t>
            </a:r>
            <a:r>
              <a:rPr lang="de-DE" sz="800" dirty="0">
                <a:latin typeface="+mn-lt"/>
              </a:rPr>
              <a:t>(32)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876467" y="2567459"/>
            <a:ext cx="2379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Apfelwickler – Larve </a:t>
            </a:r>
            <a:r>
              <a:rPr lang="de-DE" sz="800" dirty="0">
                <a:latin typeface="+mn-lt"/>
              </a:rPr>
              <a:t>(31)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7578248-A927-4AF4-B6BC-1575610F9C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467" y="1108254"/>
            <a:ext cx="2188808" cy="145920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81D14DE-9C13-465B-A41E-743ED54788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512" y="3413316"/>
            <a:ext cx="2188808" cy="1218321"/>
          </a:xfrm>
          <a:prstGeom prst="rect">
            <a:avLst/>
          </a:prstGeom>
        </p:spPr>
      </p:pic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D507B5C2-B093-4476-A6DB-B3A5C42E129F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Apfelwickler und Klimawandel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59CD728-0282-4390-9FEF-09E47000DA5B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86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E080FA16-A03E-44BE-850F-357C09827E5E}"/>
              </a:ext>
            </a:extLst>
          </p:cNvPr>
          <p:cNvSpPr/>
          <p:nvPr/>
        </p:nvSpPr>
        <p:spPr>
          <a:xfrm>
            <a:off x="1790548" y="4660227"/>
            <a:ext cx="5382187" cy="3557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3CFAC6-0675-4DA5-8673-5E41620BB1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Apfelwickler: Gegenmaßnahmen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ECA663D-BC92-4BD0-98A5-9BE3D1CD95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179359"/>
            <a:ext cx="4370243" cy="3894643"/>
          </a:xfrm>
        </p:spPr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50000"/>
              <a:buBlip>
                <a:blip r:embed="rId3"/>
              </a:buBlip>
            </a:pPr>
            <a:r>
              <a:rPr lang="de-DE" sz="1900" dirty="0"/>
              <a:t>Baumstämme auf Larven prüfen und absammeln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50000"/>
              <a:buBlip>
                <a:blip r:embed="rId3"/>
              </a:buBlip>
            </a:pPr>
            <a:r>
              <a:rPr lang="de-DE" sz="1900" dirty="0"/>
              <a:t>Wellpappe-Fanggürtel am Stamm anbringen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50000"/>
              <a:buBlip>
                <a:blip r:embed="rId3"/>
              </a:buBlip>
            </a:pPr>
            <a:r>
              <a:rPr lang="de-DE" sz="1900" dirty="0"/>
              <a:t>Befallene Früchte entsorgen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50000"/>
              <a:buBlip>
                <a:blip r:embed="rId3"/>
              </a:buBlip>
            </a:pPr>
            <a:r>
              <a:rPr lang="de-DE" sz="1900" dirty="0"/>
              <a:t>Biologischer Pflanzenschutz mit Schlupfwespen, Granulose-Viren oder Nematoden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50000"/>
              <a:buBlip>
                <a:blip r:embed="rId3"/>
              </a:buBlip>
            </a:pPr>
            <a:r>
              <a:rPr lang="de-DE" sz="1900" dirty="0"/>
              <a:t>Monitoring mit </a:t>
            </a:r>
            <a:r>
              <a:rPr lang="de-DE" sz="1900" dirty="0" err="1"/>
              <a:t>Pheromonfallen</a:t>
            </a:r>
            <a:endParaRPr lang="de-DE" sz="19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AAB21D3-B3FB-4940-A7BC-375DA9F587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8018" y="1179359"/>
            <a:ext cx="2121572" cy="3053778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44A312E-2E0F-47D1-949D-3C23A47728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4530" y="4722228"/>
            <a:ext cx="6294224" cy="342900"/>
          </a:xfrm>
        </p:spPr>
        <p:txBody>
          <a:bodyPr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+mn-lt"/>
              </a:rPr>
              <a:t>Bei allen Maßnahmen ist das richtige Timing entscheidend!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AF9215B-1C09-4C21-B03F-FA583FFDAA6C}"/>
              </a:ext>
            </a:extLst>
          </p:cNvPr>
          <p:cNvSpPr txBox="1"/>
          <p:nvPr/>
        </p:nvSpPr>
        <p:spPr>
          <a:xfrm>
            <a:off x="5535536" y="4213728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Wellpappe-Fanggürtel </a:t>
            </a:r>
            <a:r>
              <a:rPr lang="de-DE" sz="800" dirty="0">
                <a:latin typeface="+mn-lt"/>
              </a:rPr>
              <a:t>(33)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F297D0F-4D43-4161-B653-54FC20881B11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3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build="p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6" y="1035773"/>
            <a:ext cx="6296620" cy="4107727"/>
          </a:xfrm>
          <a:prstGeom prst="rect">
            <a:avLst/>
          </a:prstGeom>
        </p:spPr>
      </p:pic>
      <p:sp>
        <p:nvSpPr>
          <p:cNvPr id="6" name="Textplatzhalter 1">
            <a:extLst>
              <a:ext uri="{FF2B5EF4-FFF2-40B4-BE49-F238E27FC236}">
                <a16:creationId xmlns:a16="http://schemas.microsoft.com/office/drawing/2014/main" id="{B0BF75D8-EB83-4746-BCF5-1D997343FBA5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Apfelwickler: Gegenmaßnahmen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88845BA-0F51-4463-A159-9102C24BD302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F07DCAC-AE2D-4A44-A499-11C4CF3B6F48}"/>
              </a:ext>
            </a:extLst>
          </p:cNvPr>
          <p:cNvSpPr txBox="1"/>
          <p:nvPr/>
        </p:nvSpPr>
        <p:spPr>
          <a:xfrm>
            <a:off x="7256946" y="4928056"/>
            <a:ext cx="406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(34)</a:t>
            </a:r>
          </a:p>
        </p:txBody>
      </p:sp>
    </p:spTree>
    <p:extLst>
      <p:ext uri="{BB962C8B-B14F-4D97-AF65-F5344CB8AC3E}">
        <p14:creationId xmlns:p14="http://schemas.microsoft.com/office/powerpoint/2010/main" val="520878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097BC5-102D-4E78-AD69-5A9EB55B00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29611" y="2377111"/>
            <a:ext cx="4916031" cy="20462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Schäden durch Larvenfraß</a:t>
            </a:r>
          </a:p>
          <a:p>
            <a:pPr lvl="1"/>
            <a:r>
              <a:rPr lang="de-DE" sz="1900" dirty="0">
                <a:latin typeface="+mn-lt"/>
              </a:rPr>
              <a:t>Kleine Kohlfliege schädigt Wurzeln</a:t>
            </a:r>
          </a:p>
          <a:p>
            <a:pPr lvl="1"/>
            <a:r>
              <a:rPr lang="de-DE" sz="1900" dirty="0">
                <a:latin typeface="+mn-lt"/>
              </a:rPr>
              <a:t>Kleine Möhrenfliege schädigt Wurzeln und hinterlässt </a:t>
            </a:r>
            <a:r>
              <a:rPr lang="de-DE" sz="1900" dirty="0" err="1">
                <a:latin typeface="+mn-lt"/>
              </a:rPr>
              <a:t>Fraßgänge</a:t>
            </a:r>
            <a:r>
              <a:rPr lang="de-DE" sz="1900" dirty="0">
                <a:latin typeface="+mn-lt"/>
              </a:rPr>
              <a:t> im Möhrenkörper</a:t>
            </a:r>
            <a:endParaRPr lang="de-DE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dirty="0"/>
              <a:t>Sekundärschaden durch den Eintritt von Fäulniserregern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755315"/>
            <a:ext cx="1762596" cy="277872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383" y="595202"/>
            <a:ext cx="2478519" cy="121454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860956" y="4534041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Schadbild - Kleine Kohlfliege </a:t>
            </a:r>
            <a:r>
              <a:rPr lang="de-DE" sz="800" dirty="0">
                <a:latin typeface="+mn-lt"/>
              </a:rPr>
              <a:t>(36)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272300" y="1809872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Schadbild - Kleine Möhrenfliege </a:t>
            </a:r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D36A3B2E-E3C8-42C6-893F-A1AE5C09851B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de-DE" dirty="0"/>
              <a:t>Beispiel 2: Gemüsefliegen</a:t>
            </a:r>
          </a:p>
          <a:p>
            <a:pPr>
              <a:spcAft>
                <a:spcPts val="1000"/>
              </a:spcAft>
            </a:pPr>
            <a:r>
              <a:rPr lang="de-DE" sz="1600" dirty="0"/>
              <a:t>Kleine Kohlfliege </a:t>
            </a:r>
            <a:r>
              <a:rPr lang="de-DE" sz="1600" b="0" dirty="0"/>
              <a:t>(</a:t>
            </a:r>
            <a:r>
              <a:rPr lang="de-DE" sz="1600" b="0" i="1" dirty="0"/>
              <a:t>Delia </a:t>
            </a:r>
            <a:r>
              <a:rPr lang="de-DE" sz="1600" b="0" i="1" dirty="0" err="1"/>
              <a:t>radicum</a:t>
            </a:r>
            <a:r>
              <a:rPr lang="de-DE" sz="1600" b="0" dirty="0"/>
              <a:t>);</a:t>
            </a:r>
            <a:br>
              <a:rPr lang="de-DE" sz="1600" b="0" dirty="0"/>
            </a:br>
            <a:r>
              <a:rPr lang="de-DE" sz="1600" dirty="0"/>
              <a:t>Kleine Möhrenfliege </a:t>
            </a:r>
            <a:r>
              <a:rPr lang="de-DE" sz="1600" b="0" dirty="0"/>
              <a:t>(</a:t>
            </a:r>
            <a:r>
              <a:rPr lang="de-DE" sz="1600" b="0" i="1" dirty="0" err="1"/>
              <a:t>Chamaepsila</a:t>
            </a:r>
            <a:r>
              <a:rPr lang="de-DE" sz="1600" b="0" i="1" dirty="0"/>
              <a:t> </a:t>
            </a:r>
            <a:r>
              <a:rPr lang="de-DE" sz="1600" b="0" i="1" dirty="0" err="1"/>
              <a:t>rosae</a:t>
            </a:r>
            <a:r>
              <a:rPr lang="de-DE" sz="1600" b="0" dirty="0"/>
              <a:t>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8607679-CAA3-4FEF-825D-E601E8B3F0B1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43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42DBA4-1B43-4780-8979-8E4E8A7573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851650" cy="3669670"/>
          </a:xfrm>
        </p:spPr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1000"/>
              </a:spcBef>
            </a:pPr>
            <a:r>
              <a:rPr lang="de-DE" sz="1900" dirty="0"/>
              <a:t>Insbesondere Eier und frühe Larvenstadien sehr empfindlich gegenüber Hitze und Trockenheit</a:t>
            </a:r>
          </a:p>
          <a:p>
            <a:pPr marL="360363" indent="-358775">
              <a:lnSpc>
                <a:spcPct val="100000"/>
              </a:lnSpc>
              <a:spcBef>
                <a:spcPts val="1000"/>
              </a:spcBef>
            </a:pPr>
            <a:r>
              <a:rPr lang="de-DE" sz="1900" dirty="0"/>
              <a:t>Zu hohe Temperaturen im Sommer können Entwicklungsstopp oder Tod der Larven bewirken</a:t>
            </a:r>
          </a:p>
          <a:p>
            <a:pPr marL="2381" indent="0">
              <a:lnSpc>
                <a:spcPct val="100000"/>
              </a:lnSpc>
              <a:spcBef>
                <a:spcPts val="1000"/>
              </a:spcBef>
              <a:buNone/>
            </a:pPr>
            <a:endParaRPr lang="de-DE" sz="1900" dirty="0"/>
          </a:p>
          <a:p>
            <a:pPr marL="2381" indent="0">
              <a:lnSpc>
                <a:spcPct val="100000"/>
              </a:lnSpc>
              <a:spcBef>
                <a:spcPts val="1000"/>
              </a:spcBef>
              <a:buNone/>
            </a:pPr>
            <a:endParaRPr lang="de-DE" sz="4400" dirty="0"/>
          </a:p>
          <a:p>
            <a:pPr marL="2381" indent="0">
              <a:lnSpc>
                <a:spcPct val="100000"/>
              </a:lnSpc>
              <a:spcBef>
                <a:spcPts val="1000"/>
              </a:spcBef>
              <a:buNone/>
            </a:pPr>
            <a:endParaRPr lang="de-DE" sz="1900" dirty="0">
              <a:solidFill>
                <a:srgbClr val="00B050"/>
              </a:solidFill>
            </a:endParaRPr>
          </a:p>
          <a:p>
            <a:pPr marL="238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de-DE" sz="1900" dirty="0">
                <a:solidFill>
                  <a:srgbClr val="00B050"/>
                </a:solidFill>
              </a:rPr>
              <a:t>Möglicherweise schwächeres Auftreten mit weniger Generationen</a:t>
            </a:r>
            <a:r>
              <a:rPr lang="de-DE" sz="1900" dirty="0"/>
              <a:t/>
            </a:r>
            <a:br>
              <a:rPr lang="de-DE" sz="1900" dirty="0"/>
            </a:br>
            <a:r>
              <a:rPr lang="de-DE" sz="1600" dirty="0"/>
              <a:t>(Kleine Kohlfliege weniger betroffen als Kleine Möhrenfliege)</a:t>
            </a:r>
            <a:endParaRPr lang="de-DE" sz="1900" dirty="0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EB68C34D-6BD4-4391-98BE-A5A7EF42468D}"/>
              </a:ext>
            </a:extLst>
          </p:cNvPr>
          <p:cNvSpPr/>
          <p:nvPr/>
        </p:nvSpPr>
        <p:spPr>
          <a:xfrm>
            <a:off x="3865830" y="2729646"/>
            <a:ext cx="642797" cy="1280977"/>
          </a:xfrm>
          <a:prstGeom prst="down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1926" y="2616389"/>
            <a:ext cx="1843324" cy="119070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8828" y="2616389"/>
            <a:ext cx="1319310" cy="119070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489583" y="3807090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Kleine Möhrenfliege </a:t>
            </a:r>
            <a:r>
              <a:rPr lang="de-DE" sz="800" dirty="0">
                <a:latin typeface="+mn-lt"/>
              </a:rPr>
              <a:t>(38)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055604" y="3807089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Kleine Kohlfliege </a:t>
            </a:r>
            <a:r>
              <a:rPr lang="de-DE" sz="800" dirty="0">
                <a:latin typeface="+mn-lt"/>
              </a:rPr>
              <a:t>(37)</a:t>
            </a:r>
          </a:p>
        </p:txBody>
      </p:sp>
      <p:sp>
        <p:nvSpPr>
          <p:cNvPr id="13" name="Textplatzhalter 1">
            <a:extLst>
              <a:ext uri="{FF2B5EF4-FFF2-40B4-BE49-F238E27FC236}">
                <a16:creationId xmlns:a16="http://schemas.microsoft.com/office/drawing/2014/main" id="{DD034FF6-DB3B-4120-8BCA-759F71E491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</p:spPr>
        <p:txBody>
          <a:bodyPr/>
          <a:lstStyle/>
          <a:p>
            <a:r>
              <a:rPr lang="de-DE" dirty="0"/>
              <a:t>Gemüsefliegen und Klimawandel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DB74200-46D9-4FAB-8F6F-78CA04D1421C}"/>
              </a:ext>
            </a:extLst>
          </p:cNvPr>
          <p:cNvSpPr txBox="1"/>
          <p:nvPr/>
        </p:nvSpPr>
        <p:spPr>
          <a:xfrm>
            <a:off x="8466892" y="2031724"/>
            <a:ext cx="677108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Unterschiedliche Schaderregergruppen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22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DA0B05F-CC4D-47C3-AC24-E7E95DBF05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de-DE" sz="3600" dirty="0">
                <a:latin typeface="+mj-lt"/>
              </a:rPr>
              <a:t>Neue Schaderreger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688FA5-4725-4D3E-B46B-8C0445AEB7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3CEC72-B445-42BC-A830-7673F5470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8130FDA-526E-47D0-B880-8982ED72EA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1665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3E0A40A-7E9D-4491-ABCA-A2822DCF89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Neue Schaderreger?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394572-0BCB-40D5-A8AB-37F128F156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141242"/>
            <a:ext cx="6836340" cy="2993860"/>
          </a:xfrm>
        </p:spPr>
        <p:txBody>
          <a:bodyPr/>
          <a:lstStyle/>
          <a:p>
            <a:pPr marL="360363" indent="-358775">
              <a:lnSpc>
                <a:spcPct val="100000"/>
              </a:lnSpc>
              <a:buClr>
                <a:srgbClr val="FF0000"/>
              </a:buClr>
            </a:pPr>
            <a:r>
              <a:rPr lang="de-DE" sz="1900" dirty="0"/>
              <a:t>Ausbreitung von Schaderregerpopulationen nach Norden</a:t>
            </a:r>
          </a:p>
          <a:p>
            <a:pPr marL="720725" lvl="1" indent="-360363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dirty="0">
                <a:solidFill>
                  <a:srgbClr val="FF0000"/>
                </a:solidFill>
              </a:rPr>
              <a:t>Zuzug von hitze- und trockenheitsangepassten Schädlingen    </a:t>
            </a:r>
          </a:p>
          <a:p>
            <a:pPr>
              <a:lnSpc>
                <a:spcPct val="100000"/>
              </a:lnSpc>
            </a:pPr>
            <a:endParaRPr lang="de-DE" sz="2000" dirty="0"/>
          </a:p>
          <a:p>
            <a:pPr lvl="1"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5391C1C-BD94-4955-9807-0CC4D6EC6840}"/>
              </a:ext>
            </a:extLst>
          </p:cNvPr>
          <p:cNvSpPr txBox="1"/>
          <p:nvPr/>
        </p:nvSpPr>
        <p:spPr>
          <a:xfrm>
            <a:off x="8589454" y="1938274"/>
            <a:ext cx="430887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Neue Schaderreger</a:t>
            </a:r>
            <a:endParaRPr lang="de-DE" sz="2300" b="1" dirty="0">
              <a:solidFill>
                <a:schemeClr val="bg1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2442768"/>
            <a:ext cx="2906426" cy="188254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6528" y="2441652"/>
            <a:ext cx="2900138" cy="1902766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477024" y="4534624"/>
            <a:ext cx="8288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Aufgezeichnete (1970-2000) und prognostizierte (2070) Verbreitung des Feuerbakteriums </a:t>
            </a:r>
            <a:r>
              <a:rPr lang="de-DE" sz="1200" i="1" dirty="0">
                <a:latin typeface="+mn-lt"/>
              </a:rPr>
              <a:t>(</a:t>
            </a:r>
            <a:r>
              <a:rPr lang="de-DE" sz="1200" i="1" dirty="0" err="1">
                <a:latin typeface="+mn-lt"/>
              </a:rPr>
              <a:t>Xylella</a:t>
            </a:r>
            <a:r>
              <a:rPr lang="de-DE" sz="1200" i="1" dirty="0">
                <a:latin typeface="+mn-lt"/>
              </a:rPr>
              <a:t> </a:t>
            </a:r>
            <a:r>
              <a:rPr lang="de-DE" sz="1200" i="1" dirty="0" err="1">
                <a:latin typeface="+mn-lt"/>
              </a:rPr>
              <a:t>fastidiosa</a:t>
            </a:r>
            <a:r>
              <a:rPr lang="de-DE" sz="12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(39)</a:t>
            </a:r>
            <a:endParaRPr lang="de-DE" sz="1200" dirty="0">
              <a:latin typeface="+mn-lt"/>
            </a:endParaRPr>
          </a:p>
        </p:txBody>
      </p:sp>
      <p:sp>
        <p:nvSpPr>
          <p:cNvPr id="11" name="Pfeil nach rechts 10"/>
          <p:cNvSpPr/>
          <p:nvPr/>
        </p:nvSpPr>
        <p:spPr>
          <a:xfrm>
            <a:off x="4142078" y="3352800"/>
            <a:ext cx="479124" cy="328246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514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BF8183-6ACD-4456-9692-9211E08740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926032" cy="319759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</a:pPr>
            <a:r>
              <a:rPr lang="de-DE" dirty="0"/>
              <a:t>Übertritt von </a:t>
            </a:r>
            <a:r>
              <a:rPr lang="de-DE" b="1" dirty="0"/>
              <a:t>Gewächshaus-schädlingen</a:t>
            </a:r>
            <a:r>
              <a:rPr lang="de-DE" dirty="0"/>
              <a:t> ins Freiland</a:t>
            </a:r>
          </a:p>
          <a:p>
            <a:pPr>
              <a:spcAft>
                <a:spcPts val="1200"/>
              </a:spcAft>
              <a:buClr>
                <a:srgbClr val="FF0000"/>
              </a:buClr>
            </a:pPr>
            <a:r>
              <a:rPr lang="de-DE" dirty="0"/>
              <a:t>Etablierung von Schädlingen, die durch den</a:t>
            </a:r>
            <a:r>
              <a:rPr lang="de-DE" b="1" dirty="0"/>
              <a:t> globalen Handel </a:t>
            </a:r>
            <a:r>
              <a:rPr lang="de-DE" dirty="0"/>
              <a:t>eingeschleppt wurden</a:t>
            </a:r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5A944B-6533-4800-B8E7-BD1B77A49CDC}"/>
              </a:ext>
            </a:extLst>
          </p:cNvPr>
          <p:cNvSpPr txBox="1"/>
          <p:nvPr/>
        </p:nvSpPr>
        <p:spPr>
          <a:xfrm>
            <a:off x="4846196" y="2308629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Schadbild der Tomatenminiermotte </a:t>
            </a:r>
            <a:r>
              <a:rPr lang="de-DE" sz="800" dirty="0">
                <a:latin typeface="+mn-lt"/>
              </a:rPr>
              <a:t>(40)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5C48CF2-65E4-4CA0-91E9-80A432408B03}"/>
              </a:ext>
            </a:extLst>
          </p:cNvPr>
          <p:cNvSpPr txBox="1"/>
          <p:nvPr/>
        </p:nvSpPr>
        <p:spPr>
          <a:xfrm>
            <a:off x="4846196" y="4767536"/>
            <a:ext cx="3150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Asiatischer Laubholz-Bockkäfer </a:t>
            </a:r>
            <a:r>
              <a:rPr lang="de-DE" sz="800" dirty="0">
                <a:latin typeface="+mn-lt"/>
              </a:rPr>
              <a:t>(42)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352095-8A07-463B-8BD2-7682114A8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919" y="282163"/>
            <a:ext cx="2700618" cy="2026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005A14C-F747-451F-BE8F-1579D616B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0919" y="2964873"/>
            <a:ext cx="2700618" cy="1802663"/>
          </a:xfrm>
          <a:prstGeom prst="rect">
            <a:avLst/>
          </a:prstGeom>
        </p:spPr>
      </p:pic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6C2FEB0A-D29E-4556-9A82-42485D8BA6C9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Neue Schaderreger?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A64C0D5-C3B4-4364-A023-42DD44BBD1DA}"/>
              </a:ext>
            </a:extLst>
          </p:cNvPr>
          <p:cNvSpPr txBox="1"/>
          <p:nvPr/>
        </p:nvSpPr>
        <p:spPr>
          <a:xfrm>
            <a:off x="8589454" y="1938274"/>
            <a:ext cx="430887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Neue Schaderreger</a:t>
            </a:r>
            <a:endParaRPr lang="de-DE" sz="2300" b="1" dirty="0">
              <a:solidFill>
                <a:schemeClr val="bg1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6E9FC6B-98E0-4552-A3B5-24AF82AE78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222" r="6819" b="23998"/>
          <a:stretch/>
        </p:blipFill>
        <p:spPr>
          <a:xfrm>
            <a:off x="1230457" y="3127993"/>
            <a:ext cx="3408218" cy="163954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D030ABF-B58B-4AD8-823D-BD6499021A19}"/>
              </a:ext>
            </a:extLst>
          </p:cNvPr>
          <p:cNvSpPr txBox="1"/>
          <p:nvPr/>
        </p:nvSpPr>
        <p:spPr>
          <a:xfrm>
            <a:off x="1230457" y="4744315"/>
            <a:ext cx="3150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Baumwoll-Weiße Fliege </a:t>
            </a:r>
            <a:r>
              <a:rPr lang="de-DE" sz="800" dirty="0">
                <a:latin typeface="+mn-lt"/>
              </a:rPr>
              <a:t>(41)</a:t>
            </a:r>
          </a:p>
        </p:txBody>
      </p:sp>
    </p:spTree>
    <p:extLst>
      <p:ext uri="{BB962C8B-B14F-4D97-AF65-F5344CB8AC3E}">
        <p14:creationId xmlns:p14="http://schemas.microsoft.com/office/powerpoint/2010/main" val="74926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9D83E19-14AF-4062-AA6A-BECA696C61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Invasive Erreger mit hohem Schadpotenzial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7C059AD-0C00-427D-97E4-07CED174FE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9501" y="1114270"/>
            <a:ext cx="2280164" cy="16045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18F6545-4F61-4FF6-9E24-FD63B33B02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9501" y="3185384"/>
            <a:ext cx="2281711" cy="145609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151EFE5-CC11-4002-A258-77BC3A400EE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921" y="1124652"/>
            <a:ext cx="1708593" cy="351683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EA39A52-DD1F-4FB7-B178-24EAB70890C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5" y="3522119"/>
            <a:ext cx="1598759" cy="1101367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D0860E81-B5ED-46B7-AA8F-08DB159EE317}"/>
              </a:ext>
            </a:extLst>
          </p:cNvPr>
          <p:cNvSpPr txBox="1"/>
          <p:nvPr/>
        </p:nvSpPr>
        <p:spPr>
          <a:xfrm>
            <a:off x="837340" y="2719812"/>
            <a:ext cx="19885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Marmorierte Baumwanze </a:t>
            </a:r>
            <a:r>
              <a:rPr lang="de-DE" sz="800" dirty="0">
                <a:latin typeface="+mn-lt"/>
              </a:rPr>
              <a:t>(43)</a:t>
            </a:r>
            <a:endParaRPr lang="de-DE" sz="1200" dirty="0">
              <a:latin typeface="+mn-lt"/>
            </a:endParaRPr>
          </a:p>
          <a:p>
            <a:pPr>
              <a:spcBef>
                <a:spcPts val="600"/>
              </a:spcBef>
            </a:pPr>
            <a:endParaRPr lang="de-DE" sz="1000" dirty="0">
              <a:latin typeface="+mn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C06A236-E813-4950-8014-BDB0C065AE05}"/>
              </a:ext>
            </a:extLst>
          </p:cNvPr>
          <p:cNvSpPr txBox="1"/>
          <p:nvPr/>
        </p:nvSpPr>
        <p:spPr>
          <a:xfrm>
            <a:off x="3088301" y="2724562"/>
            <a:ext cx="2401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Feuerbakterium an Sumpf-Eiche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 (44)</a:t>
            </a:r>
            <a:r>
              <a:rPr lang="de-DE" sz="1200" dirty="0">
                <a:latin typeface="+mn-lt"/>
              </a:rPr>
              <a:t>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5A0E05A-9890-406C-9623-CE2C863C7882}"/>
              </a:ext>
            </a:extLst>
          </p:cNvPr>
          <p:cNvSpPr txBox="1"/>
          <p:nvPr/>
        </p:nvSpPr>
        <p:spPr>
          <a:xfrm>
            <a:off x="837340" y="4620514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Kirschessigfliege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(45)</a:t>
            </a:r>
            <a:endParaRPr lang="de-DE" sz="1200" dirty="0">
              <a:latin typeface="+mn-lt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7860DDA-9DF3-485A-A1B3-06528C75DB02}"/>
              </a:ext>
            </a:extLst>
          </p:cNvPr>
          <p:cNvSpPr txBox="1"/>
          <p:nvPr/>
        </p:nvSpPr>
        <p:spPr>
          <a:xfrm>
            <a:off x="3088301" y="4620514"/>
            <a:ext cx="2168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Japankäfer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(46)</a:t>
            </a:r>
            <a:endParaRPr lang="de-DE" sz="1200" dirty="0">
              <a:latin typeface="+mn-lt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BF459B1-C824-4DB6-B557-C6E7D1B39A82}"/>
              </a:ext>
            </a:extLst>
          </p:cNvPr>
          <p:cNvSpPr txBox="1"/>
          <p:nvPr/>
        </p:nvSpPr>
        <p:spPr>
          <a:xfrm>
            <a:off x="6134149" y="4620514"/>
            <a:ext cx="1595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 err="1">
                <a:latin typeface="+mn-lt"/>
              </a:rPr>
              <a:t>Rußrindenkrankheit</a:t>
            </a:r>
            <a:r>
              <a:rPr lang="de-DE" sz="1200" dirty="0">
                <a:latin typeface="+mn-lt"/>
              </a:rPr>
              <a:t> an Ahorn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 (47)</a:t>
            </a:r>
            <a:r>
              <a:rPr lang="de-DE" sz="1200" dirty="0">
                <a:latin typeface="+mn-lt"/>
              </a:rPr>
              <a:t>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FFE56CB-D66B-46B1-9393-866D832966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326" y="1118689"/>
            <a:ext cx="1598759" cy="1600451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1E3D0F67-ADE9-4ED1-A5BE-BF2BFB1A86F6}"/>
              </a:ext>
            </a:extLst>
          </p:cNvPr>
          <p:cNvSpPr txBox="1"/>
          <p:nvPr/>
        </p:nvSpPr>
        <p:spPr>
          <a:xfrm>
            <a:off x="8589454" y="1938274"/>
            <a:ext cx="430887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Neue Schaderreger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226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1F66859-AB04-40B5-9D01-4C8A71E919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de-DE" dirty="0">
                <a:solidFill>
                  <a:schemeClr val="tx1"/>
                </a:solidFill>
                <a:latin typeface="+mn-lt"/>
              </a:rPr>
              <a:t>Gliederung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4D70F0-183D-4DC4-9330-84ECBF175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0747" y="1550073"/>
            <a:ext cx="4824131" cy="299386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de-DE" dirty="0"/>
              <a:t>Witterungsbedingte Schäden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de-DE" dirty="0"/>
              <a:t>Unterschiedliche Schaderregergruppen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de-DE" dirty="0"/>
              <a:t>Neue Schaderreger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de-DE" dirty="0"/>
              <a:t>Natürliche Gegenspieler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de-DE" dirty="0"/>
              <a:t>Pflanzenschutz und Pflanzenstärkung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de-DE" dirty="0"/>
              <a:t>Fazit</a:t>
            </a:r>
          </a:p>
          <a:p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20149BC-B692-485D-AC57-3317088690A3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Gliederung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49E37DA-7DDA-4006-9870-14B0F65C1ADF}"/>
              </a:ext>
            </a:extLst>
          </p:cNvPr>
          <p:cNvSpPr/>
          <p:nvPr/>
        </p:nvSpPr>
        <p:spPr>
          <a:xfrm>
            <a:off x="971551" y="1274555"/>
            <a:ext cx="5422525" cy="3269378"/>
          </a:xfrm>
          <a:prstGeom prst="roundRect">
            <a:avLst/>
          </a:prstGeom>
          <a:ln w="1905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  <a:defRPr/>
            </a:pP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rgbClr val="79B800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745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6434EF5-EF58-4534-8D66-0143598FDA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Einflüsse auf Ausbreitung und Etablierung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09058F-15D9-4334-BFE3-0EB6F52BC2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3834" y="1432109"/>
            <a:ext cx="2188896" cy="1813020"/>
          </a:xfrm>
        </p:spPr>
        <p:txBody>
          <a:bodyPr>
            <a:noAutofit/>
          </a:bodyPr>
          <a:lstStyle/>
          <a:p>
            <a:pPr marL="2381" indent="0">
              <a:lnSpc>
                <a:spcPct val="100000"/>
              </a:lnSpc>
              <a:buNone/>
            </a:pPr>
            <a:r>
              <a:rPr lang="de-DE" sz="1400" b="1" dirty="0">
                <a:solidFill>
                  <a:srgbClr val="FF0000"/>
                </a:solidFill>
              </a:rPr>
              <a:t>Anthropogene Einflüsse</a:t>
            </a:r>
          </a:p>
          <a:p>
            <a:pPr marL="179388" indent="-179388">
              <a:lnSpc>
                <a:spcPct val="100000"/>
              </a:lnSpc>
              <a:buClrTx/>
            </a:pPr>
            <a:r>
              <a:rPr lang="de-DE" sz="1400" dirty="0"/>
              <a:t>Globaler Handel</a:t>
            </a:r>
          </a:p>
          <a:p>
            <a:pPr marL="179388" indent="-179388">
              <a:lnSpc>
                <a:spcPct val="100000"/>
              </a:lnSpc>
              <a:buClrTx/>
            </a:pPr>
            <a:r>
              <a:rPr lang="de-DE" sz="1400" dirty="0"/>
              <a:t>Reisen</a:t>
            </a:r>
          </a:p>
          <a:p>
            <a:pPr marL="179388" indent="-179388">
              <a:lnSpc>
                <a:spcPct val="100000"/>
              </a:lnSpc>
              <a:buClrTx/>
            </a:pPr>
            <a:r>
              <a:rPr lang="de-DE" sz="1400" dirty="0"/>
              <a:t>Landnutzung</a:t>
            </a:r>
          </a:p>
          <a:p>
            <a:pPr marL="179388" indent="-179388">
              <a:lnSpc>
                <a:spcPct val="100000"/>
              </a:lnSpc>
              <a:buClrTx/>
            </a:pPr>
            <a:r>
              <a:rPr lang="de-DE" sz="1400" dirty="0"/>
              <a:t>Anbauverfahren</a:t>
            </a:r>
          </a:p>
          <a:p>
            <a:pPr marL="179388" indent="-179388">
              <a:lnSpc>
                <a:spcPct val="100000"/>
              </a:lnSpc>
              <a:buClrTx/>
            </a:pPr>
            <a:r>
              <a:rPr lang="de-DE" sz="1400" dirty="0"/>
              <a:t>Kulturspektrum</a:t>
            </a:r>
          </a:p>
          <a:p>
            <a:pPr marL="179388" indent="-179388">
              <a:lnSpc>
                <a:spcPct val="100000"/>
              </a:lnSpc>
              <a:buClrTx/>
            </a:pPr>
            <a:r>
              <a:rPr lang="de-DE" sz="1400" dirty="0"/>
              <a:t>Etc. </a:t>
            </a:r>
          </a:p>
          <a:p>
            <a:pPr marL="2381" indent="0">
              <a:lnSpc>
                <a:spcPct val="100000"/>
              </a:lnSpc>
              <a:buNone/>
            </a:pPr>
            <a:endParaRPr lang="de-DE" sz="1600" b="1" dirty="0"/>
          </a:p>
          <a:p>
            <a:pPr marL="2381" indent="0">
              <a:lnSpc>
                <a:spcPct val="100000"/>
              </a:lnSpc>
              <a:buNone/>
            </a:pPr>
            <a:endParaRPr lang="de-DE" sz="1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773" y="1219201"/>
            <a:ext cx="4076263" cy="3634521"/>
          </a:xfrm>
          <a:prstGeom prst="rect">
            <a:avLst/>
          </a:prstGeom>
        </p:spPr>
      </p:pic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A09058F-15D9-4334-BFE3-0EB6F52BC288}"/>
              </a:ext>
            </a:extLst>
          </p:cNvPr>
          <p:cNvSpPr txBox="1">
            <a:spLocks/>
          </p:cNvSpPr>
          <p:nvPr/>
        </p:nvSpPr>
        <p:spPr>
          <a:xfrm>
            <a:off x="5671772" y="3736180"/>
            <a:ext cx="2033057" cy="1190731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DE" sz="1600" b="1" dirty="0"/>
              <a:t>Komplexe Zusammenhänge erschweren konkrete Prognosen</a:t>
            </a:r>
            <a:endParaRPr lang="de-DE" sz="16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1512" y="2338619"/>
            <a:ext cx="418875" cy="418875"/>
          </a:xfrm>
          <a:prstGeom prst="rect">
            <a:avLst/>
          </a:prstGeom>
        </p:spPr>
      </p:pic>
      <p:sp>
        <p:nvSpPr>
          <p:cNvPr id="10" name="Pfeil nach rechts 9"/>
          <p:cNvSpPr/>
          <p:nvPr/>
        </p:nvSpPr>
        <p:spPr>
          <a:xfrm rot="5400000">
            <a:off x="6415918" y="3034160"/>
            <a:ext cx="544763" cy="493202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5723074" y="3676583"/>
            <a:ext cx="1930454" cy="12503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Pfeil nach rechts 10"/>
          <p:cNvSpPr/>
          <p:nvPr/>
        </p:nvSpPr>
        <p:spPr>
          <a:xfrm>
            <a:off x="4732311" y="3865930"/>
            <a:ext cx="746819" cy="494020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A7C2716-A0FD-42C7-AD09-A66166F7F397}"/>
              </a:ext>
            </a:extLst>
          </p:cNvPr>
          <p:cNvSpPr txBox="1"/>
          <p:nvPr/>
        </p:nvSpPr>
        <p:spPr>
          <a:xfrm>
            <a:off x="8589454" y="1938274"/>
            <a:ext cx="430887" cy="26822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Neue Schaderreger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360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DA0B05F-CC4D-47C3-AC24-E7E95DBF05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de-DE" sz="3600" dirty="0">
                <a:latin typeface="+mj-lt"/>
              </a:rPr>
              <a:t>Natürliche Gegenspieler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688FA5-4725-4D3E-B46B-8C0445AEB7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3CEC72-B445-42BC-A830-7673F5470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8130FDA-526E-47D0-B880-8982ED72EA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8750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EA4186BC-6DEE-4D62-8F38-D690DE6DBD0A}"/>
              </a:ext>
            </a:extLst>
          </p:cNvPr>
          <p:cNvSpPr/>
          <p:nvPr/>
        </p:nvSpPr>
        <p:spPr>
          <a:xfrm>
            <a:off x="1465025" y="4391891"/>
            <a:ext cx="6213949" cy="685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D19FA77-ADEE-46D1-B8EF-5822E21626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61449" y="4441402"/>
            <a:ext cx="6221099" cy="656327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erfolgreiche Arbeit der Nützlinge hängt wesentlich von passenden Umweltbedingungen ab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E30C11-2274-425E-856A-EE5DDB79B8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091845" cy="309649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Räuber: 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Organismus, der seine Beute tötet und frisst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957530-680A-4ABF-9B4B-523F7307F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Nützlinge im Klimawandel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0CD04E3-5EDD-4E40-99AA-20032F41E5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2086" y="2062566"/>
            <a:ext cx="2130120" cy="158299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0CDCA17-1A5D-4ADA-B556-9254DB62D764}"/>
              </a:ext>
            </a:extLst>
          </p:cNvPr>
          <p:cNvSpPr txBox="1"/>
          <p:nvPr/>
        </p:nvSpPr>
        <p:spPr>
          <a:xfrm>
            <a:off x="1226315" y="3695073"/>
            <a:ext cx="2686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Larve der räuberischen Gallmücke (orange) saugt Blattläuse (grün) aus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(48)</a:t>
            </a:r>
            <a:endParaRPr lang="de-DE" sz="1200" dirty="0">
              <a:latin typeface="+mn-lt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0A5DB88-9514-4C87-805B-50E30192A3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66"/>
          <a:stretch/>
        </p:blipFill>
        <p:spPr>
          <a:xfrm>
            <a:off x="5452681" y="2329705"/>
            <a:ext cx="2036616" cy="131585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9814A380-82F4-4865-9A5A-67079BD47E66}"/>
              </a:ext>
            </a:extLst>
          </p:cNvPr>
          <p:cNvSpPr txBox="1"/>
          <p:nvPr/>
        </p:nvSpPr>
        <p:spPr>
          <a:xfrm>
            <a:off x="5404189" y="3695072"/>
            <a:ext cx="2258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Schlupfwespe parasitiert Eier eines Schädlings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 (49)</a:t>
            </a:r>
            <a:r>
              <a:rPr lang="de-DE" sz="1200" dirty="0">
                <a:latin typeface="+mn-lt"/>
              </a:rPr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D3E4D75-3D9F-4484-8170-E88B8A664849}"/>
              </a:ext>
            </a:extLst>
          </p:cNvPr>
          <p:cNvSpPr txBox="1"/>
          <p:nvPr/>
        </p:nvSpPr>
        <p:spPr>
          <a:xfrm>
            <a:off x="4622323" y="1295396"/>
            <a:ext cx="36973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1200"/>
              </a:spcAft>
              <a:buClr>
                <a:srgbClr val="79B800"/>
              </a:buClr>
              <a:buFont typeface="Arial" panose="020B0604020202020204" pitchFamily="34" charset="0"/>
              <a:buChar char="•"/>
            </a:pP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Parasit: 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Organismus, 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oder an einem anderen Lebewesen (=Wirt) lebt und dieses auszehrt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8B394E7-98F2-4943-BA8C-F0A53BC4FE23}"/>
              </a:ext>
            </a:extLst>
          </p:cNvPr>
          <p:cNvSpPr txBox="1"/>
          <p:nvPr/>
        </p:nvSpPr>
        <p:spPr>
          <a:xfrm>
            <a:off x="8589298" y="2119483"/>
            <a:ext cx="430887" cy="242888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Natürliche Gegenspieler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22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4472828" y="1416426"/>
            <a:ext cx="3147172" cy="3197595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</a:pPr>
            <a:r>
              <a:rPr lang="de-DE" dirty="0"/>
              <a:t>Beeinträchtigung durch Hitze, Trockenheit, hohe Witterungsschwankungen und Extremwetterereignisse</a:t>
            </a:r>
          </a:p>
          <a:p>
            <a:pPr>
              <a:lnSpc>
                <a:spcPct val="100000"/>
              </a:lnSpc>
              <a:buClr>
                <a:srgbClr val="FF0000"/>
              </a:buClr>
            </a:pPr>
            <a:r>
              <a:rPr lang="de-DE" dirty="0"/>
              <a:t>Störung der vormals synchronen Entwicklung von Räuber/Beute, bzw. Parasit/Wirt</a:t>
            </a:r>
          </a:p>
          <a:p>
            <a:pPr>
              <a:lnSpc>
                <a:spcPct val="100000"/>
              </a:lnSpc>
            </a:pP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0"/>
          </p:nvPr>
        </p:nvSpPr>
        <p:spPr>
          <a:xfrm>
            <a:off x="971550" y="1416427"/>
            <a:ext cx="3057525" cy="3197595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00B050"/>
              </a:buClr>
            </a:pPr>
            <a:r>
              <a:rPr lang="de-DE" dirty="0"/>
              <a:t>Wärmere Temperaturen fördern Aktivität und </a:t>
            </a:r>
            <a:r>
              <a:rPr lang="de-DE" dirty="0" err="1"/>
              <a:t>Fraßleistung</a:t>
            </a:r>
            <a:endParaRPr lang="de-DE" dirty="0"/>
          </a:p>
          <a:p>
            <a:pPr>
              <a:lnSpc>
                <a:spcPct val="100000"/>
              </a:lnSpc>
              <a:buClr>
                <a:srgbClr val="00B050"/>
              </a:buClr>
            </a:pPr>
            <a:r>
              <a:rPr lang="de-DE" dirty="0"/>
              <a:t>Geringere Wintersterblichkeit</a:t>
            </a:r>
          </a:p>
          <a:p>
            <a:pPr>
              <a:lnSpc>
                <a:spcPct val="100000"/>
              </a:lnSpc>
              <a:buClr>
                <a:srgbClr val="00B050"/>
              </a:buClr>
            </a:pPr>
            <a:r>
              <a:rPr lang="de-DE" dirty="0"/>
              <a:t>Neue ökologische Nischen</a:t>
            </a:r>
          </a:p>
        </p:txBody>
      </p:sp>
      <p:sp>
        <p:nvSpPr>
          <p:cNvPr id="9" name="Plus 8"/>
          <p:cNvSpPr/>
          <p:nvPr/>
        </p:nvSpPr>
        <p:spPr>
          <a:xfrm>
            <a:off x="2301020" y="1199549"/>
            <a:ext cx="398584" cy="433754"/>
          </a:xfrm>
          <a:prstGeom prst="mathPlus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Minus 9"/>
          <p:cNvSpPr/>
          <p:nvPr/>
        </p:nvSpPr>
        <p:spPr>
          <a:xfrm>
            <a:off x="5825744" y="1187831"/>
            <a:ext cx="352318" cy="445472"/>
          </a:xfrm>
          <a:prstGeom prst="mathMinus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5731958" y="1141857"/>
            <a:ext cx="540000" cy="540000"/>
          </a:xfrm>
          <a:prstGeom prst="ellipse">
            <a:avLst/>
          </a:prstGeom>
          <a:ln w="317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230312" y="1144597"/>
            <a:ext cx="540000" cy="540000"/>
          </a:xfrm>
          <a:prstGeom prst="ellipse">
            <a:avLst/>
          </a:prstGeom>
          <a:ln w="3175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5B5F46CC-D921-4075-BF18-F571EE5AAB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</p:spPr>
        <p:txBody>
          <a:bodyPr/>
          <a:lstStyle/>
          <a:p>
            <a:r>
              <a:rPr lang="de-DE" dirty="0">
                <a:latin typeface="+mj-lt"/>
              </a:rPr>
              <a:t>Nützlinge im Klimawandel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41DC006-05F2-4F9B-8631-7F3A5E73DD1D}"/>
              </a:ext>
            </a:extLst>
          </p:cNvPr>
          <p:cNvSpPr txBox="1"/>
          <p:nvPr/>
        </p:nvSpPr>
        <p:spPr>
          <a:xfrm>
            <a:off x="8589298" y="2119483"/>
            <a:ext cx="430887" cy="242888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Natürliche Gegenspieler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45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971549" y="1295396"/>
            <a:ext cx="6838103" cy="319759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DE" b="1" dirty="0"/>
              <a:t>Larven</a:t>
            </a:r>
            <a:r>
              <a:rPr lang="de-DE" dirty="0"/>
              <a:t> saugen vor allem Blattläuse, aber auch Wollläuse, Thripse und Spinnmilben aus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DE" dirty="0"/>
              <a:t>Optimaler Temperaturbereich liegt um 15 °C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DE" dirty="0"/>
              <a:t>Mit weiter steigenden Temperaturen nimmt die Effektivität des Schädlingsbekämpfung ab</a:t>
            </a:r>
          </a:p>
          <a:p>
            <a:pPr lvl="1">
              <a:spcBef>
                <a:spcPts val="1200"/>
              </a:spcBef>
              <a:buFont typeface="Calibri" panose="020F0502020204030204" pitchFamily="34" charset="0"/>
              <a:buChar char="→"/>
            </a:pPr>
            <a:r>
              <a:rPr lang="de-DE" sz="1900" b="1" dirty="0"/>
              <a:t>Einsatz v. a. im Frühjahr sinnvoll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094" y="3497279"/>
            <a:ext cx="2160880" cy="121240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113726" y="4709681"/>
            <a:ext cx="2372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Adulte Florfliege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 (52)</a:t>
            </a:r>
            <a:r>
              <a:rPr lang="de-DE" sz="1200" dirty="0">
                <a:latin typeface="+mn-lt"/>
              </a:rPr>
              <a:t>  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290548" y="4711084"/>
            <a:ext cx="2372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Larve der Florfliege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(51)</a:t>
            </a:r>
            <a:endParaRPr lang="de-DE" sz="1200" dirty="0">
              <a:latin typeface="+mn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75C6465-37B6-4604-B0E7-557CBD50D2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476" y="3497279"/>
            <a:ext cx="1969880" cy="1212402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5F7700D-1C7E-4216-A316-8EDB586F5116}"/>
              </a:ext>
            </a:extLst>
          </p:cNvPr>
          <p:cNvSpPr txBox="1"/>
          <p:nvPr/>
        </p:nvSpPr>
        <p:spPr>
          <a:xfrm>
            <a:off x="670930" y="4709681"/>
            <a:ext cx="2372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Eier der Florfliege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(50)</a:t>
            </a:r>
            <a:endParaRPr lang="de-DE" sz="1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412ADDD-052A-4C84-9493-1C481E45AD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00" r="8710"/>
          <a:stretch/>
        </p:blipFill>
        <p:spPr>
          <a:xfrm rot="16200000">
            <a:off x="6536888" y="3074117"/>
            <a:ext cx="1212401" cy="2058725"/>
          </a:xfrm>
          <a:prstGeom prst="rect">
            <a:avLst/>
          </a:prstGeom>
        </p:spPr>
      </p:pic>
      <p:sp>
        <p:nvSpPr>
          <p:cNvPr id="13" name="Textplatzhalter 1">
            <a:extLst>
              <a:ext uri="{FF2B5EF4-FFF2-40B4-BE49-F238E27FC236}">
                <a16:creationId xmlns:a16="http://schemas.microsoft.com/office/drawing/2014/main" id="{75FBB102-1A82-4EE2-BA81-13F5F8B6686E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Beispiel 1: Florfliege </a:t>
            </a:r>
            <a:r>
              <a:rPr lang="de-DE" b="0" dirty="0"/>
              <a:t>(</a:t>
            </a:r>
            <a:r>
              <a:rPr lang="de-DE" b="0" i="1" dirty="0" err="1"/>
              <a:t>Chrysoperla</a:t>
            </a:r>
            <a:r>
              <a:rPr lang="de-DE" b="0" i="1" dirty="0"/>
              <a:t> </a:t>
            </a:r>
            <a:r>
              <a:rPr lang="de-DE" b="0" i="1" dirty="0" err="1"/>
              <a:t>carnea</a:t>
            </a:r>
            <a:r>
              <a:rPr lang="de-DE" b="0" dirty="0"/>
              <a:t>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0B2BDB4-1A27-4C4B-BD4E-E3D8F4F17584}"/>
              </a:ext>
            </a:extLst>
          </p:cNvPr>
          <p:cNvSpPr txBox="1"/>
          <p:nvPr/>
        </p:nvSpPr>
        <p:spPr>
          <a:xfrm>
            <a:off x="8589298" y="2119483"/>
            <a:ext cx="430887" cy="242888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Natürliche Gegenspieler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3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Beispiel 2: Marienkäfer </a:t>
            </a:r>
            <a:r>
              <a:rPr lang="de-DE" b="0" dirty="0"/>
              <a:t>(</a:t>
            </a:r>
            <a:r>
              <a:rPr lang="de-DE" b="0" dirty="0" err="1"/>
              <a:t>Coccinellidae</a:t>
            </a:r>
            <a:r>
              <a:rPr lang="de-DE" b="0" dirty="0"/>
              <a:t>)</a:t>
            </a:r>
          </a:p>
          <a:p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971550" y="1182989"/>
            <a:ext cx="6576732" cy="2121528"/>
          </a:xfrm>
        </p:spPr>
        <p:txBody>
          <a:bodyPr/>
          <a:lstStyle/>
          <a:p>
            <a:pPr marL="360363" indent="-358775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Larven und adulte Käfer der meisten Arten betätigen sich als räuberische Blattlaus-Gegenspieler</a:t>
            </a:r>
          </a:p>
          <a:p>
            <a:pPr marL="360363" indent="-358775">
              <a:lnSpc>
                <a:spcPct val="100000"/>
              </a:lnSpc>
              <a:spcBef>
                <a:spcPts val="1200"/>
              </a:spcBef>
            </a:pPr>
            <a:r>
              <a:rPr lang="de-DE" sz="1900" dirty="0" err="1"/>
              <a:t>Fraßleistung</a:t>
            </a:r>
            <a:r>
              <a:rPr lang="de-DE" sz="1900" dirty="0"/>
              <a:t> steigt mit Temperatur</a:t>
            </a:r>
          </a:p>
          <a:p>
            <a:pPr marL="720725" lvl="1" indent="-360363">
              <a:lnSpc>
                <a:spcPct val="100000"/>
              </a:lnSpc>
              <a:spcBef>
                <a:spcPts val="1200"/>
              </a:spcBef>
              <a:buFont typeface="Calibri" panose="020F0502020204030204" pitchFamily="34" charset="0"/>
              <a:buChar char="→"/>
            </a:pPr>
            <a:r>
              <a:rPr lang="de-DE" b="1" dirty="0"/>
              <a:t>Heiße Sommer begünstigen Blattlausbekämpfung</a:t>
            </a:r>
          </a:p>
          <a:p>
            <a:pPr marL="2381" indent="0">
              <a:buNone/>
            </a:pP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9195" y="3304517"/>
            <a:ext cx="1587282" cy="116746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37897" y="4491876"/>
            <a:ext cx="2321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</a:pPr>
            <a:r>
              <a:rPr lang="de-DE" sz="1200" dirty="0">
                <a:latin typeface="+mn-lt"/>
              </a:rPr>
              <a:t>Eier des Marienkäfers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 (53)</a:t>
            </a:r>
            <a:r>
              <a:rPr lang="de-DE" sz="1200" dirty="0">
                <a:latin typeface="+mn-lt"/>
              </a:rPr>
              <a:t> 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96536" y="4491876"/>
            <a:ext cx="2542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Puppe und Larve des Marienkäfers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 (54)</a:t>
            </a:r>
            <a:r>
              <a:rPr lang="de-DE" sz="1200" dirty="0">
                <a:latin typeface="+mn-lt"/>
              </a:rPr>
              <a:t> 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784064" y="4491876"/>
            <a:ext cx="2321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Adulter Marienkäfer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(55)</a:t>
            </a:r>
            <a:endParaRPr lang="de-DE" sz="1200" dirty="0">
              <a:latin typeface="+mn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F01A0D5-EFDD-48C0-BBD4-F277509542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54" t="7921" r="6362" b="12746"/>
          <a:stretch/>
        </p:blipFill>
        <p:spPr>
          <a:xfrm>
            <a:off x="727783" y="3287514"/>
            <a:ext cx="1910405" cy="120436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8F265A9-16F0-42D1-B1A9-74F9A3B304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25" t="12225" r="6508" b="13506"/>
          <a:stretch/>
        </p:blipFill>
        <p:spPr>
          <a:xfrm>
            <a:off x="3187182" y="3304517"/>
            <a:ext cx="2123019" cy="116746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A55EF10-F71B-4069-B505-7AE2671B7F77}"/>
              </a:ext>
            </a:extLst>
          </p:cNvPr>
          <p:cNvSpPr txBox="1"/>
          <p:nvPr/>
        </p:nvSpPr>
        <p:spPr>
          <a:xfrm>
            <a:off x="8589298" y="2119483"/>
            <a:ext cx="430887" cy="242888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Natürliche Gegenspieler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3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4050723" cy="3657604"/>
          </a:xfrm>
        </p:spPr>
        <p:txBody>
          <a:bodyPr/>
          <a:lstStyle/>
          <a:p>
            <a:pPr>
              <a:spcAft>
                <a:spcPts val="600"/>
              </a:spcAft>
              <a:buClr>
                <a:srgbClr val="79B800"/>
              </a:buClr>
              <a:buSzPct val="100000"/>
            </a:pPr>
            <a:r>
              <a:rPr lang="de-DE" dirty="0"/>
              <a:t>Erweiterung des bekannten </a:t>
            </a:r>
            <a:r>
              <a:rPr lang="de-DE" dirty="0" err="1"/>
              <a:t>Nützlingsspektrums</a:t>
            </a:r>
            <a:endParaRPr lang="de-DE" dirty="0"/>
          </a:p>
          <a:p>
            <a:pPr>
              <a:spcAft>
                <a:spcPts val="1200"/>
              </a:spcAft>
              <a:buClr>
                <a:srgbClr val="79B800"/>
              </a:buClr>
              <a:buSzPct val="100000"/>
            </a:pPr>
            <a:r>
              <a:rPr lang="de-DE" dirty="0"/>
              <a:t>Förderung einer möglichst großen </a:t>
            </a:r>
            <a:r>
              <a:rPr lang="de-DE" dirty="0" err="1"/>
              <a:t>Nützlingsvielfalt</a:t>
            </a:r>
            <a:endParaRPr lang="de-DE" dirty="0"/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Blip>
                <a:blip r:embed="rId3"/>
              </a:buBlip>
            </a:pPr>
            <a:r>
              <a:rPr lang="de-DE" sz="1700" dirty="0"/>
              <a:t>Naturnahe Gartengestaltung mit vielfältigen Strukturen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Blip>
                <a:blip r:embed="rId3"/>
              </a:buBlip>
            </a:pPr>
            <a:r>
              <a:rPr lang="de-DE" sz="1700" dirty="0"/>
              <a:t>Angebot geeigneter Überwinterungsquartiere im Garten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Blip>
                <a:blip r:embed="rId3"/>
              </a:buBlip>
            </a:pPr>
            <a:r>
              <a:rPr lang="de-DE" sz="1700" dirty="0"/>
              <a:t>Verzicht auf Pflanzenschutzmittel</a:t>
            </a:r>
          </a:p>
        </p:txBody>
      </p:sp>
      <p:sp>
        <p:nvSpPr>
          <p:cNvPr id="13" name="Textplatzhalter 1">
            <a:extLst>
              <a:ext uri="{FF2B5EF4-FFF2-40B4-BE49-F238E27FC236}">
                <a16:creationId xmlns:a16="http://schemas.microsoft.com/office/drawing/2014/main" id="{BCA86140-A187-4F68-94C3-15EF64AD479A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Anpassungsstrategien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48287E2-36D8-432E-A7D2-B278102AB2C2}"/>
              </a:ext>
            </a:extLst>
          </p:cNvPr>
          <p:cNvSpPr txBox="1"/>
          <p:nvPr/>
        </p:nvSpPr>
        <p:spPr>
          <a:xfrm>
            <a:off x="8589298" y="2119483"/>
            <a:ext cx="430887" cy="242888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Natürliche Gegenspieler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7355921-C31B-4CA7-AD8F-183339E5E16A}"/>
              </a:ext>
            </a:extLst>
          </p:cNvPr>
          <p:cNvSpPr txBox="1"/>
          <p:nvPr/>
        </p:nvSpPr>
        <p:spPr>
          <a:xfrm>
            <a:off x="7663892" y="4703184"/>
            <a:ext cx="4308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(57)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DF4B15-A770-42DB-B034-77F33A3C32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31" r="12348"/>
          <a:stretch/>
        </p:blipFill>
        <p:spPr>
          <a:xfrm>
            <a:off x="5021815" y="2823213"/>
            <a:ext cx="2642535" cy="206104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42AD562-1FD7-4A95-BD27-5933D991AE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5076"/>
          <a:stretch/>
        </p:blipFill>
        <p:spPr>
          <a:xfrm>
            <a:off x="5022273" y="111702"/>
            <a:ext cx="2641619" cy="2116065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ABAD6FCA-3F81-45F0-8C99-7B3002E4DFA9}"/>
              </a:ext>
            </a:extLst>
          </p:cNvPr>
          <p:cNvSpPr txBox="1"/>
          <p:nvPr/>
        </p:nvSpPr>
        <p:spPr>
          <a:xfrm>
            <a:off x="7695707" y="2063893"/>
            <a:ext cx="4308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(56)</a:t>
            </a:r>
          </a:p>
        </p:txBody>
      </p:sp>
    </p:spTree>
    <p:extLst>
      <p:ext uri="{BB962C8B-B14F-4D97-AF65-F5344CB8AC3E}">
        <p14:creationId xmlns:p14="http://schemas.microsoft.com/office/powerpoint/2010/main" val="269759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DB03E48-70EC-477E-8DF0-A188F14DEB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64489" y="1174768"/>
            <a:ext cx="3442891" cy="29565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Nützlinge sind nicht dazu da, </a:t>
            </a:r>
            <a:r>
              <a:rPr lang="de-D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Schädlinge sofort und komplett zu vernichten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Viel mehr soll sich ein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Gleichgewicht</a:t>
            </a:r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zwischen Schaderreger und Gegenspieler einstellen, bei dem sich Pflanzenschäden in einem akzeptablen Rahmen halten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Geduld</a:t>
            </a:r>
            <a:r>
              <a:rPr lang="de-D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haben und auch mal ein Auge zudrücken!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972535-B76D-464F-BE74-4981AC17BE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</a:rPr>
              <a:t>Abwarten und Tee trinken…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D56C96BE-7225-4144-A09A-6769362DF822}"/>
              </a:ext>
            </a:extLst>
          </p:cNvPr>
          <p:cNvSpPr/>
          <p:nvPr/>
        </p:nvSpPr>
        <p:spPr>
          <a:xfrm>
            <a:off x="4164489" y="4078369"/>
            <a:ext cx="226711" cy="266912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549" y="3047009"/>
            <a:ext cx="2727758" cy="167925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CB12681-EAF5-4B29-9BB5-5BD4748FA928}"/>
              </a:ext>
            </a:extLst>
          </p:cNvPr>
          <p:cNvSpPr txBox="1"/>
          <p:nvPr/>
        </p:nvSpPr>
        <p:spPr>
          <a:xfrm>
            <a:off x="971549" y="2657157"/>
            <a:ext cx="2007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Florfliege auf Doldenblüte </a:t>
            </a:r>
            <a:r>
              <a:rPr lang="de-DE" sz="800" dirty="0">
                <a:latin typeface="+mn-lt"/>
              </a:rPr>
              <a:t>(58)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CB12681-EAF5-4B29-9BB5-5BD4748FA928}"/>
              </a:ext>
            </a:extLst>
          </p:cNvPr>
          <p:cNvSpPr txBox="1"/>
          <p:nvPr/>
        </p:nvSpPr>
        <p:spPr>
          <a:xfrm>
            <a:off x="971549" y="4726259"/>
            <a:ext cx="1205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Schwebfliege </a:t>
            </a:r>
            <a:r>
              <a:rPr lang="de-DE" sz="800" dirty="0">
                <a:latin typeface="+mn-lt"/>
              </a:rPr>
              <a:t>(59)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1FA4DE3-02B4-447C-ADFB-BFA5A8479E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74" b="7484"/>
          <a:stretch/>
        </p:blipFill>
        <p:spPr>
          <a:xfrm>
            <a:off x="971549" y="1174768"/>
            <a:ext cx="2727758" cy="150537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EF45772-224F-49A6-84BB-B53FFF291138}"/>
              </a:ext>
            </a:extLst>
          </p:cNvPr>
          <p:cNvSpPr txBox="1"/>
          <p:nvPr/>
        </p:nvSpPr>
        <p:spPr>
          <a:xfrm>
            <a:off x="8589298" y="2119483"/>
            <a:ext cx="430887" cy="242888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Natürliche Gegenspieler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696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DA0B05F-CC4D-47C3-AC24-E7E95DBF05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de-DE" sz="3600" dirty="0">
                <a:latin typeface="+mj-lt"/>
              </a:rPr>
              <a:t>Pflanzenschutz </a:t>
            </a:r>
            <a:br>
              <a:rPr lang="de-DE" sz="3600" dirty="0">
                <a:latin typeface="+mj-lt"/>
              </a:rPr>
            </a:br>
            <a:r>
              <a:rPr lang="de-DE" sz="3600" dirty="0">
                <a:latin typeface="+mj-lt"/>
              </a:rPr>
              <a:t>und Pflanzenstärkung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688FA5-4725-4D3E-B46B-8C0445AEB7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3CEC72-B445-42BC-A830-7673F5470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8130FDA-526E-47D0-B880-8982ED72EA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41642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242" y="2791688"/>
            <a:ext cx="2982637" cy="2205908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C97FAD6-A9AE-4162-90B7-6FC240511D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Pflanzenschutz im Hausgarten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223B3E0-0262-4AAD-B596-B34FD06C4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5959021" cy="2470500"/>
          </a:xfrm>
        </p:spPr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Ökologische Nachteile (Nützlinge, Rückstände, etc.)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Auf kleiner Fläche </a:t>
            </a:r>
            <a:r>
              <a:rPr lang="de-DE" sz="1900"/>
              <a:t>auch händische </a:t>
            </a:r>
            <a:r>
              <a:rPr lang="de-DE" sz="1900" dirty="0"/>
              <a:t>Maßnahmen lohnend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Zahlreiche effektive Möglichkeiten zur </a:t>
            </a:r>
            <a:r>
              <a:rPr lang="de-DE" sz="1900" dirty="0" err="1"/>
              <a:t>Befallsvorbeugung</a:t>
            </a:r>
            <a:endParaRPr lang="de-DE" sz="190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11489B7-BE88-4F68-B8F7-31EF313842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100" dirty="0">
                <a:solidFill>
                  <a:schemeClr val="tx1"/>
                </a:solidFill>
                <a:latin typeface="+mj-lt"/>
              </a:rPr>
              <a:t>Was spricht gegen den Einsatz von Pflanzenschutzmitteln?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5690A037-EF11-4EB7-B5AC-001960C5BAD3}"/>
              </a:ext>
            </a:extLst>
          </p:cNvPr>
          <p:cNvSpPr txBox="1">
            <a:spLocks/>
          </p:cNvSpPr>
          <p:nvPr/>
        </p:nvSpPr>
        <p:spPr>
          <a:xfrm>
            <a:off x="1520140" y="3578865"/>
            <a:ext cx="5710865" cy="63155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de-DE" b="1" dirty="0">
                <a:solidFill>
                  <a:srgbClr val="7AB800"/>
                </a:solidFill>
              </a:rPr>
              <a:t>Chemische Pflanzenschutzmittel lassen sich im Hausgarten in aller Regel vermeiden!</a:t>
            </a:r>
          </a:p>
        </p:txBody>
      </p:sp>
      <p:sp>
        <p:nvSpPr>
          <p:cNvPr id="7" name="Pfeil: nach oben 6">
            <a:extLst>
              <a:ext uri="{FF2B5EF4-FFF2-40B4-BE49-F238E27FC236}">
                <a16:creationId xmlns:a16="http://schemas.microsoft.com/office/drawing/2014/main" id="{7240DC2E-C123-412F-A98D-45D363C8C866}"/>
              </a:ext>
            </a:extLst>
          </p:cNvPr>
          <p:cNvSpPr/>
          <p:nvPr/>
        </p:nvSpPr>
        <p:spPr>
          <a:xfrm rot="5400000">
            <a:off x="1027005" y="3547935"/>
            <a:ext cx="291253" cy="402163"/>
          </a:xfrm>
          <a:prstGeom prst="upArrow">
            <a:avLst/>
          </a:prstGeom>
          <a:solidFill>
            <a:srgbClr val="7A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C4A39B2-3DD0-4374-A243-628B890A4BFB}"/>
              </a:ext>
            </a:extLst>
          </p:cNvPr>
          <p:cNvSpPr txBox="1"/>
          <p:nvPr/>
        </p:nvSpPr>
        <p:spPr>
          <a:xfrm>
            <a:off x="8466892" y="1924001"/>
            <a:ext cx="677108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 und Pflanzenstärkung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374DD0F-2FA8-407E-9930-6F50D666B090}"/>
              </a:ext>
            </a:extLst>
          </p:cNvPr>
          <p:cNvSpPr txBox="1"/>
          <p:nvPr/>
        </p:nvSpPr>
        <p:spPr>
          <a:xfrm>
            <a:off x="7947315" y="4874485"/>
            <a:ext cx="4308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(61)</a:t>
            </a:r>
          </a:p>
        </p:txBody>
      </p:sp>
    </p:spTree>
    <p:extLst>
      <p:ext uri="{BB962C8B-B14F-4D97-AF65-F5344CB8AC3E}">
        <p14:creationId xmlns:p14="http://schemas.microsoft.com/office/powerpoint/2010/main" val="158601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DA0B05F-CC4D-47C3-AC24-E7E95DBF05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sz="3600" dirty="0">
                <a:latin typeface="+mj-lt"/>
              </a:rPr>
              <a:t>Witterungsbedingte Schäden</a:t>
            </a:r>
          </a:p>
        </p:txBody>
      </p:sp>
    </p:spTree>
    <p:extLst>
      <p:ext uri="{BB962C8B-B14F-4D97-AF65-F5344CB8AC3E}">
        <p14:creationId xmlns:p14="http://schemas.microsoft.com/office/powerpoint/2010/main" val="31424724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321220-C9DD-4A8E-8E56-83540BBFEC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Wirksamkeit von Pflanzenschutzmitteln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C921717-2411-4DFB-80D3-3909F0018C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1" r="2908"/>
          <a:stretch/>
        </p:blipFill>
        <p:spPr>
          <a:xfrm>
            <a:off x="1641360" y="1065857"/>
            <a:ext cx="5214660" cy="314000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ADFFED1-F15C-452D-AF00-76B26CA67B37}"/>
              </a:ext>
            </a:extLst>
          </p:cNvPr>
          <p:cNvSpPr txBox="1"/>
          <p:nvPr/>
        </p:nvSpPr>
        <p:spPr>
          <a:xfrm>
            <a:off x="1629826" y="4415990"/>
            <a:ext cx="5429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+mn-lt"/>
              </a:rPr>
              <a:t>Der Klimawandel könnte die Wirksamkeit von Pflanzenschutzmitteln in vielerlei Hinsicht beeinträchtigen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3D77EC82-555A-4F12-9927-326506B91870}"/>
              </a:ext>
            </a:extLst>
          </p:cNvPr>
          <p:cNvSpPr/>
          <p:nvPr/>
        </p:nvSpPr>
        <p:spPr>
          <a:xfrm>
            <a:off x="1694298" y="4394205"/>
            <a:ext cx="5302247" cy="628343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85369FE-9506-422C-96DB-0C0AB470B131}"/>
              </a:ext>
            </a:extLst>
          </p:cNvPr>
          <p:cNvSpPr txBox="1"/>
          <p:nvPr/>
        </p:nvSpPr>
        <p:spPr>
          <a:xfrm>
            <a:off x="8466892" y="1924001"/>
            <a:ext cx="677108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 und Pflanzenstärkung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A823968-0D08-4E77-BB5F-65AF2026172D}"/>
              </a:ext>
            </a:extLst>
          </p:cNvPr>
          <p:cNvSpPr txBox="1"/>
          <p:nvPr/>
        </p:nvSpPr>
        <p:spPr>
          <a:xfrm>
            <a:off x="6942176" y="3990416"/>
            <a:ext cx="4308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(60)</a:t>
            </a:r>
          </a:p>
        </p:txBody>
      </p:sp>
    </p:spTree>
    <p:extLst>
      <p:ext uri="{BB962C8B-B14F-4D97-AF65-F5344CB8AC3E}">
        <p14:creationId xmlns:p14="http://schemas.microsoft.com/office/powerpoint/2010/main" val="1266590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334A2515-FFBB-487D-8C6D-4039D14B64EF}"/>
              </a:ext>
            </a:extLst>
          </p:cNvPr>
          <p:cNvSpPr/>
          <p:nvPr/>
        </p:nvSpPr>
        <p:spPr>
          <a:xfrm>
            <a:off x="3407870" y="309555"/>
            <a:ext cx="1876675" cy="6771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C720F653-EA66-4F7B-9FBA-D3A6AE75E684}"/>
              </a:ext>
            </a:extLst>
          </p:cNvPr>
          <p:cNvSpPr/>
          <p:nvPr/>
        </p:nvSpPr>
        <p:spPr>
          <a:xfrm>
            <a:off x="775855" y="2183425"/>
            <a:ext cx="1763479" cy="6771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C4D86AD1-A481-4869-BE3F-45CBB54C87BB}"/>
              </a:ext>
            </a:extLst>
          </p:cNvPr>
          <p:cNvSpPr/>
          <p:nvPr/>
        </p:nvSpPr>
        <p:spPr>
          <a:xfrm>
            <a:off x="1625341" y="3541578"/>
            <a:ext cx="1342979" cy="6771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22B9F316-0F18-476A-B62C-6F2B894455C2}"/>
              </a:ext>
            </a:extLst>
          </p:cNvPr>
          <p:cNvSpPr/>
          <p:nvPr/>
        </p:nvSpPr>
        <p:spPr>
          <a:xfrm>
            <a:off x="3618332" y="4037861"/>
            <a:ext cx="1456268" cy="6771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9204CE78-C6D0-4F70-A9DF-EAB4998D0B7B}"/>
              </a:ext>
            </a:extLst>
          </p:cNvPr>
          <p:cNvSpPr/>
          <p:nvPr/>
        </p:nvSpPr>
        <p:spPr>
          <a:xfrm>
            <a:off x="5991906" y="3448916"/>
            <a:ext cx="1417674" cy="6771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4891F12E-B619-452A-A3E9-4696B644462B}"/>
              </a:ext>
            </a:extLst>
          </p:cNvPr>
          <p:cNvSpPr/>
          <p:nvPr/>
        </p:nvSpPr>
        <p:spPr>
          <a:xfrm>
            <a:off x="6322907" y="2264367"/>
            <a:ext cx="1456268" cy="492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319D78BA-51E3-41C0-B160-ABA7333A9216}"/>
              </a:ext>
            </a:extLst>
          </p:cNvPr>
          <p:cNvSpPr/>
          <p:nvPr/>
        </p:nvSpPr>
        <p:spPr>
          <a:xfrm>
            <a:off x="1117699" y="1078939"/>
            <a:ext cx="1660273" cy="492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68C5CB6F-6F41-4096-AE7F-76CEAA14A235}"/>
              </a:ext>
            </a:extLst>
          </p:cNvPr>
          <p:cNvSpPr/>
          <p:nvPr/>
        </p:nvSpPr>
        <p:spPr>
          <a:xfrm>
            <a:off x="5702839" y="986663"/>
            <a:ext cx="1876675" cy="6771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9CABA7E2-3DF2-4541-AD88-5715AE651F24}"/>
              </a:ext>
            </a:extLst>
          </p:cNvPr>
          <p:cNvSpPr/>
          <p:nvPr/>
        </p:nvSpPr>
        <p:spPr>
          <a:xfrm>
            <a:off x="3415133" y="2096024"/>
            <a:ext cx="1862666" cy="951451"/>
          </a:xfrm>
          <a:prstGeom prst="roundRect">
            <a:avLst/>
          </a:prstGeom>
          <a:solidFill>
            <a:srgbClr val="79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5D894BB-C35B-4BD3-98F7-0EBD46B8374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44904" y="2096024"/>
            <a:ext cx="2203127" cy="951451"/>
          </a:xfrm>
          <a:prstGeom prst="rect">
            <a:avLst/>
          </a:prstGeom>
          <a:noFill/>
        </p:spPr>
        <p:txBody>
          <a:bodyPr anchor="ctr"/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Vorbeugende Maßnahmen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C39737-8457-4844-91AF-43BD151E1EAF}"/>
              </a:ext>
            </a:extLst>
          </p:cNvPr>
          <p:cNvSpPr txBox="1"/>
          <p:nvPr/>
        </p:nvSpPr>
        <p:spPr>
          <a:xfrm>
            <a:off x="719024" y="2183425"/>
            <a:ext cx="1862667" cy="677108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Pflanzen-stärkungsmittel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B0F4EAB-E7EF-4D92-B402-A9F4D1ECC8A9}"/>
              </a:ext>
            </a:extLst>
          </p:cNvPr>
          <p:cNvSpPr txBox="1"/>
          <p:nvPr/>
        </p:nvSpPr>
        <p:spPr>
          <a:xfrm>
            <a:off x="6322907" y="2292661"/>
            <a:ext cx="1456268" cy="3847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Fruchtfolge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1572553-EAF3-4C46-8B65-23F444D3F081}"/>
              </a:ext>
            </a:extLst>
          </p:cNvPr>
          <p:cNvSpPr txBox="1"/>
          <p:nvPr/>
        </p:nvSpPr>
        <p:spPr>
          <a:xfrm>
            <a:off x="1600996" y="3541578"/>
            <a:ext cx="1456267" cy="677108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Nährstoff-versorgung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4C86A20-2787-4501-9074-95206179938A}"/>
              </a:ext>
            </a:extLst>
          </p:cNvPr>
          <p:cNvSpPr txBox="1"/>
          <p:nvPr/>
        </p:nvSpPr>
        <p:spPr>
          <a:xfrm>
            <a:off x="1016503" y="1111309"/>
            <a:ext cx="1862667" cy="3847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Standortwahl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94D5055-262A-4701-B8EB-57DE56356BEE}"/>
              </a:ext>
            </a:extLst>
          </p:cNvPr>
          <p:cNvSpPr txBox="1"/>
          <p:nvPr/>
        </p:nvSpPr>
        <p:spPr>
          <a:xfrm>
            <a:off x="5689601" y="965116"/>
            <a:ext cx="1957492" cy="677108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Entfernung von Ernterückständen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772F75F-106E-46DF-8D9D-40A2658631D9}"/>
              </a:ext>
            </a:extLst>
          </p:cNvPr>
          <p:cNvSpPr txBox="1"/>
          <p:nvPr/>
        </p:nvSpPr>
        <p:spPr>
          <a:xfrm>
            <a:off x="3618074" y="4184054"/>
            <a:ext cx="1456268" cy="3847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Sortenwahl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2FDC53D-7C2D-43AF-995C-952CF64D0FCC}"/>
              </a:ext>
            </a:extLst>
          </p:cNvPr>
          <p:cNvSpPr txBox="1"/>
          <p:nvPr/>
        </p:nvSpPr>
        <p:spPr>
          <a:xfrm>
            <a:off x="3415133" y="309555"/>
            <a:ext cx="1862667" cy="677108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Überwachung des Bestandes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8D8F875-1253-4026-A939-A10908FA256D}"/>
              </a:ext>
            </a:extLst>
          </p:cNvPr>
          <p:cNvSpPr txBox="1"/>
          <p:nvPr/>
        </p:nvSpPr>
        <p:spPr>
          <a:xfrm>
            <a:off x="6042354" y="3448916"/>
            <a:ext cx="1316778" cy="677108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Nützlings-förderung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E6E8DA3-802F-4304-AC4B-BABEA54FD654}"/>
              </a:ext>
            </a:extLst>
          </p:cNvPr>
          <p:cNvSpPr txBox="1"/>
          <p:nvPr/>
        </p:nvSpPr>
        <p:spPr>
          <a:xfrm>
            <a:off x="8466892" y="1924001"/>
            <a:ext cx="677108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 und Pflanzenstärkung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1" grpId="0" animBg="1"/>
      <p:bldP spid="1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Natürliche Pflanzenstärkung</a:t>
            </a:r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0553" y="2158887"/>
            <a:ext cx="2034235" cy="2028839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05C39737-8457-4844-91AF-43BD151E1EAF}"/>
              </a:ext>
            </a:extLst>
          </p:cNvPr>
          <p:cNvSpPr txBox="1"/>
          <p:nvPr/>
        </p:nvSpPr>
        <p:spPr>
          <a:xfrm>
            <a:off x="856470" y="1767449"/>
            <a:ext cx="1449629" cy="677108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Pflanzen-hilfsmittel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05C39737-8457-4844-91AF-43BD151E1EAF}"/>
              </a:ext>
            </a:extLst>
          </p:cNvPr>
          <p:cNvSpPr txBox="1"/>
          <p:nvPr/>
        </p:nvSpPr>
        <p:spPr>
          <a:xfrm>
            <a:off x="2601712" y="4580426"/>
            <a:ext cx="2191913" cy="384721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Grundstoffe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05C39737-8457-4844-91AF-43BD151E1EAF}"/>
              </a:ext>
            </a:extLst>
          </p:cNvPr>
          <p:cNvSpPr txBox="1"/>
          <p:nvPr/>
        </p:nvSpPr>
        <p:spPr>
          <a:xfrm>
            <a:off x="868404" y="2788436"/>
            <a:ext cx="1449629" cy="677108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Boden-</a:t>
            </a:r>
            <a:r>
              <a:rPr lang="de-DE" sz="1900" dirty="0" err="1">
                <a:latin typeface="+mn-lt"/>
              </a:rPr>
              <a:t>hilfsstoffe</a:t>
            </a:r>
            <a:endParaRPr lang="de-DE" sz="1900" dirty="0">
              <a:latin typeface="+mn-lt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5C39737-8457-4844-91AF-43BD151E1EAF}"/>
              </a:ext>
            </a:extLst>
          </p:cNvPr>
          <p:cNvSpPr txBox="1"/>
          <p:nvPr/>
        </p:nvSpPr>
        <p:spPr>
          <a:xfrm>
            <a:off x="965915" y="3818528"/>
            <a:ext cx="1449629" cy="677108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Bio-stimulanzien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5D976BC-7F50-4C8E-95FB-ECF1107379F0}"/>
              </a:ext>
            </a:extLst>
          </p:cNvPr>
          <p:cNvSpPr txBox="1"/>
          <p:nvPr/>
        </p:nvSpPr>
        <p:spPr>
          <a:xfrm>
            <a:off x="8466892" y="1924001"/>
            <a:ext cx="677108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 und Pflanzenstärkung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11F41E4-C549-4432-86A8-1E929E0E9CB5}"/>
              </a:ext>
            </a:extLst>
          </p:cNvPr>
          <p:cNvSpPr txBox="1"/>
          <p:nvPr/>
        </p:nvSpPr>
        <p:spPr>
          <a:xfrm>
            <a:off x="2858859" y="1170712"/>
            <a:ext cx="1713141" cy="677108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Pflanzen-stärkungsmittel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AF815CB-3B75-4141-BD18-BA4438E2FB94}"/>
              </a:ext>
            </a:extLst>
          </p:cNvPr>
          <p:cNvSpPr txBox="1"/>
          <p:nvPr/>
        </p:nvSpPr>
        <p:spPr>
          <a:xfrm>
            <a:off x="4248692" y="4067733"/>
            <a:ext cx="4308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(62)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42BD564-7238-473E-825D-C50814C8C65F}"/>
              </a:ext>
            </a:extLst>
          </p:cNvPr>
          <p:cNvSpPr txBox="1"/>
          <p:nvPr/>
        </p:nvSpPr>
        <p:spPr>
          <a:xfrm>
            <a:off x="5208182" y="1560125"/>
            <a:ext cx="2941596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Clr>
                <a:srgbClr val="79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Ziele: </a:t>
            </a:r>
          </a:p>
          <a:p>
            <a:pPr marL="800100" lvl="1" indent="-342900">
              <a:spcAft>
                <a:spcPts val="600"/>
              </a:spcAft>
              <a:buClr>
                <a:srgbClr val="79B800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Erhöhung der Widerstandskraft der Pflanze</a:t>
            </a:r>
          </a:p>
          <a:p>
            <a:pPr marL="800100" lvl="1" indent="-342900">
              <a:spcAft>
                <a:spcPts val="600"/>
              </a:spcAft>
              <a:buClr>
                <a:srgbClr val="79B800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Förderung von kräftigem Wachstum und reichen Erträgen</a:t>
            </a:r>
          </a:p>
          <a:p>
            <a:pPr marL="342900" indent="-342900" algn="l">
              <a:spcAft>
                <a:spcPts val="600"/>
              </a:spcAft>
              <a:buClr>
                <a:srgbClr val="79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Keine direkte Wirkung auf Schaderreger </a:t>
            </a:r>
          </a:p>
          <a:p>
            <a:pPr marL="342900" indent="-342900" algn="l">
              <a:spcAft>
                <a:spcPts val="600"/>
              </a:spcAft>
              <a:buClr>
                <a:srgbClr val="79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Kein Nachweis auf Wirksamkeit notwendig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F6A6ECFD-6A2E-45B8-8C3A-9C30E71DF787}"/>
              </a:ext>
            </a:extLst>
          </p:cNvPr>
          <p:cNvSpPr/>
          <p:nvPr/>
        </p:nvSpPr>
        <p:spPr>
          <a:xfrm>
            <a:off x="2841097" y="1177907"/>
            <a:ext cx="1713141" cy="677108"/>
          </a:xfrm>
          <a:prstGeom prst="roundRect">
            <a:avLst/>
          </a:prstGeom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65E4E8B4-20A9-4E60-8D59-F665EF6E9E44}"/>
              </a:ext>
            </a:extLst>
          </p:cNvPr>
          <p:cNvSpPr/>
          <p:nvPr/>
        </p:nvSpPr>
        <p:spPr>
          <a:xfrm>
            <a:off x="2952541" y="4536012"/>
            <a:ext cx="1490256" cy="455822"/>
          </a:xfrm>
          <a:prstGeom prst="roundRect">
            <a:avLst/>
          </a:prstGeom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5028C16D-CAAB-4404-B5CD-496AF014A92B}"/>
              </a:ext>
            </a:extLst>
          </p:cNvPr>
          <p:cNvSpPr/>
          <p:nvPr/>
        </p:nvSpPr>
        <p:spPr>
          <a:xfrm>
            <a:off x="960326" y="3849172"/>
            <a:ext cx="1490255" cy="677108"/>
          </a:xfrm>
          <a:prstGeom prst="roundRect">
            <a:avLst/>
          </a:prstGeom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C29590C2-2CAD-4551-9ACB-8361EB9D2B0E}"/>
              </a:ext>
            </a:extLst>
          </p:cNvPr>
          <p:cNvSpPr/>
          <p:nvPr/>
        </p:nvSpPr>
        <p:spPr>
          <a:xfrm>
            <a:off x="960326" y="2788436"/>
            <a:ext cx="1197034" cy="677108"/>
          </a:xfrm>
          <a:prstGeom prst="roundRect">
            <a:avLst/>
          </a:prstGeom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BBF7EC11-6324-4CBA-B95C-2FCA416125C9}"/>
              </a:ext>
            </a:extLst>
          </p:cNvPr>
          <p:cNvSpPr/>
          <p:nvPr/>
        </p:nvSpPr>
        <p:spPr>
          <a:xfrm>
            <a:off x="964276" y="1771726"/>
            <a:ext cx="1197033" cy="677108"/>
          </a:xfrm>
          <a:prstGeom prst="roundRect">
            <a:avLst/>
          </a:prstGeom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1550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ECDD591-2145-4BE7-A27A-C920281C71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Zubereitungen aus Pflanzen-, Algen- oder Humusextrakten</a:t>
            </a:r>
          </a:p>
          <a:p>
            <a:r>
              <a:rPr lang="de-DE" dirty="0"/>
              <a:t>Präparate mit Aminosäuren</a:t>
            </a:r>
          </a:p>
          <a:p>
            <a:r>
              <a:rPr lang="de-DE" dirty="0"/>
              <a:t>Gesteinsmehle</a:t>
            </a:r>
          </a:p>
          <a:p>
            <a:r>
              <a:rPr lang="de-DE" dirty="0"/>
              <a:t>Homöopathika </a:t>
            </a:r>
          </a:p>
          <a:p>
            <a:r>
              <a:rPr lang="de-DE" dirty="0"/>
              <a:t>Nützliche Mikroorganismen</a:t>
            </a:r>
          </a:p>
          <a:p>
            <a:r>
              <a:rPr lang="de-DE" dirty="0"/>
              <a:t>Etc.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2F4585A-9143-41BD-AEB0-C774B3D6ABA0}"/>
              </a:ext>
            </a:extLst>
          </p:cNvPr>
          <p:cNvSpPr txBox="1"/>
          <p:nvPr/>
        </p:nvSpPr>
        <p:spPr>
          <a:xfrm>
            <a:off x="5233461" y="4327187"/>
            <a:ext cx="2348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Für die Herstellung von Algen-</a:t>
            </a:r>
            <a:r>
              <a:rPr lang="de-DE" sz="1200" dirty="0" err="1">
                <a:latin typeface="+mn-lt"/>
              </a:rPr>
              <a:t>präparaten</a:t>
            </a:r>
            <a:r>
              <a:rPr lang="de-DE" sz="1200" dirty="0">
                <a:latin typeface="+mn-lt"/>
              </a:rPr>
              <a:t> werden oft Braunalgen verwendet </a:t>
            </a:r>
            <a:r>
              <a:rPr lang="de-DE" sz="800" dirty="0">
                <a:latin typeface="+mn-lt"/>
              </a:rPr>
              <a:t>(64)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FF00187-08B8-4237-BA29-0449891844F5}"/>
              </a:ext>
            </a:extLst>
          </p:cNvPr>
          <p:cNvSpPr txBox="1"/>
          <p:nvPr/>
        </p:nvSpPr>
        <p:spPr>
          <a:xfrm>
            <a:off x="8466892" y="1924001"/>
            <a:ext cx="677108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 und Pflanzenstärkung</a:t>
            </a:r>
            <a:endParaRPr lang="de-DE" sz="2300" b="1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860B071-9EE3-4320-8961-3CC9C54CE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076" y="2807669"/>
            <a:ext cx="2279277" cy="151951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A22187A-A153-4363-91F7-98AA00374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461" y="173180"/>
            <a:ext cx="2296892" cy="183274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E29A7C7-F8D2-495B-A8E6-A8C11DBC1F4E}"/>
              </a:ext>
            </a:extLst>
          </p:cNvPr>
          <p:cNvSpPr txBox="1"/>
          <p:nvPr/>
        </p:nvSpPr>
        <p:spPr>
          <a:xfrm>
            <a:off x="5182159" y="1994561"/>
            <a:ext cx="2348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Gesteinsmehle zählen zu den </a:t>
            </a:r>
            <a:r>
              <a:rPr lang="de-DE" sz="1200" dirty="0" err="1">
                <a:latin typeface="+mn-lt"/>
              </a:rPr>
              <a:t>Bodenhilfsstoffen</a:t>
            </a:r>
            <a:r>
              <a:rPr lang="de-DE" sz="12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(63)</a:t>
            </a:r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59D93753-99DA-4BDA-9FC3-13CEC0B9B579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Mögliche Inhaltsstoffe</a:t>
            </a:r>
          </a:p>
        </p:txBody>
      </p:sp>
    </p:spTree>
    <p:extLst>
      <p:ext uri="{BB962C8B-B14F-4D97-AF65-F5344CB8AC3E}">
        <p14:creationId xmlns:p14="http://schemas.microsoft.com/office/powerpoint/2010/main" val="7935682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DA0B05F-CC4D-47C3-AC24-E7E95DBF05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de-DE" sz="3600" dirty="0">
                <a:latin typeface="+mj-lt"/>
              </a:rPr>
              <a:t>Fazit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688FA5-4725-4D3E-B46B-8C0445AEB7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3CEC72-B445-42BC-A830-7673F5470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8130FDA-526E-47D0-B880-8982ED72EA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2355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88001A4-9129-4ECF-A241-2D97FD1139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Fazit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F921E7-A2FD-4AAA-8333-E9256F6A5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969820"/>
            <a:ext cx="7050232" cy="29938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de-DE" sz="600" dirty="0"/>
          </a:p>
          <a:p>
            <a:pPr marL="360363" indent="-358775">
              <a:lnSpc>
                <a:spcPct val="100000"/>
              </a:lnSpc>
            </a:pPr>
            <a:r>
              <a:rPr lang="de-DE" sz="1900" dirty="0"/>
              <a:t>Unter den Erregergruppen wird es Gewinner und Verlierer geben</a:t>
            </a:r>
          </a:p>
          <a:p>
            <a:pPr>
              <a:lnSpc>
                <a:spcPct val="100000"/>
              </a:lnSpc>
            </a:pPr>
            <a:endParaRPr lang="de-DE" sz="1900" dirty="0"/>
          </a:p>
          <a:p>
            <a:pPr marL="2381" indent="0">
              <a:lnSpc>
                <a:spcPct val="100000"/>
              </a:lnSpc>
              <a:buNone/>
            </a:pPr>
            <a:endParaRPr lang="de-DE" dirty="0"/>
          </a:p>
          <a:p>
            <a:pPr>
              <a:lnSpc>
                <a:spcPct val="100000"/>
              </a:lnSpc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D318A8E-F4FB-4228-B2F9-186BDFF63CBB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Fazit</a:t>
            </a:r>
            <a:endParaRPr lang="de-DE" sz="2300" b="1" dirty="0">
              <a:solidFill>
                <a:schemeClr val="bg1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/>
          <a:srcRect b="7783"/>
          <a:stretch/>
        </p:blipFill>
        <p:spPr>
          <a:xfrm>
            <a:off x="1489995" y="1542378"/>
            <a:ext cx="5667840" cy="351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77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ABADD872-9AAB-4C36-8E64-7FCC906BF763}"/>
              </a:ext>
            </a:extLst>
          </p:cNvPr>
          <p:cNvSpPr/>
          <p:nvPr/>
        </p:nvSpPr>
        <p:spPr>
          <a:xfrm>
            <a:off x="526472" y="4303014"/>
            <a:ext cx="7557654" cy="529838"/>
          </a:xfrm>
          <a:prstGeom prst="roundRect">
            <a:avLst/>
          </a:prstGeom>
          <a:solidFill>
            <a:srgbClr val="79B8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268C33A-3377-4C73-BB9E-EEE2339D27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Fazit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F921E7-A2FD-4AAA-8333-E9256F6A5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295399"/>
            <a:ext cx="7066074" cy="2815091"/>
          </a:xfrm>
        </p:spPr>
        <p:txBody>
          <a:bodyPr>
            <a:normAutofit/>
          </a:bodyPr>
          <a:lstStyle/>
          <a:p>
            <a:pPr marL="344488" indent="-342900">
              <a:lnSpc>
                <a:spcPct val="100000"/>
              </a:lnSpc>
            </a:pPr>
            <a:r>
              <a:rPr lang="de-DE" sz="1900" dirty="0"/>
              <a:t>Unter den Erregergruppen wird es Gewinner und Verlierer geben</a:t>
            </a:r>
          </a:p>
          <a:p>
            <a:pPr marL="360363" indent="-358775">
              <a:lnSpc>
                <a:spcPct val="100000"/>
              </a:lnSpc>
            </a:pPr>
            <a:endParaRPr lang="de-DE" sz="1900" dirty="0"/>
          </a:p>
          <a:p>
            <a:pPr marL="360363" indent="-358775">
              <a:lnSpc>
                <a:spcPct val="100000"/>
              </a:lnSpc>
            </a:pPr>
            <a:r>
              <a:rPr lang="de-DE" sz="1900" dirty="0"/>
              <a:t>Das Schaderregerspektrum eines Ortes wird sich verändern</a:t>
            </a:r>
          </a:p>
          <a:p>
            <a:pPr marL="360363" indent="-358775">
              <a:lnSpc>
                <a:spcPct val="100000"/>
              </a:lnSpc>
            </a:pPr>
            <a:endParaRPr lang="de-DE" sz="1900" dirty="0"/>
          </a:p>
          <a:p>
            <a:pPr marL="360363" indent="-358775">
              <a:lnSpc>
                <a:spcPct val="100000"/>
              </a:lnSpc>
            </a:pPr>
            <a:r>
              <a:rPr lang="de-DE" sz="1900" dirty="0"/>
              <a:t>Möglichst hohe </a:t>
            </a:r>
            <a:r>
              <a:rPr lang="de-DE" sz="1900" dirty="0" err="1"/>
              <a:t>Nützlingsvielfalt</a:t>
            </a:r>
            <a:r>
              <a:rPr lang="de-DE" sz="1900" dirty="0"/>
              <a:t> gewinnt an Bedeutung</a:t>
            </a:r>
          </a:p>
          <a:p>
            <a:pPr marL="360363" indent="-358775">
              <a:lnSpc>
                <a:spcPct val="100000"/>
              </a:lnSpc>
            </a:pPr>
            <a:endParaRPr lang="de-DE" sz="1900" dirty="0"/>
          </a:p>
          <a:p>
            <a:pPr marL="360363" indent="-358775">
              <a:lnSpc>
                <a:spcPct val="100000"/>
              </a:lnSpc>
            </a:pPr>
            <a:r>
              <a:rPr lang="de-DE" sz="1900" dirty="0"/>
              <a:t>Die Wirksamkeit von Pflanzenschutzmitteln dürfte sich verändern</a:t>
            </a:r>
          </a:p>
          <a:p>
            <a:pPr marL="2381" indent="0">
              <a:lnSpc>
                <a:spcPct val="100000"/>
              </a:lnSpc>
              <a:buNone/>
            </a:pPr>
            <a:endParaRPr lang="de-DE" dirty="0"/>
          </a:p>
          <a:p>
            <a:pPr>
              <a:lnSpc>
                <a:spcPct val="100000"/>
              </a:lnSpc>
            </a:pP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CF01B1E-FCF5-4DF9-A6C3-64D9EF7DFA6D}"/>
              </a:ext>
            </a:extLst>
          </p:cNvPr>
          <p:cNvSpPr txBox="1"/>
          <p:nvPr/>
        </p:nvSpPr>
        <p:spPr>
          <a:xfrm>
            <a:off x="440267" y="4375573"/>
            <a:ext cx="758613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lvl="1" defTabSz="342900">
              <a:spcBef>
                <a:spcPts val="0"/>
              </a:spcBef>
              <a:buClr>
                <a:srgbClr val="71AD2A"/>
              </a:buClr>
            </a:pPr>
            <a:r>
              <a:rPr lang="de-DE" sz="1900" b="1" dirty="0">
                <a:solidFill>
                  <a:schemeClr val="bg1"/>
                </a:solidFill>
                <a:latin typeface="Calibri"/>
                <a:cs typeface="Arial" panose="020B0604020202020204" pitchFamily="34" charset="0"/>
              </a:rPr>
              <a:t>Vorbeugende und biologische Maßnahmen werden wichtiger denn je!</a:t>
            </a:r>
          </a:p>
        </p:txBody>
      </p:sp>
      <p:sp>
        <p:nvSpPr>
          <p:cNvPr id="6" name="Pfeil: nach oben 5">
            <a:extLst>
              <a:ext uri="{FF2B5EF4-FFF2-40B4-BE49-F238E27FC236}">
                <a16:creationId xmlns:a16="http://schemas.microsoft.com/office/drawing/2014/main" id="{640C142E-4100-459C-8968-4A51308243A2}"/>
              </a:ext>
            </a:extLst>
          </p:cNvPr>
          <p:cNvSpPr/>
          <p:nvPr/>
        </p:nvSpPr>
        <p:spPr>
          <a:xfrm rot="10800000">
            <a:off x="3909905" y="3784585"/>
            <a:ext cx="450427" cy="402163"/>
          </a:xfrm>
          <a:prstGeom prst="upArrow">
            <a:avLst/>
          </a:prstGeom>
          <a:solidFill>
            <a:srgbClr val="7A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D318A8E-F4FB-4228-B2F9-186BDFF63CBB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Fazit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10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692" y="1207008"/>
            <a:ext cx="3286233" cy="328623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7008"/>
            <a:ext cx="4535424" cy="393649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4294967295"/>
          </p:nvPr>
        </p:nvSpPr>
        <p:spPr>
          <a:xfrm>
            <a:off x="314099" y="2287841"/>
            <a:ext cx="3901414" cy="177482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Herzlichen Dank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für die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Aufmerksamkeit!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91440" y="4856927"/>
            <a:ext cx="1362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www.garten-klima.</a:t>
            </a:r>
            <a:r>
              <a:rPr lang="de-DE" sz="900" b="1" dirty="0">
                <a:solidFill>
                  <a:prstClr val="white"/>
                </a:solidFill>
                <a:latin typeface="Calibri" panose="020F0502020204030204"/>
              </a:rPr>
              <a:t>de</a:t>
            </a: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0" y="193592"/>
            <a:ext cx="2740371" cy="549138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841" y="4080102"/>
            <a:ext cx="1203159" cy="1063398"/>
          </a:xfrm>
          <a:prstGeom prst="rect">
            <a:avLst/>
          </a:prstGeom>
          <a:noFill/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858" y="426666"/>
            <a:ext cx="2359356" cy="317019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7427CABE-333E-48BC-B393-DFE9A69F5F48}"/>
              </a:ext>
            </a:extLst>
          </p:cNvPr>
          <p:cNvSpPr/>
          <p:nvPr/>
        </p:nvSpPr>
        <p:spPr>
          <a:xfrm rot="16200000">
            <a:off x="5638205" y="1329878"/>
            <a:ext cx="2196350" cy="25452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de-DE" sz="2800" b="1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GartenKlimA</a:t>
            </a:r>
            <a:endParaRPr lang="de-DE" sz="2800" b="1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CCCFC67-B252-4CC0-A9EA-DB5E5EF1243F}"/>
              </a:ext>
            </a:extLst>
          </p:cNvPr>
          <p:cNvSpPr/>
          <p:nvPr/>
        </p:nvSpPr>
        <p:spPr>
          <a:xfrm>
            <a:off x="5531920" y="2698955"/>
            <a:ext cx="2345909" cy="158756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2000" cap="none" spc="0" dirty="0">
                <a:ln w="0">
                  <a:noFill/>
                </a:ln>
                <a:solidFill>
                  <a:srgbClr val="79B800"/>
                </a:solidFill>
                <a:latin typeface="+mn-lt"/>
              </a:rPr>
              <a:t>Fit für den </a:t>
            </a:r>
            <a:r>
              <a:rPr lang="de-DE" sz="2000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KlimAwandel</a:t>
            </a:r>
            <a:endParaRPr lang="de-DE" sz="2000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3636" y="454385"/>
            <a:ext cx="678322" cy="2893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3BDB3FFA-5E14-4E48-81B8-0DB3348FC3D8}"/>
              </a:ext>
            </a:extLst>
          </p:cNvPr>
          <p:cNvSpPr txBox="1"/>
          <p:nvPr/>
        </p:nvSpPr>
        <p:spPr>
          <a:xfrm>
            <a:off x="7512532" y="4203966"/>
            <a:ext cx="4308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(65)</a:t>
            </a:r>
          </a:p>
        </p:txBody>
      </p:sp>
    </p:spTree>
    <p:extLst>
      <p:ext uri="{BB962C8B-B14F-4D97-AF65-F5344CB8AC3E}">
        <p14:creationId xmlns:p14="http://schemas.microsoft.com/office/powerpoint/2010/main" val="35024577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40B4103-9836-4230-954E-9220B508E0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308314"/>
            <a:ext cx="6576732" cy="444505"/>
          </a:xfrm>
        </p:spPr>
        <p:txBody>
          <a:bodyPr/>
          <a:lstStyle/>
          <a:p>
            <a:r>
              <a:rPr lang="de-DE" dirty="0"/>
              <a:t>Literatur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FC3501-450C-4211-A331-E0C98E437F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745033"/>
            <a:ext cx="7086394" cy="4180056"/>
          </a:xfrm>
        </p:spPr>
        <p:txBody>
          <a:bodyPr>
            <a:noAutofit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Aguilar-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Fenollosa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 &amp; J. A.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Jacas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2014: Can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forecast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entomophagous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biological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Pest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(6), 853-859.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Aoun, N., L.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Tauleigne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Lonjon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Deslandes, F.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Vailleau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Roux &amp; R.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Berthomé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Quantitative Disease Resistance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Elevated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Genetic Basis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New Resistance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Mechanisms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Ralstonia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solanacearum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Frontiers in plant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1387.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B+H Solutions GmbH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Traurige Realität: Der Klimawandel kostet uns Milliarden. Beispiel Hagelschäden in der Landwirtschaft - und die Lösung. https://www.presseportal.de/pm/134071/4688612. Zugriff am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26.08.2020.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E. &amp; U.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Lüttge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1990: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Streß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bei Pflanzen. Biologie in unserer Zeit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(5), 237-244.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Beresford, R. M. &amp; A. H.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Mackay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2012: Climate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plant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diseases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affecting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New Zealand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horticulture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Ministry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Primary Industries, Wellington.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Bio-GÜV GmbH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Grundstoffe. Pflanzenschutzmittel selbst herstellen. https://www.bio-guev.at/zulassungen-grundstoffe-downloads/grundstoffe/. Zugriff am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25.08.2020.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Bundesinformationszentrum Landwirtschaft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Neue Schädlinge im Garten. https://www.landwirtschaft.de/landwirtschaft-erleben/garten-und-balkon/duengung-und-pflanzenschutz/neue-schaedlinge-im-garten. Zugriff am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23.07.2020.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Bundesinformationszentrum Landwirtschaft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Pflanzenschutz im heimischen Garten. https://www.landwirtschaft.de/landwirtschaft-erleben/garten-und-balkon/duengung-und-pflanzenschutz/pflanzenschutz-im-heimischen-garten. Zugriff am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/>
              <a:t>Bundesministerium für Justiz und Verbraucherschutz</a:t>
            </a:r>
            <a:r>
              <a:rPr lang="de-DE" sz="1000" dirty="0"/>
              <a:t>, 2012: Pflanzenschutzgesetz. PflSchG. §2 Nr. 10.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Burgdorf, N. &amp; L.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Straßer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Rußrindenkrankheit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Ahorn in Bayern. AFZ - Der Wald (20), 36-39.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Castex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V.,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Beniston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Calanca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Fleury &amp; J.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Moreau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Pest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tritrophic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Science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Total Environment, 397-407.</a:t>
            </a:r>
          </a:p>
          <a:p>
            <a:pPr marL="238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E47F99D-16CF-4115-BB3B-6B368BD07B1D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0701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C223D2-0B37-4336-8A35-F8A10B899E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447040"/>
            <a:ext cx="6576732" cy="4605867"/>
          </a:xfrm>
        </p:spPr>
        <p:txBody>
          <a:bodyPr>
            <a:normAutofit/>
          </a:bodyPr>
          <a:lstStyle/>
          <a:p>
            <a:pPr marL="2381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lvl="0" indent="0">
              <a:buNone/>
            </a:pPr>
            <a:endParaRPr lang="de-DE" sz="1200" dirty="0">
              <a:solidFill>
                <a:srgbClr val="000000"/>
              </a:solidFill>
            </a:endParaRPr>
          </a:p>
          <a:p>
            <a:pPr marL="2381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734E5F0-A69B-49DF-BBFB-69C5EC28422A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0C86EFC2-76CB-4BB2-AFE4-2D42A1FF00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474133"/>
            <a:ext cx="6576732" cy="4592320"/>
          </a:xfrm>
        </p:spPr>
        <p:txBody>
          <a:bodyPr>
            <a:noAutofit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Delcour, I., P.</a:t>
            </a:r>
            <a:r>
              <a:rPr lang="de-DE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Spanoghe &amp; M.</a:t>
            </a:r>
            <a:r>
              <a:rPr lang="de-DE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Uyttendaele</a:t>
            </a:r>
            <a:r>
              <a:rPr lang="de-DE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2015: Literature review: Impact of climate change on pesticide use. Food Research International (68), 7-15.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Döring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 F., D.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Rosslenbroich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Giese,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Athmann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Watson, I.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Vágó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Kátai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Tállai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C.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Bruns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Disease suppressive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soils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vary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resilience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stress. Applied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Ecology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149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103482.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Dörken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V.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2013: Winterhärte und Frostresistenz von Pflanzen. Jahrbuch des Bochumer Botanischen Vereins 4, 308-319. 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Engelhardt,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Tomatenminiermotte (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absoluta). https://www.isip.de/isip/servlet/isip-de/regionales/thueringen/gartenbau/gemuesebau/tomatenminiermotte--tuta-absoluta---178028. Zugriff am 13.07.2020.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Feger, G.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Bodenhilfsstoffe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Pflanzenhilfsmittel. Bausteine einer verbesserten Nährstoffeffizienz?, Vereinigte Kreidewerke Dammann, Lägerdorf. Vortrag am 12.04.2017.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https://www.iva.de/sites/default/files/pdfs/wuerzburg_tagung_2017_feger.pdf. Zugriff am 18.11.2020.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Feldmann, F. &amp; S.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Smolka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Grundstoffe, Low Risk Produkte, Pflanzenextrakte &amp;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Biostimulantien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für den Pflanzenschutz im Gartenbau. Symposium zum nicht-chemischen Pflanzenschutz im Gartenbau des Julius Kühn-Instituts, Berlin.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Freier, B., H.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Triltsch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D.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Rossberg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1996: GTLAUS. A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 he at -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cereal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aphid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predator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agroecological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Zeitschrift für Pflanzenkrankheiten und Pflanzenschutz (103), 543-554.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fruitweb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GmbH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Populationsmodell Apfelwickler. https://www.fruitweb.info/de/prognosemodelle/apfelwickler/. Zugriff am 11.07.2020.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Gartenakademie Rheinland-Pfalz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Apfelwickler. https://www.dlr.rlp.de/Internet/global/inetcntr.nsf/dlr_web_full.xsp?src=O5LIN15YP1&amp;p1=title%3DApfelwickler++%7E%7Eurl%3D%2FInternet%2Fglobal%2Fthemen.nsf%2F%28Web_P_GA_KuS_XP%29%2F309F461E80A7FF91C1257A6800482E15%3FOpenDocument&amp;p3=2S6048JTH4&amp;p4=443H2B5YO1. Zugriff am 11.07.2020.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de-DE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96388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219450" cy="3550924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de-DE" dirty="0"/>
              <a:t>Frühlingshaft </a:t>
            </a:r>
            <a:r>
              <a:rPr lang="de-DE" b="1" dirty="0"/>
              <a:t>milde Temperaturen </a:t>
            </a:r>
            <a:r>
              <a:rPr lang="de-DE" dirty="0"/>
              <a:t>treten infolge des Klimawandels immer früher im Jahr auf und veranlassen Pflanzen zu </a:t>
            </a:r>
            <a:r>
              <a:rPr lang="de-DE" b="1" dirty="0"/>
              <a:t>vorzeitiger Entwicklung</a:t>
            </a:r>
          </a:p>
          <a:p>
            <a:pPr>
              <a:spcBef>
                <a:spcPts val="1200"/>
              </a:spcBef>
            </a:pPr>
            <a:r>
              <a:rPr lang="de-DE" b="1" dirty="0"/>
              <a:t>Nachträgliche Kälteeinbrüche </a:t>
            </a:r>
            <a:r>
              <a:rPr lang="de-DE" dirty="0"/>
              <a:t>können erhebliche Schäden verursachen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BA8CDB7-B0E7-4BBB-BDBA-B96E1669A20C}"/>
              </a:ext>
            </a:extLst>
          </p:cNvPr>
          <p:cNvSpPr txBox="1"/>
          <p:nvPr/>
        </p:nvSpPr>
        <p:spPr>
          <a:xfrm>
            <a:off x="8590002" y="1924001"/>
            <a:ext cx="430887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Witterungsbedingte Schäden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448A9DA-2A4E-426D-90D1-75837A5D47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980"/>
          <a:stretch/>
        </p:blipFill>
        <p:spPr>
          <a:xfrm>
            <a:off x="5325631" y="-4287"/>
            <a:ext cx="2391664" cy="157941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D2E6BE2-EC3E-4A6D-BB7C-EF99ABBD6734}"/>
              </a:ext>
            </a:extLst>
          </p:cNvPr>
          <p:cNvSpPr txBox="1"/>
          <p:nvPr/>
        </p:nvSpPr>
        <p:spPr>
          <a:xfrm>
            <a:off x="5266779" y="1555493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00"/>
              </a:spcBef>
            </a:pPr>
            <a:r>
              <a:rPr lang="de-DE" sz="1200" dirty="0">
                <a:latin typeface="+mn-lt"/>
              </a:rPr>
              <a:t>Erfrorene Erdbeerblüte </a:t>
            </a:r>
            <a:r>
              <a:rPr lang="de-DE" sz="800" dirty="0">
                <a:latin typeface="+mn-lt"/>
              </a:rPr>
              <a:t>(3)</a:t>
            </a:r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50200046-7A94-4E6D-853A-9FBFA71B1016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Spätfrost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00F683C-13A7-49CB-9D46-CE71A859DE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42" t="8275" r="8654" b="26971"/>
          <a:stretch/>
        </p:blipFill>
        <p:spPr>
          <a:xfrm>
            <a:off x="5325631" y="1947094"/>
            <a:ext cx="2391664" cy="1382721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E1A30B6-43DF-41C0-996F-CB6D825823FE}"/>
              </a:ext>
            </a:extLst>
          </p:cNvPr>
          <p:cNvSpPr txBox="1"/>
          <p:nvPr/>
        </p:nvSpPr>
        <p:spPr>
          <a:xfrm>
            <a:off x="5231746" y="3284353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00"/>
              </a:spcBef>
            </a:pPr>
            <a:r>
              <a:rPr lang="de-DE" sz="1200" dirty="0">
                <a:latin typeface="+mn-lt"/>
              </a:rPr>
              <a:t>Spätfrostschaden an Walnuss </a:t>
            </a:r>
            <a:r>
              <a:rPr lang="de-DE" sz="800" dirty="0">
                <a:latin typeface="+mn-lt"/>
              </a:rPr>
              <a:t>(4)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FA46A85-E0DC-441B-9D34-C624CBADE0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2972"/>
          <a:stretch/>
        </p:blipFill>
        <p:spPr>
          <a:xfrm>
            <a:off x="5325631" y="3679845"/>
            <a:ext cx="2391664" cy="123081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2B14749-0F87-4338-962F-1743869FC895}"/>
              </a:ext>
            </a:extLst>
          </p:cNvPr>
          <p:cNvSpPr txBox="1"/>
          <p:nvPr/>
        </p:nvSpPr>
        <p:spPr>
          <a:xfrm>
            <a:off x="5231746" y="4898611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00"/>
              </a:spcBef>
            </a:pPr>
            <a:r>
              <a:rPr lang="de-DE" sz="1200" dirty="0">
                <a:latin typeface="+mn-lt"/>
              </a:rPr>
              <a:t>Frostrisse an jungen Apfelfrüchten </a:t>
            </a:r>
            <a:r>
              <a:rPr lang="de-DE" sz="800" dirty="0">
                <a:latin typeface="+mn-lt"/>
              </a:rPr>
              <a:t>(5)</a:t>
            </a:r>
          </a:p>
        </p:txBody>
      </p:sp>
    </p:spTree>
    <p:extLst>
      <p:ext uri="{BB962C8B-B14F-4D97-AF65-F5344CB8AC3E}">
        <p14:creationId xmlns:p14="http://schemas.microsoft.com/office/powerpoint/2010/main" val="36997888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5DD9E05-4E8D-4260-B4EA-E9C289BF5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399626"/>
            <a:ext cx="6576732" cy="4660054"/>
          </a:xfrm>
        </p:spPr>
        <p:txBody>
          <a:bodyPr>
            <a:normAutofit fontScale="92500" lnSpcReduction="20000"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Gartenakademie Rheinland-Pfalz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Marienkäfer - der Blattlausfresser. https://www.wetter.rlp.de/Internet/global/inetcntr.nsf/dlr_web_full.xsp?src=695UP61174&amp;p1=title%3DMarienk%C3%A4fer+-+der+Blattlausfresser+%21%7E%7Eurl%3D%2FInternet%2Fglobal%2Fthemen.nsf%2F%28Web_P_GA_XP_Kat_UKat%29%2F60D7C7CEAAA6313AC1256F38004E2F00%3FOpenDocument&amp;p3=O861N09PVC&amp;p4=443H2B5YO1. Zugriff am 11.07.2020.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Gebelein, D.,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Hommes &amp; 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Otto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SWAT. Ein Simulationsmodell für Kleine Kohlfliege, Möhrenfliege und Zwiebelfliege. https://www.yumpu.com/de/document/read/9221368/swat-julius-kuhn-institut. Zugriff am 13.07.2020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Gillespie, M. A., G.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Gurr &amp; S. D.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Wratten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2016: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Beyond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nectar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provision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parasitoid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biological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Entomol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159 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(2), 207-221.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Haccius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1999: Anforderungen an Pflanzenstärkungsmittel aus der Sicht des ökologischen Landbaus. In: Biologische Bundesanstalt für Land- und Forstwirtschaft (Hrsg.): Pflanzenschutz im ökologischen Landbau. Probleme und Lösungsansätze. Erstes Fachgespräch, Kleinmachnow.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Hallmann, J. &amp; A. v.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Tiedemann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Phytomedizin, 3., vollständig überarbeitete Auflage. UTB Uni-Taschenbücher, Stuttgart.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Hölling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Japankäfer - eine invasive Art vor der Schweizer Grenze. https://www.waldwissen.net/waldwirtschaft/schaden/invasive/wsl_japankaefer/index_DE. Zugriff am 13.07.2020.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Hommes,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2007: Klimaänderungen und deren wahrscheinliche Auswirkungen auf das Auftreten von Schädlingen im Gartenbau. In: Deutsche Gartenbauwissenschaftliche Gesellschaft e. V. &amp; Bundesverband der Hochschulabsolventen/Ingenieure Gartenbau und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Landschaftsarchitekture.V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(Hrsg.): Klimaveränderung und deren Auswirkungen auf den Gartenbau, S. 55.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Industrieverband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Agrar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e. V.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Biostimulanzien. Zwischen Pflanzenschutz und Düngung. https://www.iva.de/iva-magazin/umwelt-verbraucher/biostimulanzien-zwischen-pflanzenschutz-und-duengung. Zugriff am 25.08.2020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Informationssystem Integrierte Pflanzenproduktion e.V.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Apfelwickler. https://www.isip.de/isip/servlet/isip-de/infothek/obstbau/kernobst/tierische-schaderreger/apfelwickler. Zugriff am 11.07.2020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 für Deutsche Gebärdensprache und Kommunikation Gehörloser der Universität Hamburg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Fachgebärdenlexikon Gärtnerei und Landschaftsbau. Parasit. https://www.sign-lang.uni-hamburg.de/galex/konzepte/l386.html. Zugriff am 18.11.2020.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Jahn,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2009: Pflanzenstärkungsmittel. Was sie sind und was sie können. Julius Kühn-Archiv, 422. </a:t>
            </a: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8565AFB-57BC-448B-9548-5224A3A3CAB6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606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5DD9E05-4E8D-4260-B4EA-E9C289BF5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399626"/>
            <a:ext cx="6576732" cy="4660054"/>
          </a:xfrm>
        </p:spPr>
        <p:txBody>
          <a:bodyPr>
            <a:normAutofit fontScale="92500" lnSpcReduction="20000"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Juroszek, P.,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Siebold &amp; A. v.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Tiedemann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2009: Klimafolgenforschung in der Pflanzenproduktion. Mitteilungen der Gesellschaft für Pflanzenbauwissenschaften 21, 169-170. 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Juroszek, P. &amp; A.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Tiedemann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2011: Potential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future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plant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disease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changing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Plant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Pathology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 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(1), 100-112.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Kehlenbeck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H., G.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Schrader &amp; T.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Schröder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2009: Mehr neue Schadorganismen durch Klimawandel in Deutschland. Anpassungsstrategien im Bereich Pflanzenschutz. In: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Freibauer, A.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Osterburg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(Hrsg.): Aktiver Klimaschutz und Anpassung an den Klimawandel. Beiträge der Agrar- und Forstwirtschaft.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Krengel, S., B.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Klocke &amp; B.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Golla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Anpassungsbedarf im Pflanzenschutz. Klimatrends und Handlungsoptionen. In: KTBL (Hrsg.): Kühlen Kopf bewahren. Anpassung der Landwirtschaft an den Klimawandel, 115-135, Darmstadt.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Krengel, S., B.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Klocke, P.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Seidel &amp; B.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Freier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2014: Veränderung im Auftreten von Pflanzenkrankheiten, Schädlingen und deren natürlichen Gegenspielern. In: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Lozán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 L.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Grassl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Karbe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Jendritzky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G. (Hrsg.): Warnsignal Klima. Gefahren für Pflanzen, Tiere und Menschen, Elektronische Veröffentlichung, 2. Aufl.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Krengel, S., C.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Richter, B.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Freier, G. I.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Stangl &amp; C.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Brandsch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2013: The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elevated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temperatures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conversion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efficiencies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Coccinella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septempunctata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axyridis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young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adults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feeding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Sitobion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avenae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 Plant Dis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 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(5-6), 218-226.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Kühne, S.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2009: Wie kann den Auswirkungen des Klimawandels auf den Pflanzenschutz begegnet werden? Ergebnisprotokoll des Workshops 3. In: Wissenschaftstagung Ökologischer Landbau (Hrsg.): Klimawandel und Ökolandbau. Anpassungsmaßnahmen für die Praxis.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Kullmann, F.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Hagelschäden auswachsen lassen. Gartenpraxis </a:t>
            </a:r>
            <a:r>
              <a:rPr lang="de-D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 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(07), 7.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Lamichhane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 R.,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Barzman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Booij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Boonekamp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Desneux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Huber, P.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Kudsk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R. H.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Langrell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Ratnadass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Ricci, J.-L.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Sarah &amp; A.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Messéan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2015: Robust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cropping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tackle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pests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 review. Agron. Sustain.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 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(2), 443-459.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Landsberg, J. &amp; M. S.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Smith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1992: A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predicting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outbreak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potential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herbivorous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insects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global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athmospheric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Australian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Journal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Botany (40), 565-577.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5869DA7-8E98-4CC2-8594-80C2C70A9097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235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5DD9E05-4E8D-4260-B4EA-E9C289BF5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399626"/>
            <a:ext cx="6576732" cy="4660054"/>
          </a:xfrm>
        </p:spPr>
        <p:txBody>
          <a:bodyPr>
            <a:normAutofit/>
          </a:bodyPr>
          <a:lstStyle/>
          <a:p>
            <a:pPr marL="2381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CBD20D-E98A-43EE-A9E9-B24E37B68F9D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611A6E51-BFB1-41C3-AFC3-860820B26E66}"/>
              </a:ext>
            </a:extLst>
          </p:cNvPr>
          <p:cNvSpPr/>
          <p:nvPr/>
        </p:nvSpPr>
        <p:spPr>
          <a:xfrm>
            <a:off x="901860" y="399626"/>
            <a:ext cx="7270590" cy="470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Lohrer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2020a: Pflanzenstärkung. E-Mail (18.08.2020).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Lohrer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2020b: Mechanische Bekämpfung des Apfelwicklers. Persönliche Mitteilung (17.11.2020).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Maixner, M.,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Hommes &amp; P.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Zwerger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Klimawandel. Auswirkungen auf den Pflanzenschutz. Journal für Kulturpflanzen (69), 53-55.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Margraf, K.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Hitzeschaden und Sonnenbrand. Gartenpraxis (07/2020), 28-29.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Matzrafi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Climate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exacerbates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pest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damage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reduced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pesticide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efficacy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Pest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(1), 9-13.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Müller, P., E.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Fomefeld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 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Tegethoff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2020: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Xylella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fastidiosa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Ein Bakterium mit großem Schadpotenzial für viele Pflanzen, Informationsblatt des Julius Kühn-Instituts, 2. Aufl.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https://www.julius-kuehn.de/media/Veroeffentlichungen/Flyer/Xylella.pdf. Zugriff am 23.08.2020.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Österreichische Agentur für Gesundheit und Ernährungssicherheit GmbH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Marmorierte Baumwanze.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Halyomorpha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halys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https://www.ages.at/themen/schaderreger/marmorierte-baumwanze/. Zugriff am 24.08.2020.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Pflanzenforschung.de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Nährstoff-/ Wasseraufnahme und -transport. https://www.pflanzenforschung.de/de/pflanzenwissen/lexikon-a-z/naehrstoff-wasseraufnahme-und-transport-347. Zugriff am 23.07.2020.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Pflanzenschutzamt Berlin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Die Kirschessigfliege (Drosophila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suzukii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Eine Gefahr für unsere Obstkulturen und den Weinbau. Das Pflanzenschutzamt Berlin informiert, 12/17.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Plantan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GmbH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Biostimulanzien. Eine sinnvolle Ergänzung?! https://plantan.de/biostimulanzien-eine-sinnvolle-ergaenzung/. Zugriff am 23.08.2020.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Riedle-Bauer,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Bedeutung des Klimawandels für Krankheiten und Schädlingen im Weinbau. Vortrag an der Höheren Bundeslehranstalt und Bundesamt für Wein- und Obstbau Klosterneuburg.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Riel, C.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Der Asiatische Marienkäfer. Wie gefährlich ist er? https://www.gartenjournal.net/asiatischer-marienkaefer. Zugriff am 04.08.2020.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Sauer, C.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In Zukunft weniger Gemüsefliegen dank Klimawandel? Extension Gemüsebau (04/2018), 4-6.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029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5DD9E05-4E8D-4260-B4EA-E9C289BF5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399626"/>
            <a:ext cx="6576732" cy="4660054"/>
          </a:xfrm>
        </p:spPr>
        <p:txBody>
          <a:bodyPr>
            <a:normAutofit fontScale="92500" lnSpcReduction="10000"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Sautter &amp; Stepper GmbH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Der Einsatz von Nützlingen im Gartenbau. https://www.nuetzlinge.de/fileadmin/kundenbereich/dokumente/Infomaterial/IPR.pdf. Zugriff am 24.08.2020.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Sautter &amp; Stepper GmbH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Chrysoperla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Florfliegen. Ein Nützling viele Einsatzgebiete. https://www.nuetzlinge.de/fileadmin/kundenbereich/dokumente/Infomaterial/florfliegen_chrysoperla_carnea.pdf. Zugriff am 24.08.2020.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Schaller, M. &amp; H.-J.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Weigel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2007: Analyse des Sachstands zu Auswirkungen von Klimaveränderungen auf die deutsche Landwirtschaft und Maßnahmen zur Anpassung. Landbauforschung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Völkenrode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Sonderheft 316. Bundesanstalt für Landwirtschaft, Braunschweig.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Scheu-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Helgert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Der Gemüsegarten im Klimawandel. Gartenpraxis 09/2019, 26-29.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Schmidt, O.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2009: Miniermotten,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Citrusbock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Webebär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ante portas. Neozoen an Gehölzen: Globalisierung und Klimawandel zeigen neue "Reisewege". In: Bayerische Landesanstalt für Wald und Forstwirtschaft &amp; Zentrum Wald-Forst-Holz Weihenstephan (Hrsg.): Schöne fremde Welt? Neue Arten in Bayern, 15-17.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Schrader, G. &amp; H.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Kehlenbeck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2011: Landwirtschaft und Klimawandel. Begünstigt der Klimawandel das Vordringen neuer Schadorganismen? Forschungsreport Ernährung Landwirtschaft Verbraucherschutz 44, 14-17.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Seidel, P.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Auswirkungen des Klimawandels auf Schaderreger. Teils widersprüchliche Hypothesen. http://klimaps.julius-kuehn.de/Ansicht.action?artikel_id=122&amp;suchtext=hypothesen&amp;autortexte=. Zugriff am 13.07.2020.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Seidel, P.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Zur Möglichkeit der Vorhersage der Auswirkungen des Klimawandels auf Schadinsekten. http://klimaps.julius-kuehn.de/Ansicht.action?artikel_id=124&amp;suchtext=Zur+M%F6glichkeit+der+Vorhersage+der+Auswirkungen+des+Klimawandels+auf+Schadinsekten&amp;autortexte=. Zugriff am 13.07.2020.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Skirvin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D. J., J. N.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Perry &amp; R.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Harrington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2003: The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an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aphid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coccinellid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Global Change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Biology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John Wiley &amp;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Souza, B. &amp; Carvalho C. F.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2002: Population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seasonal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occurrence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adults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Chrysoperla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citrus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orchard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southern Brazil. Acta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Zoologica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Academiae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Scientiarum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Hungaricae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(48), 301-310.</a:t>
            </a:r>
          </a:p>
          <a:p>
            <a:pPr marL="238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BFF43CC-A548-4C6B-99DB-8F85D7EFB5B7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9359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5DD9E05-4E8D-4260-B4EA-E9C289BF5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399626"/>
            <a:ext cx="6576732" cy="4660054"/>
          </a:xfrm>
        </p:spPr>
        <p:txBody>
          <a:bodyPr>
            <a:normAutofit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Spektrum.de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1999: Räuber. https://www.spektrum.de/lexikon/biologie/raeuber/55762. Zugriff am 04.11.2020.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Sperli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GmbH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Sonnenschäden an Pflanzen. Wie Strahlung und Hitze deinen Pflanzen schaden kann. https://www.sperli.de/wissensschatz/dumm-gelaufen/sonnenschaeden-an-pflanzen/. Zugriff am 26.08.2020.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Stacey, D. A.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2003: Climate and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biological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organic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International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Jounal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Pest Management (49), 205-214.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Stöckli, S., J.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Samietz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Hirschi, C.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Spirig,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Rotach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P.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Calanca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2012: Einfluss der Klimaänderung auf den Apfelwickler. Schweizer Zeitschrift für Obst- und Weinbau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19/12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Thüringer Landesamt für Landwirtschaft und Ländlichen Raum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Apfelwickler. Haus- und Kleingarten. Informationsbroschüre des Thüringer Landesamts für Landwirtschaft und Ländlichen Raum, Jena.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Thurman, J. H., D. W.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Crowder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T. D.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Northfield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Biological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Anthropocene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future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options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opinion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insect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59-64.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Tiedemann, A. v.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1996: Globaler Wandel von Atmosphäre und Klima. Welche Folgen ergeben sich für den Pflanzenschutz? Nachrichtenblatt des Deutschen Pflanzenschutzdienstes (48), 73-79.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Tiedemann, A.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von &amp; 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Ulber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2008: Verändertes Auftreten von Krankheiten und Schädlingen durch Klimaschwankungen. In: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Tiedemann, A. v.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(Hrsg.): Pflanzenproduktion im Wandel - Wandel im Pflanzenschutz. Themenschwerpunkt der 56. Deutschen Pflanzenschutztagung 2008 in Kiel. DPG Selbstverl., Braunschweig.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Tobin, P. C., S.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Nagarkatti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Loeb &amp; M. C.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Saunders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2008: Historical and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projected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insect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voltinism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multivoltine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species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Global Change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Biology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(14), 951-957.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Transparenz Gentechnik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Trockenheit, neue Schädlinge Krankheiten. Was der Klimawandel für die Pflanzenzüchtung bedeutet. https://www.transgen.de/aktuell/2759.klimawandel-pflanzen-genome-editing.html. Zugriff am 23.08.2020.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BFF43CC-A548-4C6B-99DB-8F85D7EFB5B7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8542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5DD9E05-4E8D-4260-B4EA-E9C289BF5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399626"/>
            <a:ext cx="6576732" cy="4660054"/>
          </a:xfrm>
        </p:spPr>
        <p:txBody>
          <a:bodyPr>
            <a:normAutofit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Triltsch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1996: Untersuchungen zum Einfluss abiotischer und biotischer Umweltfaktoren auf den Marienkäfer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Coccinella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septempulictata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L. (Col.,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Coccinellidae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in der Interaktion Winterweizen-Getreideblattlaus-Prädator. Freilanduntersuchungen, Klimakammerversuche und Computersimulationen. Dissertation an der Humboldt-Universität zu Berlin, Berlin.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Umweltbundesamt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Nützlinge im Garten. https://www.umweltbundesamt.de/umwelttipps-fuer-den-alltag/garten-freizeit/nuetzlinge-im-garten. Zugriff am 04.08.2020.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Weber, R. W. S.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Der Apfelwickler (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Cydia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pomonella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an der Niederelbe in Zeiten des Klimawandels. Aktualisiert nach einem Vortrag anlässlich der Norddeutschen Obstbautage am 13.02.2019. OVR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(06/2020), 207-215.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Wermelinger, B., B.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Forster, D.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Hölling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Plüss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Raemy &amp; A.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Klay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Invasive Laubholz-Bockkäfer aus Asien. Ökologie und Management. Merkblatt für die Praxis 50. Eidgenössische Forschungsanstalt für Wald, Schnee und Landwirtschaft (WSL),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Birmersdorf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Winkler,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Alle Jahre wieder. Der Spätfrost an unseren Bäumen. https://www.baumpflegeportal.de/baumpflege/spaetfrost-erkennen-behandeln-vorbeugen/. Zugriff am 26.08.2020.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Winkler,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Winterschäden.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Frosttrocknis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bei Bäumen im Winter verhindern. https://www.baumpflegeportal.de/aktuell/frosttrocknis-baeume-winter-verhindern/. Zugriff am 26.08.2020.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Wissenschaftstagung Ökologischer Landbau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(Hrsg.), 2009: Klimawandel und Ökolandbau. Anpassungsmaßnahmen für die Praxis. 10. Wissenschaftstagung Ökologischer Landbau am 11.02.2009, Zürich.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Yandav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 &amp; P. H.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Pathak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2010: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consumption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capacity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Chrysoperla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carnea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reared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aphid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species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Bioscan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(5), 271-274.</a:t>
            </a:r>
          </a:p>
          <a:p>
            <a:pPr marL="2381" indent="0"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Zange, B.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Informationen zum Pflanzenschutz. Mündliche Mitteilungen, 2020.</a:t>
            </a:r>
            <a:endParaRPr lang="de-DE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BFF43CC-A548-4C6B-99DB-8F85D7EFB5B7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822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225E697-F44D-428E-BAE2-DF5E7F3710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Bildnachweis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70283C-427B-4AAF-8865-DE1BA866EC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6576732" cy="39243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Hallmann, J. &amp; A. v. Tiedemann, 2019: Phytomedizin, 3., vollständig überarbeitete Auflage. UTB Uni-Taschenbücher, Stuttgart.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Sobieski, M./Bugwood.org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Düren, R., Wikimedia Commons, CC BY-SA 3.0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Kell, K., 2021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Lohrer, Th., Hochschule Weihenstephan-Triesdorf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Holmes, G., Strawberry Center, Cal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San Luis Obispo/Bugwood.org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6AB7948-6EFF-49D2-83F1-4F91FE8530ED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0920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8431E3D0-2E68-4036-A5EB-E410509A84C4}"/>
              </a:ext>
            </a:extLst>
          </p:cNvPr>
          <p:cNvSpPr txBox="1">
            <a:spLocks/>
          </p:cNvSpPr>
          <p:nvPr/>
        </p:nvSpPr>
        <p:spPr>
          <a:xfrm>
            <a:off x="971550" y="599567"/>
            <a:ext cx="6576732" cy="4339578"/>
          </a:xfrm>
          <a:prstGeom prst="rect">
            <a:avLst/>
          </a:prstGeom>
        </p:spPr>
        <p:txBody>
          <a:bodyPr vert="horz" lIns="0" rIns="0" bIns="0">
            <a:normAutofit fontScale="55000" lnSpcReduction="20000"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mit Elementen von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Macrovector_official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/Freepik.com, Christina Wert, Pixabay.com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https://de.freepik.com/vektoren-kostenlos/saemling-flache-icons-set_4368661.htm#page=1&amp;query=pflanze&amp;position=1. Zugriff am 04.02.2021.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Macrovector_official/Freepik.com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https://de.freepik.com/vektoren-kostenlos/bakterienikonen-eingestellt_4425882.htm#page=1&amp;query=bakterien&amp;position=26. Zugriff am 05.02.2021.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Lena,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Lena,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Penn State Department of Plant Pathology &amp; Environmental Microbiology Archives, Penn State University/Bugwood.org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Lohrer T., Hochschule Weihenstephan-Triesdorf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L, 2020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Csoka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Gyorgy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Hungary Forest Research Institute/Bugwood.org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6"/>
              <a:tabLst>
                <a:tab pos="457200" algn="l"/>
              </a:tabLst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07DA3EF-CF22-4CF5-AD21-CDE0CA107D40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487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564A3FFB-AE7E-47F0-8575-97408639B1DA}"/>
              </a:ext>
            </a:extLst>
          </p:cNvPr>
          <p:cNvSpPr txBox="1">
            <a:spLocks/>
          </p:cNvSpPr>
          <p:nvPr/>
        </p:nvSpPr>
        <p:spPr>
          <a:xfrm>
            <a:off x="971550" y="599566"/>
            <a:ext cx="6576732" cy="4485052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Gilligan, Todd M. &amp; Epstein, Marc E./Bugwood.org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Lena, 2020, Datengrundlage: DLR Rheinpfalz; Thüringer Landesamt für Landwirtschaft und Ländlichen Raum, 2019: Apfelwickler. Haus- und Kleingarten. Informationsbroschüre des Thüringer Landesamts für Landwirtschaft und Ländlichen Raum, Jena.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https://www.dlr-rheinpfalz.rlp.de/Internet/global/themen.nsf/fbca2b5f98b62a81c1257021004373bc/309f461e80a7ff91c1257a6800482e15?OpenDocument. Zugriff am 05.02.2021.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Rasbag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 3.0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Rasbag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 3.0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AfroBrazilian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 4.0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Rasbag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 3.0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Godefroid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Martin;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Cruaud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Astrid;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Streito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Jean-Claude;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Rasplus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Jean-Yves; Rossi, Jean-Pierre, 2019: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Xylella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fastidiosa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suitability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European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continent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de-DE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</a:t>
            </a:r>
            <a:r>
              <a:rPr lang="de-DE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Rep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9,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8844.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Gulesci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Metin/Bugwood.org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Lohrer, T., Hochschule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Weihenstephan-Triesdorf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Duerr, Donald, USDA Forest Service/Bugwood.org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Hectonichus/Wikimedia Commons, CC BY 4.0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Penn State Department of Plant Pathology &amp; Environmental Microbiology, Bugwood.org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Gallagher, Judy/Wikimedia Commons, CC BY 2.0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2"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Font typeface="Arial" panose="020B0604020202020204" pitchFamily="34" charset="0"/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F3173F8-74B1-48AD-AE14-3329C51DD7FF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59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564A3FFB-AE7E-47F0-8575-97408639B1DA}"/>
              </a:ext>
            </a:extLst>
          </p:cNvPr>
          <p:cNvSpPr txBox="1">
            <a:spLocks/>
          </p:cNvSpPr>
          <p:nvPr/>
        </p:nvSpPr>
        <p:spPr>
          <a:xfrm>
            <a:off x="971550" y="488729"/>
            <a:ext cx="3150177" cy="4543934"/>
          </a:xfrm>
          <a:prstGeom prst="rect">
            <a:avLst/>
          </a:prstGeom>
        </p:spPr>
        <p:txBody>
          <a:bodyPr vert="horz" lIns="0" rIns="0" bIns="0">
            <a:normAutofit lnSpcReduction="10000"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Katovich, Steven/Bugwood.org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Gaucet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Vincent/Bugwood.org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Cranshaw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Whitney/Wikimedia Commons, CC BY 3.0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AfroBrazilian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 4.0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Cranshaw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Whitney, Colorado State University/Bugwood.org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Hobern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Donald/Wikimedia Commons, CC BY 2.0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Lohrer, Thomas, Hochschule Weihenstephan-Triesdorf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Lohrer, Thomas, Hochschule Weihenstephan-Triesdorf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Lohrer, Thomas, Hochschule Weihenstephan-Triesdorf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Stodulski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Dominik/Wikimedia Commons, CC BY-SA 3.0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4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 </a:t>
            </a:r>
          </a:p>
          <a:p>
            <a:pPr marL="2381" indent="0">
              <a:buFont typeface="Arial" panose="020B0604020202020204" pitchFamily="34" charset="0"/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F3173F8-74B1-48AD-AE14-3329C51DD7FF}"/>
              </a:ext>
            </a:extLst>
          </p:cNvPr>
          <p:cNvSpPr txBox="1"/>
          <p:nvPr/>
        </p:nvSpPr>
        <p:spPr>
          <a:xfrm>
            <a:off x="8590002" y="2090844"/>
            <a:ext cx="430887" cy="2074757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F02FBE3-846E-454F-80AD-92CCC7E968EE}"/>
              </a:ext>
            </a:extLst>
          </p:cNvPr>
          <p:cNvSpPr txBox="1"/>
          <p:nvPr/>
        </p:nvSpPr>
        <p:spPr>
          <a:xfrm>
            <a:off x="4572000" y="488729"/>
            <a:ext cx="3505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arenBoth" startAt="6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Lena, 2020, mit Elementen von Macorvector_official/Vectorpouch/Freepik.com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https://de.freepik.com/vektoren-kostenlos/saemling-flache-icons-set_4368661.htm#page=1&amp;query=pflanze&amp;position=1. Zugriff am 04.02.2021.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https://de.freepik.com/vektoren-kostenlos/pestizid-und-duengemittelelemente-stellten-mit-lokalisierter-vektorillustration-der-speziellen-ausruestungssymbolebene-ein_4431247.htm#page=1&amp;query=pestizid&amp;position=0. Zugriff am 05.02.2021.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https://de.freepik.com/vektoren-kostenlos/spruehflasche-realistische-darstellung_3264822.htm#page=1&amp;query=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sprühflasche&amp;position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=1. Zugriff am 05.02.2021.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arenBoth" startAt="6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Aitoff/Pixabay.com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arenBoth" startAt="6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arenBoth" startAt="6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Hochschule Weihenstephan-Triesdorf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arenBoth" startAt="60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Ardfern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/Wikimedia Commons, CC BY 3.0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arenBoth" startAt="6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Viola &amp; Fröhler, Lena, 2020, mit Elementen von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algn="l">
              <a:buClr>
                <a:schemeClr val="accent1"/>
              </a:buClr>
            </a:pP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529339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594236-B9AB-4A52-93C0-5742A6D6FA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690505" cy="3197595"/>
          </a:xfrm>
        </p:spPr>
        <p:txBody>
          <a:bodyPr/>
          <a:lstStyle/>
          <a:p>
            <a:pPr>
              <a:spcAft>
                <a:spcPts val="600"/>
              </a:spcAft>
              <a:buSzPct val="170000"/>
              <a:buBlip>
                <a:blip r:embed="rId3"/>
              </a:buBlip>
            </a:pPr>
            <a:r>
              <a:rPr lang="de-DE" dirty="0"/>
              <a:t>Geschützter Standort für empfindliche Kulturen</a:t>
            </a:r>
          </a:p>
          <a:p>
            <a:pPr>
              <a:spcAft>
                <a:spcPts val="600"/>
              </a:spcAft>
              <a:buSzPct val="170000"/>
              <a:buBlip>
                <a:blip r:embed="rId3"/>
              </a:buBlip>
            </a:pPr>
            <a:r>
              <a:rPr lang="de-DE" dirty="0"/>
              <a:t>Vliesabdeckung in kalten Nächten</a:t>
            </a:r>
          </a:p>
          <a:p>
            <a:pPr>
              <a:spcAft>
                <a:spcPts val="600"/>
              </a:spcAft>
              <a:buSzPct val="170000"/>
              <a:buBlip>
                <a:blip r:embed="rId3"/>
              </a:buBlip>
            </a:pPr>
            <a:r>
              <a:rPr lang="de-DE" dirty="0"/>
              <a:t>Vorübergehendes Einräumen von Kübelpflanzen bei Frostgefahr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E2A727-97F8-42CC-B186-CC4594CF00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Spätfrost - Abhilfe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147E709-0FBC-4FEF-8B8B-AEAD18EAE1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8411" y="2584947"/>
            <a:ext cx="2933447" cy="232381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44BB735-C7BB-46B7-A302-9B443909E0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041"/>
          <a:stretch/>
        </p:blipFill>
        <p:spPr>
          <a:xfrm>
            <a:off x="4901706" y="425541"/>
            <a:ext cx="2933447" cy="173971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6558960-25E4-4586-BCE7-128C8FA468E6}"/>
              </a:ext>
            </a:extLst>
          </p:cNvPr>
          <p:cNvSpPr txBox="1"/>
          <p:nvPr/>
        </p:nvSpPr>
        <p:spPr>
          <a:xfrm>
            <a:off x="3961024" y="474431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69DED51-908F-473C-85FB-BE9A30FA5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550" y="3208220"/>
            <a:ext cx="3023180" cy="170053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E9F7986-6185-415D-9C72-6BA4ADF260A6}"/>
              </a:ext>
            </a:extLst>
          </p:cNvPr>
          <p:cNvSpPr txBox="1"/>
          <p:nvPr/>
        </p:nvSpPr>
        <p:spPr>
          <a:xfrm>
            <a:off x="8590002" y="1924001"/>
            <a:ext cx="430887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Witterungsbedingte Schäden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48B9D67-7E39-4FDD-A38A-DA7A0A0A40FD}"/>
              </a:ext>
            </a:extLst>
          </p:cNvPr>
          <p:cNvSpPr txBox="1"/>
          <p:nvPr/>
        </p:nvSpPr>
        <p:spPr>
          <a:xfrm>
            <a:off x="7788554" y="474431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(8)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77DFE32-7B16-426C-9F38-381EF0FD31E7}"/>
              </a:ext>
            </a:extLst>
          </p:cNvPr>
          <p:cNvSpPr txBox="1"/>
          <p:nvPr/>
        </p:nvSpPr>
        <p:spPr>
          <a:xfrm>
            <a:off x="7804192" y="194980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(6)</a:t>
            </a:r>
          </a:p>
        </p:txBody>
      </p:sp>
    </p:spTree>
    <p:extLst>
      <p:ext uri="{BB962C8B-B14F-4D97-AF65-F5344CB8AC3E}">
        <p14:creationId xmlns:p14="http://schemas.microsoft.com/office/powerpoint/2010/main" val="1788111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CC72D04-4E8E-4A1E-8581-18CC69B1BB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Sonnenbrand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4B66D2B2-9C00-4DD1-9401-4C4F644B9471}"/>
              </a:ext>
            </a:extLst>
          </p:cNvPr>
          <p:cNvSpPr txBox="1">
            <a:spLocks/>
          </p:cNvSpPr>
          <p:nvPr/>
        </p:nvSpPr>
        <p:spPr>
          <a:xfrm>
            <a:off x="4158936" y="1568366"/>
            <a:ext cx="3216446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Nicht abgehärtete Pflanzen reagieren im Frühjahr besonders empfindlich auf die ersten direkten Sonnenstrahlen</a:t>
            </a:r>
          </a:p>
          <a:p>
            <a:pPr lvl="1">
              <a:spcBef>
                <a:spcPts val="1200"/>
              </a:spcBef>
              <a:buFont typeface="Calibri" panose="020F0502020204030204" pitchFamily="34" charset="0"/>
              <a:buChar char="→"/>
            </a:pPr>
            <a:r>
              <a:rPr lang="de-DE" sz="1900" dirty="0"/>
              <a:t>Zunächst im </a:t>
            </a:r>
            <a:r>
              <a:rPr lang="de-DE" sz="1900" b="1" dirty="0"/>
              <a:t>Schatten</a:t>
            </a:r>
            <a:r>
              <a:rPr lang="de-DE" sz="1900" dirty="0"/>
              <a:t> an Freilandbedingungen gewöhnen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65695BA-5A52-4D26-A077-7322550A6E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720"/>
          <a:stretch/>
        </p:blipFill>
        <p:spPr>
          <a:xfrm>
            <a:off x="971550" y="923925"/>
            <a:ext cx="2519795" cy="364102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86A2CB7-6631-4CD9-9B0E-D1B190B0AF3E}"/>
              </a:ext>
            </a:extLst>
          </p:cNvPr>
          <p:cNvSpPr txBox="1"/>
          <p:nvPr/>
        </p:nvSpPr>
        <p:spPr>
          <a:xfrm>
            <a:off x="914401" y="4525604"/>
            <a:ext cx="2833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00"/>
              </a:spcBef>
            </a:pPr>
            <a:r>
              <a:rPr lang="de-DE" sz="1200" dirty="0">
                <a:latin typeface="+mn-lt"/>
              </a:rPr>
              <a:t>Sonnenbrand an nicht abgehärtetem Wandelröschen </a:t>
            </a:r>
            <a:r>
              <a:rPr lang="de-DE" sz="800" dirty="0">
                <a:latin typeface="+mn-lt"/>
              </a:rPr>
              <a:t>(9)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9A64A76-1D23-4A6B-969D-06C4123F9375}"/>
              </a:ext>
            </a:extLst>
          </p:cNvPr>
          <p:cNvSpPr txBox="1"/>
          <p:nvPr/>
        </p:nvSpPr>
        <p:spPr>
          <a:xfrm>
            <a:off x="8590002" y="1924001"/>
            <a:ext cx="430887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Witterungsbedingte Schäden</a:t>
            </a:r>
            <a:endParaRPr lang="de-DE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44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6E54205-3905-4F24-BD72-6377BB8AEE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Sonnenbrand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A71A43-130C-4C2F-A48A-452D91788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83327" y="1106985"/>
            <a:ext cx="3747026" cy="1702624"/>
          </a:xfrm>
        </p:spPr>
        <p:txBody>
          <a:bodyPr/>
          <a:lstStyle/>
          <a:p>
            <a:r>
              <a:rPr lang="de-DE" dirty="0"/>
              <a:t>Auch an heißen, strahlungsreichen Sommertagen besteht erhöhte Sonnenbrand-Gefahr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Schutz durch </a:t>
            </a:r>
            <a:r>
              <a:rPr lang="de-DE" sz="1900" b="1" dirty="0" err="1">
                <a:latin typeface="+mn-lt"/>
              </a:rPr>
              <a:t>Schattierleinen</a:t>
            </a:r>
            <a:r>
              <a:rPr lang="de-DE" sz="1900" b="1" dirty="0">
                <a:latin typeface="+mn-lt"/>
              </a:rPr>
              <a:t>, </a:t>
            </a:r>
            <a:br>
              <a:rPr lang="de-DE" sz="1900" b="1" dirty="0">
                <a:latin typeface="+mn-lt"/>
              </a:rPr>
            </a:br>
            <a:r>
              <a:rPr lang="de-DE" sz="1900" b="1" dirty="0">
                <a:latin typeface="+mn-lt"/>
              </a:rPr>
              <a:t>-tücher, Netze,</a:t>
            </a:r>
            <a:r>
              <a:rPr lang="de-DE" sz="1900" dirty="0">
                <a:latin typeface="+mn-lt"/>
              </a:rPr>
              <a:t> etc.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49E4D13-11F6-483B-A0A1-4DC8B44AA5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8121" y="3081138"/>
            <a:ext cx="2680818" cy="181115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9BD2257-7426-42EC-815B-EF2E2845EC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3075919"/>
            <a:ext cx="1683125" cy="180234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6538038-8D1E-4C56-A4D3-99A087A726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82"/>
          <a:stretch/>
        </p:blipFill>
        <p:spPr>
          <a:xfrm>
            <a:off x="971550" y="1007261"/>
            <a:ext cx="2190063" cy="180234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DA84090-A272-48FE-89D7-2C3F0666A49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99"/>
          <a:stretch/>
        </p:blipFill>
        <p:spPr>
          <a:xfrm>
            <a:off x="5762386" y="3075919"/>
            <a:ext cx="2410064" cy="182159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3586114-8198-468A-AB5F-5B4DB9B15C87}"/>
              </a:ext>
            </a:extLst>
          </p:cNvPr>
          <p:cNvSpPr txBox="1"/>
          <p:nvPr/>
        </p:nvSpPr>
        <p:spPr>
          <a:xfrm>
            <a:off x="8590002" y="1924001"/>
            <a:ext cx="430887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Witterungsbedingte Schäden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4781D37-F863-4326-BCED-BAB3863CC985}"/>
              </a:ext>
            </a:extLst>
          </p:cNvPr>
          <p:cNvSpPr txBox="1"/>
          <p:nvPr/>
        </p:nvSpPr>
        <p:spPr>
          <a:xfrm>
            <a:off x="3094448" y="2635059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(10)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C3A893D-0DE3-4907-B3E7-6DB9C059E71C}"/>
              </a:ext>
            </a:extLst>
          </p:cNvPr>
          <p:cNvSpPr txBox="1"/>
          <p:nvPr/>
        </p:nvSpPr>
        <p:spPr>
          <a:xfrm>
            <a:off x="2412784" y="487826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(11)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C01E8B5-A64C-4C43-AFAD-0C24D9DCDB07}"/>
              </a:ext>
            </a:extLst>
          </p:cNvPr>
          <p:cNvSpPr txBox="1"/>
          <p:nvPr/>
        </p:nvSpPr>
        <p:spPr>
          <a:xfrm>
            <a:off x="5295838" y="487826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(12)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8DDE34F-0135-4056-A9E4-CF3C0BEC7922}"/>
              </a:ext>
            </a:extLst>
          </p:cNvPr>
          <p:cNvSpPr txBox="1"/>
          <p:nvPr/>
        </p:nvSpPr>
        <p:spPr>
          <a:xfrm>
            <a:off x="7922798" y="4878268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(13)</a:t>
            </a:r>
          </a:p>
        </p:txBody>
      </p:sp>
    </p:spTree>
    <p:extLst>
      <p:ext uri="{BB962C8B-B14F-4D97-AF65-F5344CB8AC3E}">
        <p14:creationId xmlns:p14="http://schemas.microsoft.com/office/powerpoint/2010/main" val="169652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2EC53B6-9E8E-4D78-9E7E-089AE3FF19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dirty="0"/>
              <a:t>Starker Hagel </a:t>
            </a:r>
            <a:r>
              <a:rPr lang="de-DE"/>
              <a:t>kann Pflanzenbestände </a:t>
            </a:r>
            <a:r>
              <a:rPr lang="de-DE" dirty="0"/>
              <a:t>innerhalb kürzester Zeit </a:t>
            </a:r>
            <a:r>
              <a:rPr lang="de-DE" b="1" dirty="0"/>
              <a:t>vollkommen zerstören </a:t>
            </a:r>
          </a:p>
          <a:p>
            <a:pPr>
              <a:spcBef>
                <a:spcPts val="1200"/>
              </a:spcBef>
            </a:pPr>
            <a:r>
              <a:rPr lang="de-DE" dirty="0"/>
              <a:t>Die entstandenen </a:t>
            </a:r>
            <a:r>
              <a:rPr lang="de-DE" b="1" dirty="0"/>
              <a:t>Wunden</a:t>
            </a:r>
            <a:r>
              <a:rPr lang="de-DE" dirty="0"/>
              <a:t> dienen Pilzen und Bakterien als willkommene </a:t>
            </a:r>
            <a:r>
              <a:rPr lang="de-DE" b="1" dirty="0"/>
              <a:t>Eintrittspforten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2C72A92-3ACF-4506-8BB9-61AC934F5B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523" b="5466"/>
          <a:stretch/>
        </p:blipFill>
        <p:spPr>
          <a:xfrm>
            <a:off x="5469500" y="1842554"/>
            <a:ext cx="2266946" cy="153092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3021096-F3CA-44E7-9DF0-68E01AC535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4523" y="1441"/>
            <a:ext cx="2271923" cy="1700809"/>
          </a:xfrm>
          <a:prstGeom prst="rect">
            <a:avLst/>
          </a:prstGeom>
        </p:spPr>
      </p:pic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9AE73300-E445-4F71-A148-5A9A99E2151D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Hagel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E0BEF21-CA5B-4D04-A57A-78AA125DAB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889" r="47123" b="8544"/>
          <a:stretch/>
        </p:blipFill>
        <p:spPr>
          <a:xfrm>
            <a:off x="5469500" y="3513785"/>
            <a:ext cx="2266946" cy="162971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6E7E46-A099-4328-AE40-78E738B59AFF}"/>
              </a:ext>
            </a:extLst>
          </p:cNvPr>
          <p:cNvSpPr txBox="1"/>
          <p:nvPr/>
        </p:nvSpPr>
        <p:spPr>
          <a:xfrm>
            <a:off x="8590002" y="1924001"/>
            <a:ext cx="430887" cy="27292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Witterungsbedingte Schäden</a:t>
            </a:r>
            <a:endParaRPr lang="de-DE" sz="2300" b="1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C91C10F-6261-4310-AE70-18704651DD7A}"/>
              </a:ext>
            </a:extLst>
          </p:cNvPr>
          <p:cNvSpPr txBox="1"/>
          <p:nvPr/>
        </p:nvSpPr>
        <p:spPr>
          <a:xfrm>
            <a:off x="7671523" y="1521993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(14)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0DEC6A6-D05D-4D9F-897A-BA64218FDDD0}"/>
              </a:ext>
            </a:extLst>
          </p:cNvPr>
          <p:cNvSpPr txBox="1"/>
          <p:nvPr/>
        </p:nvSpPr>
        <p:spPr>
          <a:xfrm>
            <a:off x="7671523" y="3158037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(15)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9DBBE4D-9BB7-4710-9F43-49C82B4B21CE}"/>
              </a:ext>
            </a:extLst>
          </p:cNvPr>
          <p:cNvSpPr txBox="1"/>
          <p:nvPr/>
        </p:nvSpPr>
        <p:spPr>
          <a:xfrm>
            <a:off x="7671523" y="4926615"/>
            <a:ext cx="3984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(16)</a:t>
            </a:r>
          </a:p>
        </p:txBody>
      </p:sp>
    </p:spTree>
    <p:extLst>
      <p:ext uri="{BB962C8B-B14F-4D97-AF65-F5344CB8AC3E}">
        <p14:creationId xmlns:p14="http://schemas.microsoft.com/office/powerpoint/2010/main" val="4048002205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5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SWT neu">
    <a:dk1>
      <a:srgbClr val="000000"/>
    </a:dk1>
    <a:lt1>
      <a:srgbClr val="FFFFFF"/>
    </a:lt1>
    <a:dk2>
      <a:srgbClr val="797979"/>
    </a:dk2>
    <a:lt2>
      <a:srgbClr val="DBEFF9"/>
    </a:lt2>
    <a:accent1>
      <a:srgbClr val="79B800"/>
    </a:accent1>
    <a:accent2>
      <a:srgbClr val="C6DC9A"/>
    </a:accent2>
    <a:accent3>
      <a:srgbClr val="006938"/>
    </a:accent3>
    <a:accent4>
      <a:srgbClr val="79B800"/>
    </a:accent4>
    <a:accent5>
      <a:srgbClr val="2856A2"/>
    </a:accent5>
    <a:accent6>
      <a:srgbClr val="2856A2"/>
    </a:accent6>
    <a:hlink>
      <a:srgbClr val="C8D100"/>
    </a:hlink>
    <a:folHlink>
      <a:srgbClr val="D0DFAE"/>
    </a:folHlink>
  </a:clrScheme>
</a:themeOverride>
</file>

<file path=ppt/theme/themeOverride2.xml><?xml version="1.0" encoding="utf-8"?>
<a:themeOverride xmlns:a="http://schemas.openxmlformats.org/drawingml/2006/main">
  <a:clrScheme name="HSWT neu">
    <a:dk1>
      <a:srgbClr val="000000"/>
    </a:dk1>
    <a:lt1>
      <a:srgbClr val="FFFFFF"/>
    </a:lt1>
    <a:dk2>
      <a:srgbClr val="797979"/>
    </a:dk2>
    <a:lt2>
      <a:srgbClr val="DBEFF9"/>
    </a:lt2>
    <a:accent1>
      <a:srgbClr val="79B800"/>
    </a:accent1>
    <a:accent2>
      <a:srgbClr val="C6DC9A"/>
    </a:accent2>
    <a:accent3>
      <a:srgbClr val="006938"/>
    </a:accent3>
    <a:accent4>
      <a:srgbClr val="79B800"/>
    </a:accent4>
    <a:accent5>
      <a:srgbClr val="2856A2"/>
    </a:accent5>
    <a:accent6>
      <a:srgbClr val="2856A2"/>
    </a:accent6>
    <a:hlink>
      <a:srgbClr val="C8D100"/>
    </a:hlink>
    <a:folHlink>
      <a:srgbClr val="D0DFA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HSWT_Praesentation</Template>
  <TotalTime>0</TotalTime>
  <Words>4750</Words>
  <Application>Microsoft Office PowerPoint</Application>
  <PresentationFormat>Bildschirmpräsentation (16:9)</PresentationFormat>
  <Paragraphs>558</Paragraphs>
  <Slides>59</Slides>
  <Notes>51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59</vt:i4>
      </vt:variant>
    </vt:vector>
  </HeadingPairs>
  <TitlesOfParts>
    <vt:vector size="75" baseType="lpstr">
      <vt:lpstr>ＭＳ Ｐゴシック</vt:lpstr>
      <vt:lpstr>Arial</vt:lpstr>
      <vt:lpstr>Calibri</vt:lpstr>
      <vt:lpstr>Calibri Light</vt:lpstr>
      <vt:lpstr>Fira Sans</vt:lpstr>
      <vt:lpstr>Lucida Grande</vt:lpstr>
      <vt:lpstr>Symbol</vt:lpstr>
      <vt:lpstr>Systemschrift</vt:lpstr>
      <vt:lpstr>Times New Roman</vt:lpstr>
      <vt:lpstr>Wingdings</vt:lpstr>
      <vt:lpstr>Titel</vt:lpstr>
      <vt:lpstr>1_Inhalt</vt:lpstr>
      <vt:lpstr>1_Benutzerdefiniertes Design</vt:lpstr>
      <vt:lpstr>Trennseite</vt:lpstr>
      <vt:lpstr>Benutzerdefiniertes Design</vt:lpstr>
      <vt:lpstr>2_Inhalt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HSWT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hswt954vio</dc:creator>
  <cp:lastModifiedBy>xxxxx</cp:lastModifiedBy>
  <cp:revision>316</cp:revision>
  <cp:lastPrinted>2019-07-30T12:26:49Z</cp:lastPrinted>
  <dcterms:created xsi:type="dcterms:W3CDTF">2020-05-15T09:34:00Z</dcterms:created>
  <dcterms:modified xsi:type="dcterms:W3CDTF">2022-03-03T15:36:47Z</dcterms:modified>
</cp:coreProperties>
</file>