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8" r:id="rId2"/>
  </p:sldIdLst>
  <p:sldSz cx="30279975" cy="42808525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3" orient="horz" pos="26093" userDrawn="1">
          <p15:clr>
            <a:srgbClr val="A4A3A4"/>
          </p15:clr>
        </p15:guide>
        <p15:guide id="5" orient="horz" pos="2007" userDrawn="1">
          <p15:clr>
            <a:srgbClr val="A4A3A4"/>
          </p15:clr>
        </p15:guide>
        <p15:guide id="6" orient="horz" pos="18745" userDrawn="1">
          <p15:clr>
            <a:srgbClr val="A4A3A4"/>
          </p15:clr>
        </p15:guide>
        <p15:guide id="7" orient="horz" pos="19471" userDrawn="1">
          <p15:clr>
            <a:srgbClr val="A4A3A4"/>
          </p15:clr>
        </p15:guide>
        <p15:guide id="10" pos="873" userDrawn="1">
          <p15:clr>
            <a:srgbClr val="A4A3A4"/>
          </p15:clr>
        </p15:guide>
        <p15:guide id="16" orient="horz" pos="17792">
          <p15:clr>
            <a:srgbClr val="A4A3A4"/>
          </p15:clr>
        </p15:guide>
        <p15:guide id="19" orient="horz" pos="1100" userDrawn="1">
          <p15:clr>
            <a:srgbClr val="A4A3A4"/>
          </p15:clr>
        </p15:guide>
        <p15:guide id="20" orient="horz" pos="17974" userDrawn="1">
          <p15:clr>
            <a:srgbClr val="A4A3A4"/>
          </p15:clr>
        </p15:guide>
        <p15:guide id="21" orient="horz" pos="12984" userDrawn="1">
          <p15:clr>
            <a:srgbClr val="A4A3A4"/>
          </p15:clr>
        </p15:guide>
        <p15:guide id="22" pos="18201" userDrawn="1">
          <p15:clr>
            <a:srgbClr val="A4A3A4"/>
          </p15:clr>
        </p15:guide>
        <p15:guide id="23" pos="9492" userDrawn="1">
          <p15:clr>
            <a:srgbClr val="A4A3A4"/>
          </p15:clr>
        </p15:guide>
        <p15:guide id="24" orient="horz" pos="7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B800"/>
    <a:srgbClr val="C6DC9A"/>
    <a:srgbClr val="FF9900"/>
    <a:srgbClr val="FF420E"/>
    <a:srgbClr val="33CC33"/>
    <a:srgbClr val="663300"/>
    <a:srgbClr val="00FF00"/>
    <a:srgbClr val="B5A68E"/>
    <a:srgbClr val="D1C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322" autoAdjust="0"/>
    <p:restoredTop sz="95256" autoAdjust="0"/>
  </p:normalViewPr>
  <p:slideViewPr>
    <p:cSldViewPr>
      <p:cViewPr>
        <p:scale>
          <a:sx n="11" d="100"/>
          <a:sy n="11" d="100"/>
        </p:scale>
        <p:origin x="3149" y="298"/>
      </p:cViewPr>
      <p:guideLst>
        <p:guide orient="horz" pos="26093"/>
        <p:guide orient="horz" pos="2007"/>
        <p:guide orient="horz" pos="18745"/>
        <p:guide orient="horz" pos="19471"/>
        <p:guide pos="873"/>
        <p:guide orient="horz" pos="17792"/>
        <p:guide orient="horz" pos="1100"/>
        <p:guide orient="horz" pos="17974"/>
        <p:guide orient="horz" pos="12984"/>
        <p:guide pos="18201"/>
        <p:guide pos="9492"/>
        <p:guide orient="horz" pos="704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10" cy="7201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082800" y="746125"/>
            <a:ext cx="26320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5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defTabSz="954088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975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5536" tIns="47768" rIns="95536" bIns="47768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fld id="{4F5C75F6-FCB4-44D4-9F66-72CDB7927FC0}" type="slidenum">
              <a:rPr lang="de-DE" altLang="de-DE"/>
              <a:pPr/>
              <a:t>‹Nr.›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67795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71713" y="13298488"/>
            <a:ext cx="25736550" cy="917575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541838" y="24258588"/>
            <a:ext cx="21196300" cy="10939462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 dirty="0"/>
          </a:p>
        </p:txBody>
      </p:sp>
    </p:spTree>
    <p:extLst>
      <p:ext uri="{BB962C8B-B14F-4D97-AF65-F5344CB8AC3E}">
        <p14:creationId xmlns:p14="http://schemas.microsoft.com/office/powerpoint/2010/main" val="1247845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7357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1799550" y="6116638"/>
            <a:ext cx="6665913" cy="33434337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798638" y="6116638"/>
            <a:ext cx="19848512" cy="33434337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0688968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83957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92363" y="27508200"/>
            <a:ext cx="25738137" cy="85026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392363" y="18143538"/>
            <a:ext cx="25738137" cy="936466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26795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798638" y="17633950"/>
            <a:ext cx="13257212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208250" y="17633950"/>
            <a:ext cx="13257213" cy="21917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2410523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14500"/>
            <a:ext cx="27251025" cy="7134225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514475" y="9582150"/>
            <a:ext cx="13377863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514475" y="13576300"/>
            <a:ext cx="13377863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5381288" y="9582150"/>
            <a:ext cx="13384212" cy="39941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5381288" y="13576300"/>
            <a:ext cx="13384212" cy="24663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12541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071706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9991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514475" y="1704975"/>
            <a:ext cx="9961563" cy="725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837988" y="1704975"/>
            <a:ext cx="16927512" cy="365347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514475" y="8958263"/>
            <a:ext cx="9961563" cy="2928143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67662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35663" y="29965650"/>
            <a:ext cx="18167350" cy="3538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935663" y="3824288"/>
            <a:ext cx="18167350" cy="256857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5935663" y="33504188"/>
            <a:ext cx="18167350" cy="5022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549801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8638" y="6116638"/>
            <a:ext cx="26666825" cy="350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Titelmasterformat durch Klicken bearbeiten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98638" y="17633950"/>
            <a:ext cx="26666825" cy="2191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417639" tIns="208820" rIns="417639" bIns="2088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/>
              <a:t>Textmasterformate durch Klicken bearbeiten</a:t>
            </a:r>
          </a:p>
          <a:p>
            <a:pPr lvl="1"/>
            <a:r>
              <a:rPr lang="de-DE" altLang="de-DE"/>
              <a:t>Zweite Ebene</a:t>
            </a:r>
          </a:p>
          <a:p>
            <a:pPr lvl="2"/>
            <a:r>
              <a:rPr lang="de-DE" altLang="de-DE"/>
              <a:t>Dritte Ebene</a:t>
            </a:r>
          </a:p>
          <a:p>
            <a:pPr lvl="3"/>
            <a:r>
              <a:rPr lang="de-DE" altLang="de-DE"/>
              <a:t>Vierte Ebene</a:t>
            </a:r>
          </a:p>
          <a:p>
            <a:pPr lvl="4"/>
            <a:r>
              <a:rPr lang="de-DE" altLang="de-DE"/>
              <a:t>Fünfte Ebene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798638" y="39550975"/>
            <a:ext cx="26666825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360000" rIns="0" bIns="36000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buFontTx/>
              <a:buNone/>
              <a:defRPr sz="2500">
                <a:solidFill>
                  <a:srgbClr val="71AD2A"/>
                </a:solidFill>
                <a:latin typeface="Univers" pitchFamily="34" charset="0"/>
                <a:ea typeface="MS PGothic" pitchFamily="34" charset="-128"/>
                <a:cs typeface="Arial" charset="0"/>
              </a:defRPr>
            </a:lvl1pPr>
          </a:lstStyle>
          <a:p>
            <a:pPr>
              <a:defRPr/>
            </a:pPr>
            <a:endParaRPr lang="de-DE" alt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2E04A7C0-6C17-4EDE-BA30-B7744CCE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1"/>
          <a:stretch/>
        </p:blipFill>
        <p:spPr>
          <a:xfrm>
            <a:off x="15122408" y="38805696"/>
            <a:ext cx="9304469" cy="133590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28CF0FA-16E3-4FB7-BB23-7F7C1A6B257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797158" y="39159174"/>
            <a:ext cx="6789919" cy="92003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29E54E1E-3AE9-46DE-9E3B-8B91EAB7A7F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02992" y="39159174"/>
            <a:ext cx="2303501" cy="9824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+mj-lt"/>
          <a:ea typeface="+mj-ea"/>
          <a:cs typeface="+mj-cs"/>
        </a:defRPr>
      </a:lvl1pPr>
      <a:lvl2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2pPr>
      <a:lvl3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3pPr>
      <a:lvl4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4pPr>
      <a:lvl5pPr algn="l" defTabSz="4173538" rtl="0" eaLnBrk="0" fontAlgn="base" hangingPunct="0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5pPr>
      <a:lvl6pPr marL="4572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6pPr>
      <a:lvl7pPr marL="9144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7pPr>
      <a:lvl8pPr marL="13716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8pPr>
      <a:lvl9pPr marL="1828800" algn="l" defTabSz="4173538" rtl="0" fontAlgn="base">
        <a:spcBef>
          <a:spcPct val="0"/>
        </a:spcBef>
        <a:spcAft>
          <a:spcPct val="0"/>
        </a:spcAft>
        <a:defRPr sz="14000" b="1">
          <a:solidFill>
            <a:schemeClr val="tx2"/>
          </a:solidFill>
          <a:latin typeface="Univers" pitchFamily="34" charset="0"/>
          <a:cs typeface="Arial" charset="0"/>
        </a:defRPr>
      </a:lvl9pPr>
    </p:titleStyle>
    <p:bodyStyle>
      <a:lvl1pPr marL="1563688" indent="-1563688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3392488" indent="-1304925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2pPr>
      <a:lvl3pPr marL="5219700" indent="-104616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3pPr>
      <a:lvl4pPr marL="7307263" indent="-1039813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4pPr>
      <a:lvl5pPr marL="9394825" indent="-1041400" algn="l" defTabSz="4173538" rtl="0" eaLnBrk="0" fontAlgn="base" hangingPunct="0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5pPr>
      <a:lvl6pPr marL="98520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6pPr>
      <a:lvl7pPr marL="103092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7pPr>
      <a:lvl8pPr marL="107664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8pPr>
      <a:lvl9pPr marL="11223625" indent="-1041400" algn="l" defTabSz="4173538" rtl="0" fontAlgn="base">
        <a:spcBef>
          <a:spcPct val="20000"/>
        </a:spcBef>
        <a:spcAft>
          <a:spcPct val="0"/>
        </a:spcAft>
        <a:defRPr sz="25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F90D6779-4A96-4ACD-BFAC-6E1060109B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8" t="13033" r="10087" b="14145"/>
          <a:stretch/>
        </p:blipFill>
        <p:spPr>
          <a:xfrm>
            <a:off x="19964657" y="1477802"/>
            <a:ext cx="8330964" cy="7892685"/>
          </a:xfrm>
          <a:prstGeom prst="rect">
            <a:avLst/>
          </a:prstGeom>
        </p:spPr>
      </p:pic>
      <p:sp>
        <p:nvSpPr>
          <p:cNvPr id="15" name="Rechteck 14">
            <a:extLst>
              <a:ext uri="{FF2B5EF4-FFF2-40B4-BE49-F238E27FC236}">
                <a16:creationId xmlns:a16="http://schemas.microsoft.com/office/drawing/2014/main" id="{78F53BA3-1665-4CCC-B2CC-8DF48A2F56BF}"/>
              </a:ext>
            </a:extLst>
          </p:cNvPr>
          <p:cNvSpPr/>
          <p:nvPr/>
        </p:nvSpPr>
        <p:spPr bwMode="auto">
          <a:xfrm>
            <a:off x="1552830" y="40859102"/>
            <a:ext cx="22937810" cy="1061509"/>
          </a:xfrm>
          <a:prstGeom prst="rect">
            <a:avLst/>
          </a:prstGeom>
          <a:solidFill>
            <a:srgbClr val="7AB800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5A54D2E4-7E95-4B4B-B537-4E98B1FB59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830" y="40957828"/>
            <a:ext cx="22937809" cy="864056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ts val="4320"/>
              </a:lnSpc>
              <a:spcAft>
                <a:spcPts val="600"/>
              </a:spcAft>
            </a:pPr>
            <a:r>
              <a:rPr lang="de-DE" altLang="de-DE" sz="4000" b="1" dirty="0" err="1">
                <a:solidFill>
                  <a:schemeClr val="bg1"/>
                </a:solidFill>
                <a:latin typeface="Arial" panose="020B0604020202020204" pitchFamily="34" charset="0"/>
              </a:rPr>
              <a:t>GartenKlimA</a:t>
            </a:r>
            <a:r>
              <a:rPr lang="de-DE" altLang="de-DE" sz="4000" b="1" dirty="0">
                <a:solidFill>
                  <a:schemeClr val="bg1"/>
                </a:solidFill>
                <a:latin typeface="Arial" panose="020B0604020202020204" pitchFamily="34" charset="0"/>
              </a:rPr>
              <a:t> – Klimawandel im Freizeitgartenbau – mehr unter www.garten-klima.de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B289D163-9D89-4F59-9CE2-B014A68161E5}"/>
              </a:ext>
            </a:extLst>
          </p:cNvPr>
          <p:cNvSpPr/>
          <p:nvPr/>
        </p:nvSpPr>
        <p:spPr bwMode="auto">
          <a:xfrm>
            <a:off x="25347676" y="38694692"/>
            <a:ext cx="3546412" cy="312719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D3743F18-4FFA-4402-AA5C-4329382678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07"/>
          <a:stretch/>
        </p:blipFill>
        <p:spPr>
          <a:xfrm>
            <a:off x="25089106" y="38762832"/>
            <a:ext cx="3206515" cy="3195322"/>
          </a:xfrm>
          <a:prstGeom prst="rect">
            <a:avLst/>
          </a:prstGeom>
          <a:noFill/>
        </p:spPr>
      </p:pic>
      <p:sp>
        <p:nvSpPr>
          <p:cNvPr id="30" name="Text Box 3">
            <a:extLst>
              <a:ext uri="{FF2B5EF4-FFF2-40B4-BE49-F238E27FC236}">
                <a16:creationId xmlns:a16="http://schemas.microsoft.com/office/drawing/2014/main" id="{C7F5F367-1800-465A-8491-1E9825D14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0193" y="1477802"/>
            <a:ext cx="19376574" cy="1603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115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GartenKlimA</a:t>
            </a:r>
            <a:r>
              <a:rPr lang="en-US" altLang="de-DE" sz="115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eaLnBrk="1" hangingPunct="1">
              <a:spcBef>
                <a:spcPct val="0"/>
              </a:spcBef>
              <a:spcAft>
                <a:spcPts val="600"/>
              </a:spcAft>
            </a:pP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–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Klimawandel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im</a:t>
            </a:r>
            <a:r>
              <a:rPr lang="en-US" altLang="de-DE" sz="9600" b="1" dirty="0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altLang="de-DE" sz="9600" b="1" dirty="0" err="1">
                <a:solidFill>
                  <a:srgbClr val="7AB8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Freizeitgartenbau</a:t>
            </a:r>
            <a:endParaRPr lang="en-US" altLang="de-DE" sz="96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1" name="Text Box 3">
            <a:extLst>
              <a:ext uri="{FF2B5EF4-FFF2-40B4-BE49-F238E27FC236}">
                <a16:creationId xmlns:a16="http://schemas.microsoft.com/office/drawing/2014/main" id="{06651F62-CE0C-4C08-8265-2D90BB234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1056" y="6440915"/>
            <a:ext cx="19376574" cy="2822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defTabSz="4173538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defTabSz="4173538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 3: </a:t>
            </a:r>
          </a:p>
          <a:p>
            <a:pPr eaLnBrk="1" hangingPunct="1">
              <a:spcBef>
                <a:spcPct val="0"/>
              </a:spcBef>
              <a:spcAft>
                <a:spcPts val="1200"/>
              </a:spcAft>
            </a:pPr>
            <a:r>
              <a:rPr lang="en-US" altLang="de-DE" sz="88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Boden &amp; </a:t>
            </a:r>
            <a:r>
              <a:rPr lang="en-US" altLang="de-DE" sz="8800" b="1" dirty="0" err="1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Düngung</a:t>
            </a:r>
            <a:endParaRPr lang="en-US" altLang="de-DE" sz="8000" b="1" dirty="0">
              <a:solidFill>
                <a:srgbClr val="7AB80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3" name="Textfeld 42">
            <a:extLst>
              <a:ext uri="{FF2B5EF4-FFF2-40B4-BE49-F238E27FC236}">
                <a16:creationId xmlns:a16="http://schemas.microsoft.com/office/drawing/2014/main" id="{26D654A9-3E4A-44CD-978B-47DF85DCF341}"/>
              </a:ext>
            </a:extLst>
          </p:cNvPr>
          <p:cNvSpPr txBox="1"/>
          <p:nvPr/>
        </p:nvSpPr>
        <p:spPr>
          <a:xfrm>
            <a:off x="0" y="7578342"/>
            <a:ext cx="800219" cy="35106623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Bildnachweis: (1, 4) Fröhler, L.; (2) </a:t>
            </a:r>
            <a:r>
              <a:rPr lang="de-DE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Stiele, V. &amp; Fröhler, L., mit Elementen von Mayapujiati/Open-Clipart-Vectors/Riasan/Pixabay.com; (3) </a:t>
            </a:r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Patricia Maine Degrave/Pixabay.com</a:t>
            </a:r>
            <a:endParaRPr lang="de-DE" sz="2000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de-DE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1" name="Rechteck: abgerundete Ecken 50">
            <a:extLst>
              <a:ext uri="{FF2B5EF4-FFF2-40B4-BE49-F238E27FC236}">
                <a16:creationId xmlns:a16="http://schemas.microsoft.com/office/drawing/2014/main" id="{7B200023-E9FD-4F2E-8479-AE5562E6003D}"/>
              </a:ext>
            </a:extLst>
          </p:cNvPr>
          <p:cNvSpPr/>
          <p:nvPr/>
        </p:nvSpPr>
        <p:spPr bwMode="auto">
          <a:xfrm>
            <a:off x="1380192" y="11143570"/>
            <a:ext cx="26923213" cy="6084112"/>
          </a:xfrm>
          <a:prstGeom prst="roundRect">
            <a:avLst>
              <a:gd name="adj" fmla="val 10130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Text Box 11">
            <a:extLst>
              <a:ext uri="{FF2B5EF4-FFF2-40B4-BE49-F238E27FC236}">
                <a16:creationId xmlns:a16="http://schemas.microsoft.com/office/drawing/2014/main" id="{604AD7F2-AFAF-44D8-94B3-CB51A28EB8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1718" y="11506059"/>
            <a:ext cx="25942934" cy="5359133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Humus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wird nicht umsonst als das „schwarze Gold“ des Gärtners bezeichnet.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Er verbessert die Bodenstruktur, ist er ein optimaler Wasserspeicher und liefert darüber hinaus bei seiner Zersetzung wichtige Pflanzennährstoffe.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Durch den Aufbau von Humus kann CO</a:t>
            </a:r>
            <a:r>
              <a:rPr lang="de-DE" sz="5400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aus der Luft im Boden fixiert werden - Je nach </a:t>
            </a:r>
            <a:r>
              <a:rPr lang="de-DE" sz="5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Humusart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entweder kurzfristig oder über mehrere Jahrhunderte.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AEF28325-5853-443C-B656-9FFE4833CEFD}"/>
              </a:ext>
            </a:extLst>
          </p:cNvPr>
          <p:cNvSpPr txBox="1"/>
          <p:nvPr/>
        </p:nvSpPr>
        <p:spPr>
          <a:xfrm>
            <a:off x="1380193" y="28631333"/>
            <a:ext cx="1456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Düngung</a:t>
            </a:r>
          </a:p>
        </p:txBody>
      </p:sp>
      <p:sp>
        <p:nvSpPr>
          <p:cNvPr id="54" name="Rechteck: abgerundete Ecken 53">
            <a:extLst>
              <a:ext uri="{FF2B5EF4-FFF2-40B4-BE49-F238E27FC236}">
                <a16:creationId xmlns:a16="http://schemas.microsoft.com/office/drawing/2014/main" id="{21FEBFFB-E61B-413E-866C-419406840CDB}"/>
              </a:ext>
            </a:extLst>
          </p:cNvPr>
          <p:cNvSpPr/>
          <p:nvPr/>
        </p:nvSpPr>
        <p:spPr bwMode="auto">
          <a:xfrm>
            <a:off x="1380193" y="29860990"/>
            <a:ext cx="15171377" cy="8249592"/>
          </a:xfrm>
          <a:prstGeom prst="roundRect">
            <a:avLst>
              <a:gd name="adj" fmla="val 9739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5" name="Text Box 11">
            <a:extLst>
              <a:ext uri="{FF2B5EF4-FFF2-40B4-BE49-F238E27FC236}">
                <a16:creationId xmlns:a16="http://schemas.microsoft.com/office/drawing/2014/main" id="{6BF7D15D-14D7-4994-97DA-5E186B1C3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4504" y="29981395"/>
            <a:ext cx="14978281" cy="8026595"/>
          </a:xfrm>
          <a:prstGeom prst="rect">
            <a:avLst/>
          </a:prstGeom>
          <a:noFill/>
          <a:ln>
            <a:noFill/>
          </a:ln>
        </p:spPr>
        <p:txBody>
          <a:bodyPr wrap="square" lIns="162000" tIns="154800" rIns="162000" bIns="154800">
            <a:spAutoFit/>
          </a:bodyPr>
          <a:lstStyle>
            <a:lvl1pPr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Univers" pitchFamily="34" charset="0"/>
                <a:cs typeface="Arial" panose="020B0604020202020204" pitchFamily="34" charset="0"/>
              </a:defRPr>
            </a:lvl9pPr>
          </a:lstStyle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Die Düngung ist grundsätzlich am </a:t>
            </a: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Nährstoffbedarf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der Kultur auszurichten.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Der vorhandene </a:t>
            </a: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Nährstoffvorrat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des Bodens, sowie die zu erwartende </a:t>
            </a:r>
            <a:r>
              <a:rPr lang="de-DE" sz="5400" b="1" dirty="0">
                <a:solidFill>
                  <a:srgbClr val="7AB8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Nachlieferung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aus der organischen Substanz sind anzurechnen.</a:t>
            </a:r>
          </a:p>
          <a:p>
            <a:pPr marL="685800" lvl="0" indent="-685800">
              <a:lnSpc>
                <a:spcPct val="107000"/>
              </a:lnSpc>
              <a:spcAft>
                <a:spcPts val="12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Bodenproben geben Auskunft über das verfügbare Nährstoffdepot und ermöglichen eine bedarfsgerechte Düngung.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C00C83AC-1ECB-4979-9242-24E65B2D2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317" y="5406652"/>
            <a:ext cx="4024700" cy="4044925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8FE0F2C2-5450-4AFD-A182-EF6F8F6E418E}"/>
              </a:ext>
            </a:extLst>
          </p:cNvPr>
          <p:cNvSpPr txBox="1"/>
          <p:nvPr/>
        </p:nvSpPr>
        <p:spPr>
          <a:xfrm>
            <a:off x="1380193" y="9912577"/>
            <a:ext cx="1456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rgbClr val="7AB8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Bodenfruchtbarkeit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16AF64D-02DB-4DF5-8512-99E4024247C7}"/>
              </a:ext>
            </a:extLst>
          </p:cNvPr>
          <p:cNvSpPr txBox="1"/>
          <p:nvPr/>
        </p:nvSpPr>
        <p:spPr>
          <a:xfrm>
            <a:off x="15580767" y="18649412"/>
            <a:ext cx="13016133" cy="9402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lvl="0" indent="-685800">
              <a:spcBef>
                <a:spcPts val="1200"/>
              </a:spcBef>
              <a:spcAft>
                <a:spcPts val="18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Ein fruchtbarer Boden ist in Zeiten des Klimawandels die beste Grundlage fü</a:t>
            </a: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 gesundes und kräftiges Wachstum</a:t>
            </a:r>
          </a:p>
          <a:p>
            <a:pPr marL="685800" lvl="0" indent="-685800">
              <a:spcBef>
                <a:spcPts val="1200"/>
              </a:spcBef>
              <a:spcAft>
                <a:spcPts val="1800"/>
              </a:spcAft>
              <a:buClr>
                <a:srgbClr val="7AB800"/>
              </a:buClr>
              <a:buFont typeface="Wingdings" panose="05000000000000000000" pitchFamily="2" charset="2"/>
              <a:buChar char="§"/>
            </a:pPr>
            <a:r>
              <a:rPr lang="de-DE" sz="5400" dirty="0">
                <a:solidFill>
                  <a:srgbClr val="7AB8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Bodenfruchtbarkeit</a:t>
            </a: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wird gefördert durch:</a:t>
            </a:r>
          </a:p>
          <a:p>
            <a:pPr marL="1371600" lvl="1" indent="-914400"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Kompostzufuhr</a:t>
            </a:r>
          </a:p>
          <a:p>
            <a:pPr marL="1371600" lvl="1" indent="-914400"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Organische Düngung</a:t>
            </a:r>
          </a:p>
          <a:p>
            <a:pPr marL="1371600" lvl="1" indent="-914400"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Mulchen</a:t>
            </a:r>
          </a:p>
          <a:p>
            <a:pPr marL="1371600" lvl="1" indent="-914400"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Gründüngung</a:t>
            </a:r>
          </a:p>
          <a:p>
            <a:pPr marL="1371600" lvl="1" indent="-914400"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Abwechslungsreiche Fruchtfolge</a:t>
            </a:r>
            <a:endParaRPr lang="de-DE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371600" lvl="1" indent="-914400">
              <a:spcBef>
                <a:spcPts val="0"/>
              </a:spcBef>
              <a:spcAft>
                <a:spcPts val="600"/>
              </a:spcAft>
              <a:buClr>
                <a:srgbClr val="7AB800"/>
              </a:buClr>
              <a:buSzPct val="150000"/>
              <a:buBlip>
                <a:blip r:embed="rId5"/>
              </a:buBlip>
            </a:pPr>
            <a:r>
              <a:rPr lang="de-DE" sz="5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Schonende Bodenbearbeitung</a:t>
            </a:r>
            <a:endParaRPr lang="de-DE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4B570D67-7523-4F74-966E-455FAA74311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652" r="5216"/>
          <a:stretch/>
        </p:blipFill>
        <p:spPr>
          <a:xfrm>
            <a:off x="17740132" y="29860990"/>
            <a:ext cx="10563274" cy="8124738"/>
          </a:xfrm>
          <a:prstGeom prst="roundRect">
            <a:avLst>
              <a:gd name="adj" fmla="val 10151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DAA85045-3C26-4449-9DBF-05D5FC433D3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379" t="281" r="6305" b="480"/>
          <a:stretch/>
        </p:blipFill>
        <p:spPr>
          <a:xfrm>
            <a:off x="1380193" y="18307832"/>
            <a:ext cx="12691006" cy="9896487"/>
          </a:xfrm>
          <a:prstGeom prst="roundRect">
            <a:avLst>
              <a:gd name="adj" fmla="val 8400"/>
            </a:avLst>
          </a:prstGeom>
          <a:ln>
            <a:noFill/>
          </a:ln>
          <a:effectLst/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4" name="Rechteck: abgerundete Ecken 33">
            <a:extLst>
              <a:ext uri="{FF2B5EF4-FFF2-40B4-BE49-F238E27FC236}">
                <a16:creationId xmlns:a16="http://schemas.microsoft.com/office/drawing/2014/main" id="{058255EA-6104-47A2-BB41-7EBE1FA5A58E}"/>
              </a:ext>
            </a:extLst>
          </p:cNvPr>
          <p:cNvSpPr/>
          <p:nvPr/>
        </p:nvSpPr>
        <p:spPr bwMode="auto">
          <a:xfrm>
            <a:off x="15139987" y="18307832"/>
            <a:ext cx="13155634" cy="9896487"/>
          </a:xfrm>
          <a:prstGeom prst="roundRect">
            <a:avLst>
              <a:gd name="adj" fmla="val 10021"/>
            </a:avLst>
          </a:prstGeom>
          <a:noFill/>
          <a:ln w="101600">
            <a:solidFill>
              <a:srgbClr val="7AB800"/>
            </a:solidFill>
          </a:ln>
          <a:effectLst/>
        </p:spPr>
        <p:txBody>
          <a:bodyPr vert="horz" wrap="square" lIns="417639" tIns="208820" rIns="417639" bIns="2088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3538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de-DE" sz="25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7031CCC-9A25-48FB-A828-31B1A012D0C9}"/>
              </a:ext>
            </a:extLst>
          </p:cNvPr>
          <p:cNvSpPr txBox="1"/>
          <p:nvPr/>
        </p:nvSpPr>
        <p:spPr>
          <a:xfrm>
            <a:off x="5166115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8EABA693-B1A4-4C00-981D-1FA8283D8F46}"/>
              </a:ext>
            </a:extLst>
          </p:cNvPr>
          <p:cNvSpPr txBox="1"/>
          <p:nvPr/>
        </p:nvSpPr>
        <p:spPr>
          <a:xfrm>
            <a:off x="27503511" y="8863269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(2)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B30E922A-166E-42CD-888F-5E14B9403E2C}"/>
              </a:ext>
            </a:extLst>
          </p:cNvPr>
          <p:cNvSpPr txBox="1"/>
          <p:nvPr/>
        </p:nvSpPr>
        <p:spPr>
          <a:xfrm>
            <a:off x="13675144" y="28121414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(3)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9F0829A-7C08-4699-9005-CF9F00E62374}"/>
              </a:ext>
            </a:extLst>
          </p:cNvPr>
          <p:cNvSpPr txBox="1"/>
          <p:nvPr/>
        </p:nvSpPr>
        <p:spPr>
          <a:xfrm>
            <a:off x="27870624" y="38000562"/>
            <a:ext cx="7921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latin typeface="Calibri" panose="020F0502020204030204" pitchFamily="34" charset="0"/>
                <a:cs typeface="Calibri" panose="020F0502020204030204" pitchFamily="34" charset="0"/>
              </a:rPr>
              <a:t>(4)</a:t>
            </a:r>
          </a:p>
        </p:txBody>
      </p:sp>
    </p:spTree>
    <p:extLst>
      <p:ext uri="{BB962C8B-B14F-4D97-AF65-F5344CB8AC3E}">
        <p14:creationId xmlns:p14="http://schemas.microsoft.com/office/powerpoint/2010/main" val="1751416239"/>
      </p:ext>
    </p:extLst>
  </p:cSld>
  <p:clrMapOvr>
    <a:masterClrMapping/>
  </p:clrMapOvr>
</p:sld>
</file>

<file path=ppt/theme/theme1.xml><?xml version="1.0" encoding="utf-8"?>
<a:theme xmlns:a="http://schemas.openxmlformats.org/drawingml/2006/main" name="Standarddesign">
  <a:themeElements>
    <a:clrScheme name="Standard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design">
      <a:majorFont>
        <a:latin typeface="Univers"/>
        <a:ea typeface=""/>
        <a:cs typeface="Arial"/>
      </a:majorFont>
      <a:minorFont>
        <a:latin typeface="Univers"/>
        <a:ea typeface=""/>
        <a:cs typeface="Arial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17639" tIns="208820" rIns="417639" bIns="208820" numCol="1" anchor="t" anchorCtr="0" compatLnSpc="1">
        <a:prstTxWarp prst="textNoShape">
          <a:avLst/>
        </a:prstTxWarp>
      </a:bodyPr>
      <a:lstStyle>
        <a:defPPr marL="0" marR="0" indent="0" algn="l" defTabSz="4173538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de-DE" sz="25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</Words>
  <Application>Microsoft Office PowerPoint</Application>
  <PresentationFormat>Benutzerdefiniert</PresentationFormat>
  <Paragraphs>26</Paragraphs>
  <Slides>1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Univers</vt:lpstr>
      <vt:lpstr>Wingdings</vt:lpstr>
      <vt:lpstr>Standarddesign</vt:lpstr>
      <vt:lpstr>PowerPoint-Präsentation</vt:lpstr>
    </vt:vector>
  </TitlesOfParts>
  <Company>FH Weihenstephan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Zentrale Datenverarbeitung</dc:creator>
  <cp:lastModifiedBy>User</cp:lastModifiedBy>
  <cp:revision>593</cp:revision>
  <cp:lastPrinted>2013-11-07T10:24:37Z</cp:lastPrinted>
  <dcterms:created xsi:type="dcterms:W3CDTF">2010-03-29T08:35:48Z</dcterms:created>
  <dcterms:modified xsi:type="dcterms:W3CDTF">2021-10-22T16:33:33Z</dcterms:modified>
</cp:coreProperties>
</file>