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4" r:id="rId1"/>
    <p:sldMasterId id="2147483701" r:id="rId2"/>
    <p:sldMasterId id="2147483654" r:id="rId3"/>
  </p:sldMasterIdLst>
  <p:notesMasterIdLst>
    <p:notesMasterId r:id="rId62"/>
  </p:notesMasterIdLst>
  <p:handoutMasterIdLst>
    <p:handoutMasterId r:id="rId63"/>
  </p:handoutMasterIdLst>
  <p:sldIdLst>
    <p:sldId id="406" r:id="rId4"/>
    <p:sldId id="395" r:id="rId5"/>
    <p:sldId id="277" r:id="rId6"/>
    <p:sldId id="432" r:id="rId7"/>
    <p:sldId id="370" r:id="rId8"/>
    <p:sldId id="369" r:id="rId9"/>
    <p:sldId id="433" r:id="rId10"/>
    <p:sldId id="429" r:id="rId11"/>
    <p:sldId id="434" r:id="rId12"/>
    <p:sldId id="272" r:id="rId13"/>
    <p:sldId id="435" r:id="rId14"/>
    <p:sldId id="387" r:id="rId15"/>
    <p:sldId id="436" r:id="rId16"/>
    <p:sldId id="430" r:id="rId17"/>
    <p:sldId id="437" r:id="rId18"/>
    <p:sldId id="269" r:id="rId19"/>
    <p:sldId id="396" r:id="rId20"/>
    <p:sldId id="438" r:id="rId21"/>
    <p:sldId id="382" r:id="rId22"/>
    <p:sldId id="439" r:id="rId23"/>
    <p:sldId id="325" r:id="rId24"/>
    <p:sldId id="458" r:id="rId25"/>
    <p:sldId id="376" r:id="rId26"/>
    <p:sldId id="393" r:id="rId27"/>
    <p:sldId id="385" r:id="rId28"/>
    <p:sldId id="321" r:id="rId29"/>
    <p:sldId id="441" r:id="rId30"/>
    <p:sldId id="440" r:id="rId31"/>
    <p:sldId id="378" r:id="rId32"/>
    <p:sldId id="431" r:id="rId33"/>
    <p:sldId id="411" r:id="rId34"/>
    <p:sldId id="347" r:id="rId35"/>
    <p:sldId id="388" r:id="rId36"/>
    <p:sldId id="442" r:id="rId37"/>
    <p:sldId id="443" r:id="rId38"/>
    <p:sldId id="444" r:id="rId39"/>
    <p:sldId id="360" r:id="rId40"/>
    <p:sldId id="415" r:id="rId41"/>
    <p:sldId id="445" r:id="rId42"/>
    <p:sldId id="446" r:id="rId43"/>
    <p:sldId id="447" r:id="rId44"/>
    <p:sldId id="449" r:id="rId45"/>
    <p:sldId id="375" r:id="rId46"/>
    <p:sldId id="448" r:id="rId47"/>
    <p:sldId id="414" r:id="rId48"/>
    <p:sldId id="450" r:id="rId49"/>
    <p:sldId id="418" r:id="rId50"/>
    <p:sldId id="407" r:id="rId51"/>
    <p:sldId id="419" r:id="rId52"/>
    <p:sldId id="454" r:id="rId53"/>
    <p:sldId id="455" r:id="rId54"/>
    <p:sldId id="456" r:id="rId55"/>
    <p:sldId id="457" r:id="rId56"/>
    <p:sldId id="408" r:id="rId57"/>
    <p:sldId id="423" r:id="rId58"/>
    <p:sldId id="451" r:id="rId59"/>
    <p:sldId id="452" r:id="rId60"/>
    <p:sldId id="453" r:id="rId61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/>
        </p14:section>
        <p14:section name="Fakten" id="{7461241B-3D89-BE4A-9355-A4DC4FAD95D7}">
          <p14:sldIdLst>
            <p14:sldId id="406"/>
            <p14:sldId id="395"/>
            <p14:sldId id="277"/>
            <p14:sldId id="432"/>
            <p14:sldId id="370"/>
            <p14:sldId id="369"/>
            <p14:sldId id="433"/>
            <p14:sldId id="429"/>
            <p14:sldId id="434"/>
            <p14:sldId id="272"/>
            <p14:sldId id="435"/>
            <p14:sldId id="387"/>
            <p14:sldId id="436"/>
            <p14:sldId id="430"/>
            <p14:sldId id="437"/>
            <p14:sldId id="269"/>
            <p14:sldId id="396"/>
            <p14:sldId id="438"/>
            <p14:sldId id="382"/>
            <p14:sldId id="439"/>
            <p14:sldId id="325"/>
            <p14:sldId id="458"/>
            <p14:sldId id="376"/>
            <p14:sldId id="393"/>
            <p14:sldId id="385"/>
            <p14:sldId id="321"/>
            <p14:sldId id="441"/>
            <p14:sldId id="440"/>
            <p14:sldId id="378"/>
            <p14:sldId id="431"/>
            <p14:sldId id="411"/>
            <p14:sldId id="347"/>
            <p14:sldId id="388"/>
            <p14:sldId id="442"/>
            <p14:sldId id="443"/>
            <p14:sldId id="444"/>
            <p14:sldId id="360"/>
            <p14:sldId id="415"/>
            <p14:sldId id="445"/>
            <p14:sldId id="446"/>
            <p14:sldId id="447"/>
            <p14:sldId id="449"/>
            <p14:sldId id="375"/>
            <p14:sldId id="448"/>
            <p14:sldId id="414"/>
            <p14:sldId id="450"/>
            <p14:sldId id="418"/>
          </p14:sldIdLst>
        </p14:section>
        <p14:section name="Trennfolie" id="{D7AAA4FA-0107-DD4E-ADA2-669BE8B8EB00}">
          <p14:sldIdLst>
            <p14:sldId id="407"/>
            <p14:sldId id="419"/>
            <p14:sldId id="454"/>
            <p14:sldId id="455"/>
            <p14:sldId id="456"/>
            <p14:sldId id="457"/>
            <p14:sldId id="408"/>
            <p14:sldId id="423"/>
            <p14:sldId id="451"/>
            <p14:sldId id="452"/>
            <p14:sldId id="453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99" userDrawn="1">
          <p15:clr>
            <a:srgbClr val="A4A3A4"/>
          </p15:clr>
        </p15:guide>
        <p15:guide id="2" pos="612">
          <p15:clr>
            <a:srgbClr val="A4A3A4"/>
          </p15:clr>
        </p15:guide>
        <p15:guide id="3" pos="5329">
          <p15:clr>
            <a:srgbClr val="A4A3A4"/>
          </p15:clr>
        </p15:guide>
        <p15:guide id="4" orient="horz" pos="1166">
          <p15:clr>
            <a:srgbClr val="A4A3A4"/>
          </p15:clr>
        </p15:guide>
        <p15:guide id="5" pos="2948" userDrawn="1">
          <p15:clr>
            <a:srgbClr val="A4A3A4"/>
          </p15:clr>
        </p15:guide>
        <p15:guide id="6" pos="2835">
          <p15:clr>
            <a:srgbClr val="A4A3A4"/>
          </p15:clr>
        </p15:guide>
        <p15:guide id="7" pos="2721" userDrawn="1">
          <p15:clr>
            <a:srgbClr val="A4A3A4"/>
          </p15:clr>
        </p15:guide>
        <p15:guide id="8" orient="horz" pos="2913" userDrawn="1">
          <p15:clr>
            <a:srgbClr val="A4A3A4"/>
          </p15:clr>
        </p15:guide>
        <p15:guide id="9" orient="horz" pos="2777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7AB800"/>
    <a:srgbClr val="0066FF"/>
    <a:srgbClr val="FF7C80"/>
    <a:srgbClr val="993300"/>
    <a:srgbClr val="000000"/>
    <a:srgbClr val="FF00FF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2815" autoAdjust="0"/>
  </p:normalViewPr>
  <p:slideViewPr>
    <p:cSldViewPr snapToGrid="0" showGuides="1">
      <p:cViewPr varScale="1">
        <p:scale>
          <a:sx n="101" d="100"/>
          <a:sy n="101" d="100"/>
        </p:scale>
        <p:origin x="528" y="77"/>
      </p:cViewPr>
      <p:guideLst>
        <p:guide orient="horz" pos="2799"/>
        <p:guide pos="612"/>
        <p:guide pos="5329"/>
        <p:guide orient="horz" pos="1166"/>
        <p:guide pos="2948"/>
        <p:guide pos="2835"/>
        <p:guide pos="2721"/>
        <p:guide orient="horz" pos="2913"/>
        <p:guide orient="horz" pos="2777"/>
        <p:guide orient="horz" pos="781"/>
      </p:guideLst>
    </p:cSldViewPr>
  </p:slideViewPr>
  <p:outlineViewPr>
    <p:cViewPr>
      <p:scale>
        <a:sx n="33" d="100"/>
        <a:sy n="33" d="100"/>
      </p:scale>
      <p:origin x="0" y="-1990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28.03.2022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00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51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11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409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323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753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059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Totholz LWG, Blumenwiesen eigene Bilder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Totholz LWG, Blumenwiesen eigene Bilder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681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649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Eigene Bilder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20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99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Beide Bilder </a:t>
            </a:r>
            <a:r>
              <a:rPr lang="de-DE" dirty="0" err="1"/>
              <a:t>lwg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809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52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03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22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2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4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05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58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9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95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29.09.2020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131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0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21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71D7C686-7F3F-4FD7-B92C-22A29BB1DF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1812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058863"/>
            <a:ext cx="7935405" cy="3878897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290324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832825"/>
            <a:ext cx="7407176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29.09.2020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29.09.2020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97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9D8F6C99-3785-405E-A629-EC713DCB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044752" y="2873061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525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7673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1142037"/>
            <a:ext cx="657673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platzhalter 4">
            <a:extLst>
              <a:ext uri="{FF2B5EF4-FFF2-40B4-BE49-F238E27FC236}">
                <a16:creationId xmlns:a16="http://schemas.microsoft.com/office/drawing/2014/main" id="{461B22EA-BB0E-4716-A9D2-C25918DB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001248" y="2471617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409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Char char="+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Systemschrift"/>
              <a:buChar char="+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platzhalter 4">
            <a:extLst>
              <a:ext uri="{FF2B5EF4-FFF2-40B4-BE49-F238E27FC236}">
                <a16:creationId xmlns:a16="http://schemas.microsoft.com/office/drawing/2014/main" id="{AF080829-B447-46A9-8740-1BB828EEA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005178" y="2811712"/>
            <a:ext cx="3070088" cy="93178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638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  <p:sldLayoutId id="2147483707" r:id="rId5"/>
    <p:sldLayoutId id="2147483708" r:id="rId6"/>
    <p:sldLayoutId id="2147483709" r:id="rId7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400" y="-136275"/>
            <a:ext cx="723600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0D5B18-00AA-4815-893D-2597AF234CFF}"/>
              </a:ext>
            </a:extLst>
          </p:cNvPr>
          <p:cNvSpPr txBox="1"/>
          <p:nvPr userDrawn="1"/>
        </p:nvSpPr>
        <p:spPr>
          <a:xfrm>
            <a:off x="8420400" y="4928056"/>
            <a:ext cx="81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b="0" dirty="0">
                <a:solidFill>
                  <a:schemeClr val="bg1"/>
                </a:solidFill>
                <a:latin typeface="+mn-lt"/>
              </a:rPr>
              <a:t>Seite </a:t>
            </a:r>
            <a:fld id="{558C6768-CAAF-48A8-938F-A4102195045D}" type="slidenum">
              <a:rPr lang="de-DE" sz="800" b="0" smtClean="0">
                <a:solidFill>
                  <a:schemeClr val="bg1"/>
                </a:solidFill>
                <a:latin typeface="+mn-lt"/>
              </a:rPr>
              <a:t>‹Nr.›</a:t>
            </a:fld>
            <a:r>
              <a:rPr lang="de-DE" sz="800" b="0">
                <a:solidFill>
                  <a:schemeClr val="bg1"/>
                </a:solidFill>
                <a:latin typeface="+mn-lt"/>
              </a:rPr>
              <a:t>/47</a:t>
            </a:r>
            <a:endParaRPr lang="de-DE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785151B-5CAF-468E-B302-AC77BB7EBC66}"/>
              </a:ext>
            </a:extLst>
          </p:cNvPr>
          <p:cNvSpPr/>
          <p:nvPr userDrawn="1"/>
        </p:nvSpPr>
        <p:spPr>
          <a:xfrm>
            <a:off x="3523785" y="2148046"/>
            <a:ext cx="794154" cy="76843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elplatzhalter 4">
            <a:extLst>
              <a:ext uri="{FF2B5EF4-FFF2-40B4-BE49-F238E27FC236}">
                <a16:creationId xmlns:a16="http://schemas.microsoft.com/office/drawing/2014/main" id="{60F8B6FE-0409-472E-944C-9662BDEF49FF}"/>
              </a:ext>
            </a:extLst>
          </p:cNvPr>
          <p:cNvSpPr txBox="1">
            <a:spLocks/>
          </p:cNvSpPr>
          <p:nvPr userDrawn="1"/>
        </p:nvSpPr>
        <p:spPr>
          <a:xfrm>
            <a:off x="8375800" y="1320800"/>
            <a:ext cx="812800" cy="59734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900"/>
              <a:t>GartenKlimA</a:t>
            </a:r>
          </a:p>
          <a:p>
            <a:pPr>
              <a:spcAft>
                <a:spcPts val="600"/>
              </a:spcAft>
            </a:pPr>
            <a:r>
              <a:rPr lang="de-DE" sz="900" b="0"/>
              <a:t>Ökologischer </a:t>
            </a:r>
            <a:r>
              <a:rPr lang="de-DE" sz="900" b="0" dirty="0"/>
              <a:t>Anbau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75E58F-1610-433E-8E36-D21BF486AA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39" y="123110"/>
            <a:ext cx="1053994" cy="1061938"/>
          </a:xfrm>
          <a:prstGeom prst="rect">
            <a:avLst/>
          </a:prstGeom>
        </p:spPr>
      </p:pic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086BEFCE-F3E3-40C1-9718-E93DCE178CE8}"/>
              </a:ext>
            </a:extLst>
          </p:cNvPr>
          <p:cNvSpPr txBox="1">
            <a:spLocks/>
          </p:cNvSpPr>
          <p:nvPr userDrawn="1"/>
        </p:nvSpPr>
        <p:spPr>
          <a:xfrm>
            <a:off x="28468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</p:spTree>
    <p:extLst>
      <p:ext uri="{BB962C8B-B14F-4D97-AF65-F5344CB8AC3E}">
        <p14:creationId xmlns:p14="http://schemas.microsoft.com/office/powerpoint/2010/main" val="96823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10" r:id="rId4"/>
    <p:sldLayoutId id="2147483711" r:id="rId5"/>
    <p:sldLayoutId id="2147483712" r:id="rId6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44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5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E36F227-B9E6-4409-8D26-209215A103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802" y="2037394"/>
            <a:ext cx="3537704" cy="2625935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308FD1-6E1E-455D-9604-627386AC91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7551" y="1188732"/>
            <a:ext cx="7809316" cy="452438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– Klimawandel im Freizeitgartenbau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BEC7E6-BFDA-45A0-BCD4-5068AA2EB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7551" y="1688686"/>
            <a:ext cx="7407176" cy="324678"/>
          </a:xfrm>
        </p:spPr>
        <p:txBody>
          <a:bodyPr/>
          <a:lstStyle/>
          <a:p>
            <a:pPr algn="ctr"/>
            <a:r>
              <a:rPr lang="de-DE" sz="2400" b="1" dirty="0"/>
              <a:t>Ökologischer Anbau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E943D2-2A5C-4957-B73F-D80E39AF6970}"/>
              </a:ext>
            </a:extLst>
          </p:cNvPr>
          <p:cNvSpPr/>
          <p:nvPr/>
        </p:nvSpPr>
        <p:spPr>
          <a:xfrm>
            <a:off x="1636775" y="4687360"/>
            <a:ext cx="6108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  <a:latin typeface="+mn-lt"/>
              </a:rPr>
              <a:t>GartenKlimA</a:t>
            </a:r>
            <a:r>
              <a:rPr lang="de-DE" sz="1400" b="1" dirty="0">
                <a:solidFill>
                  <a:schemeClr val="bg1"/>
                </a:solidFill>
                <a:latin typeface="+mn-lt"/>
              </a:rPr>
              <a:t>  -  mehr unter www.garten-klima.de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449833-3E33-465E-A598-CC071487D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823" y="3657830"/>
            <a:ext cx="1203159" cy="1063398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ACBAA0D-12C5-450F-AB30-6344D6BBB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442" y="158613"/>
            <a:ext cx="2740371" cy="5491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9CA8D9-D866-4BB6-B1A9-09E50FE02B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46" y="352397"/>
            <a:ext cx="729617" cy="3111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5058464" y="4335919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45017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298948-2034-4AE7-9A34-DFD03394AA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2764" y="1277454"/>
            <a:ext cx="4129441" cy="3676842"/>
          </a:xfrm>
        </p:spPr>
        <p:txBody>
          <a:bodyPr/>
          <a:lstStyle/>
          <a:p>
            <a:r>
              <a:rPr lang="de-DE" b="1" dirty="0"/>
              <a:t>Chemische Pflanzenschutzmittel </a:t>
            </a:r>
            <a:r>
              <a:rPr lang="de-DE" dirty="0"/>
              <a:t>sind im Bio-Garten tabu</a:t>
            </a:r>
          </a:p>
          <a:p>
            <a:r>
              <a:rPr lang="de-DE" b="1" dirty="0"/>
              <a:t>Biologische Präparate </a:t>
            </a:r>
            <a:r>
              <a:rPr lang="de-DE" dirty="0"/>
              <a:t>sind zulässig</a:t>
            </a:r>
            <a:br>
              <a:rPr lang="de-DE" dirty="0"/>
            </a:br>
            <a:r>
              <a:rPr lang="de-DE" b="1" dirty="0">
                <a:solidFill>
                  <a:srgbClr val="FF0000"/>
                </a:solidFill>
              </a:rPr>
              <a:t>ABER: </a:t>
            </a:r>
            <a:r>
              <a:rPr lang="de-DE" dirty="0"/>
              <a:t>Auch diese können Nützlinge schädigen</a:t>
            </a:r>
          </a:p>
          <a:p>
            <a:r>
              <a:rPr lang="de-DE" dirty="0"/>
              <a:t>Werden </a:t>
            </a:r>
            <a:r>
              <a:rPr lang="de-DE" b="1" dirty="0"/>
              <a:t>natürliche Gegenspieler </a:t>
            </a:r>
            <a:r>
              <a:rPr lang="de-DE" dirty="0"/>
              <a:t>beeinträchtigt, so haben Schädlinge umso leichteres Spiel</a:t>
            </a:r>
          </a:p>
          <a:p>
            <a:pPr marL="717550" indent="-361950"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dirty="0"/>
              <a:t>Der Einsatz von (biologischen) Pflanzenschutzmitteln sollte die absolut </a:t>
            </a:r>
            <a:r>
              <a:rPr lang="de-DE" b="1" dirty="0"/>
              <a:t>letzte Option</a:t>
            </a:r>
            <a:r>
              <a:rPr lang="de-DE" dirty="0"/>
              <a:t> sein!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7AEF80-60AD-419D-A896-7A568618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Verzicht auf chemischen Pflanzenschutz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7B55B4-ADB9-47A1-A014-00F86C440DE7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Pflanzenschutz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277454"/>
            <a:ext cx="2474323" cy="128487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165838"/>
            <a:ext cx="2474323" cy="150096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882600" y="2542026"/>
            <a:ext cx="222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Marienkäfer auf Doldenblütler </a:t>
            </a:r>
            <a:r>
              <a:rPr lang="de-DE" sz="800">
                <a:latin typeface="+mn-lt"/>
              </a:rPr>
              <a:t>(8)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882600" y="4657210"/>
            <a:ext cx="2835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Schädling wird durch Netz ferngehalten </a:t>
            </a:r>
            <a:r>
              <a:rPr lang="de-DE" sz="800">
                <a:latin typeface="+mn-lt"/>
              </a:rPr>
              <a:t>(9)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73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2C7A1A3E-39B8-48DD-A7AE-9D1EF337917E}"/>
              </a:ext>
            </a:extLst>
          </p:cNvPr>
          <p:cNvSpPr/>
          <p:nvPr/>
        </p:nvSpPr>
        <p:spPr>
          <a:xfrm>
            <a:off x="6027382" y="1466498"/>
            <a:ext cx="1911928" cy="8213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D766F470-76E6-46FD-A51B-AC86FEFFD933}"/>
              </a:ext>
            </a:extLst>
          </p:cNvPr>
          <p:cNvSpPr/>
          <p:nvPr/>
        </p:nvSpPr>
        <p:spPr>
          <a:xfrm>
            <a:off x="3232844" y="546123"/>
            <a:ext cx="1911928" cy="8213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4EE9CED-2314-4D56-890D-8976DEF17D3B}"/>
              </a:ext>
            </a:extLst>
          </p:cNvPr>
          <p:cNvSpPr/>
          <p:nvPr/>
        </p:nvSpPr>
        <p:spPr>
          <a:xfrm>
            <a:off x="3006134" y="1831792"/>
            <a:ext cx="2359354" cy="1479916"/>
          </a:xfrm>
          <a:prstGeom prst="roundRect">
            <a:avLst/>
          </a:prstGeom>
          <a:solidFill>
            <a:srgbClr val="7AB800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005F19-3350-464C-90D3-143F8713FDB3}"/>
              </a:ext>
            </a:extLst>
          </p:cNvPr>
          <p:cNvSpPr txBox="1"/>
          <p:nvPr/>
        </p:nvSpPr>
        <p:spPr>
          <a:xfrm>
            <a:off x="3081704" y="2125474"/>
            <a:ext cx="21386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>
                <a:solidFill>
                  <a:schemeClr val="bg1"/>
                </a:solidFill>
                <a:latin typeface="+mn-lt"/>
              </a:rPr>
              <a:t>Vorbeugende Maßnahmen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99C8802-A969-4456-A5D2-6709846E5FE4}"/>
              </a:ext>
            </a:extLst>
          </p:cNvPr>
          <p:cNvSpPr/>
          <p:nvPr/>
        </p:nvSpPr>
        <p:spPr>
          <a:xfrm>
            <a:off x="3270629" y="3892952"/>
            <a:ext cx="1911928" cy="573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712EBF-D087-4FA0-BDE8-E470192B9CEE}"/>
              </a:ext>
            </a:extLst>
          </p:cNvPr>
          <p:cNvSpPr txBox="1"/>
          <p:nvPr/>
        </p:nvSpPr>
        <p:spPr>
          <a:xfrm>
            <a:off x="3157274" y="3987127"/>
            <a:ext cx="20630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Sortenwahl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D824FAD-B52D-498D-8475-163D207C94E2}"/>
              </a:ext>
            </a:extLst>
          </p:cNvPr>
          <p:cNvSpPr/>
          <p:nvPr/>
        </p:nvSpPr>
        <p:spPr>
          <a:xfrm>
            <a:off x="6034939" y="3143720"/>
            <a:ext cx="1911928" cy="8213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D2C4C0F-84AD-482A-A6C5-62580569D149}"/>
              </a:ext>
            </a:extLst>
          </p:cNvPr>
          <p:cNvSpPr txBox="1"/>
          <p:nvPr/>
        </p:nvSpPr>
        <p:spPr>
          <a:xfrm>
            <a:off x="6214091" y="3215844"/>
            <a:ext cx="15712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Netze und Vliese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91422D7-F464-4C3A-9FFF-0E8B6AE82CD1}"/>
              </a:ext>
            </a:extLst>
          </p:cNvPr>
          <p:cNvSpPr/>
          <p:nvPr/>
        </p:nvSpPr>
        <p:spPr>
          <a:xfrm>
            <a:off x="510098" y="3151098"/>
            <a:ext cx="1904371" cy="573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E7CF477-60D5-43F1-B527-191F83539821}"/>
              </a:ext>
            </a:extLst>
          </p:cNvPr>
          <p:cNvSpPr txBox="1"/>
          <p:nvPr/>
        </p:nvSpPr>
        <p:spPr>
          <a:xfrm>
            <a:off x="434528" y="3215844"/>
            <a:ext cx="20630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Standortwahl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44BFD2F5-2F86-4747-9A9B-E564C03DD833}"/>
              </a:ext>
            </a:extLst>
          </p:cNvPr>
          <p:cNvSpPr/>
          <p:nvPr/>
        </p:nvSpPr>
        <p:spPr>
          <a:xfrm>
            <a:off x="510098" y="1445202"/>
            <a:ext cx="1904371" cy="9694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E5B536-4E87-478D-BB91-51E8767CF9A6}"/>
              </a:ext>
            </a:extLst>
          </p:cNvPr>
          <p:cNvSpPr txBox="1"/>
          <p:nvPr/>
        </p:nvSpPr>
        <p:spPr>
          <a:xfrm>
            <a:off x="417853" y="1466498"/>
            <a:ext cx="20630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Ausgewogene Nährstoff-versorgung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23F4CB-BA01-4655-9D35-3A4CC3664AB6}"/>
              </a:ext>
            </a:extLst>
          </p:cNvPr>
          <p:cNvSpPr txBox="1"/>
          <p:nvPr/>
        </p:nvSpPr>
        <p:spPr>
          <a:xfrm>
            <a:off x="3157274" y="618246"/>
            <a:ext cx="20630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Boden-verbesserung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896C847-FCC3-4D32-8E0A-D91D7096063E}"/>
              </a:ext>
            </a:extLst>
          </p:cNvPr>
          <p:cNvSpPr txBox="1"/>
          <p:nvPr/>
        </p:nvSpPr>
        <p:spPr>
          <a:xfrm>
            <a:off x="5951812" y="1491914"/>
            <a:ext cx="20630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Regelmäßige Kontrollgänge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0B6ECF5-5C3D-44BD-A9BE-1272AC8A9D07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Pflanzenschutz</a:t>
            </a:r>
          </a:p>
        </p:txBody>
      </p:sp>
    </p:spTree>
    <p:extLst>
      <p:ext uri="{BB962C8B-B14F-4D97-AF65-F5344CB8AC3E}">
        <p14:creationId xmlns:p14="http://schemas.microsoft.com/office/powerpoint/2010/main" val="2879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5D049B-CF50-4009-9E19-5F568B2895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4030711" cy="364800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Naturnahe Gartengestaltung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Vielfältiges Angebot an Lebensräumen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Reiches Nahrungsangebot in Form abwechslungs- und blütenreichen Pflanzungen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Geeignete Überwinterungsmöglichkeiten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Verzicht auf Pflanzenschutzmittel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1B799E9-76EB-4A24-A167-29F039AC3B70}"/>
              </a:ext>
            </a:extLst>
          </p:cNvPr>
          <p:cNvSpPr txBox="1"/>
          <p:nvPr/>
        </p:nvSpPr>
        <p:spPr>
          <a:xfrm flipH="1">
            <a:off x="869769" y="561493"/>
            <a:ext cx="56594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Natürliche Gegenspieler gezielt fördern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5235287" y="2729720"/>
            <a:ext cx="96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Florfliege </a:t>
            </a:r>
            <a:r>
              <a:rPr lang="de-DE" sz="800">
                <a:latin typeface="+mn-lt"/>
              </a:rPr>
              <a:t>(10)</a:t>
            </a:r>
            <a:endParaRPr lang="de-DE" sz="8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0C5EE3-8C4B-45AE-9799-100CE85DE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9" y="1093697"/>
            <a:ext cx="346987" cy="4246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F6F0B94-BF0A-4FF0-9D7E-E2A58DA2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8" y="1560038"/>
            <a:ext cx="346987" cy="42467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152E18C-E998-4165-AB57-EF0A4524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7" y="2275746"/>
            <a:ext cx="346987" cy="42467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FD4BF8-6587-4F32-8302-EEB5A2DB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6" y="3299138"/>
            <a:ext cx="346987" cy="4246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6886DDC-7FDF-4C60-B188-737E5C3B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6" y="3973429"/>
            <a:ext cx="346987" cy="42467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BDB1C84-1C9D-4C5C-B443-F7D92F992927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Pflanzenschutz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534" y="1093697"/>
            <a:ext cx="2455842" cy="16360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534" y="3195254"/>
            <a:ext cx="2455842" cy="168347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5235287" y="4866501"/>
            <a:ext cx="1240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Insektenhotel </a:t>
            </a:r>
            <a:r>
              <a:rPr lang="de-DE" sz="800">
                <a:latin typeface="+mn-lt"/>
              </a:rPr>
              <a:t>(11)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23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DB03E48-70EC-477E-8DF0-A188F14DEB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1249" y="1174768"/>
            <a:ext cx="3442891" cy="2956500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Nützlinge sind nicht dazu da,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Schädlinge sofort und komplett zu vernichten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 mehr soll sich ein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Gleichgewicht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zwischen Schaderreger und Gegenspieler einstellen, bei dem sich Pflanzenschäden in einem akzeptablen Rahmen halten</a:t>
            </a:r>
          </a:p>
          <a:p>
            <a:pPr>
              <a:buClr>
                <a:schemeClr val="bg1"/>
              </a:buClr>
            </a:pP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Geduld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haben und auch mal ein Auge zudrücken!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972535-B76D-464F-BE74-4981AC17B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Abwarten und Tee trinken…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56C96BE-7225-4144-A09A-6769362DF822}"/>
              </a:ext>
            </a:extLst>
          </p:cNvPr>
          <p:cNvSpPr/>
          <p:nvPr/>
        </p:nvSpPr>
        <p:spPr>
          <a:xfrm>
            <a:off x="4164489" y="4078369"/>
            <a:ext cx="226711" cy="26691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450AAF-8E35-4F8B-8A6A-B3755F81A1F1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Pflanzenschutz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77" t="13673" r="8572" b="28106"/>
          <a:stretch/>
        </p:blipFill>
        <p:spPr>
          <a:xfrm>
            <a:off x="971550" y="1174768"/>
            <a:ext cx="2727758" cy="12861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50" y="2956324"/>
            <a:ext cx="2727758" cy="16792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971550" y="2460957"/>
            <a:ext cx="220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Marienkäferpuppe und -larve </a:t>
            </a:r>
            <a:r>
              <a:rPr lang="de-DE" sz="800">
                <a:latin typeface="+mn-lt"/>
              </a:rPr>
              <a:t>(12</a:t>
            </a:r>
            <a:r>
              <a:rPr lang="de-DE" sz="800" dirty="0">
                <a:latin typeface="+mn-lt"/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B12681-EAF5-4B29-9BB5-5BD4748FA928}"/>
              </a:ext>
            </a:extLst>
          </p:cNvPr>
          <p:cNvSpPr txBox="1"/>
          <p:nvPr/>
        </p:nvSpPr>
        <p:spPr>
          <a:xfrm>
            <a:off x="971550" y="4635574"/>
            <a:ext cx="1205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Schwebfliege </a:t>
            </a:r>
            <a:r>
              <a:rPr lang="de-DE" sz="800">
                <a:latin typeface="+mn-lt"/>
              </a:rPr>
              <a:t>(13)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769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1DC9B0-FC2F-4CCF-8F3F-7C3A969A9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5614" y="94571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2.2. Boden &amp; Düngung</a:t>
            </a:r>
          </a:p>
        </p:txBody>
      </p:sp>
    </p:spTree>
    <p:extLst>
      <p:ext uri="{BB962C8B-B14F-4D97-AF65-F5344CB8AC3E}">
        <p14:creationId xmlns:p14="http://schemas.microsoft.com/office/powerpoint/2010/main" val="59806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4B9131-822F-455E-9ED8-1CB915B7D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Kreislaufwirtschaft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BE63D6-07A0-4FC9-846F-03D4F975D90E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051" y="1432576"/>
            <a:ext cx="3680409" cy="35681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07" y="534279"/>
            <a:ext cx="1494328" cy="10137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616" y="3703444"/>
            <a:ext cx="1436582" cy="109326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76835" y="4046586"/>
            <a:ext cx="182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+mn-lt"/>
              </a:rPr>
              <a:t>Pflanzen nehmen Nährstoffe aus dem Boden auf und nutzen sie zum Wachsen</a:t>
            </a:r>
            <a:endParaRPr lang="de-DE" sz="1400" dirty="0"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71551" y="1264535"/>
            <a:ext cx="167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+mn-lt"/>
              </a:rPr>
              <a:t>Abgestorbene organische Masse gelangt auf den Boden</a:t>
            </a:r>
            <a:endParaRPr lang="de-DE" sz="1400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30460" y="1989435"/>
            <a:ext cx="2111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+mn-lt"/>
              </a:rPr>
              <a:t>Bodenlebewesen zersetzen organische Substanz und machen Nährstoffe pflanzenverfügbar</a:t>
            </a:r>
            <a:endParaRPr lang="de-DE" sz="1400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38590" y="2964780"/>
            <a:ext cx="1815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rgbClr val="FF0000"/>
                </a:solidFill>
                <a:latin typeface="+mn-lt"/>
              </a:rPr>
              <a:t>Bei der Ernte wird dem Kreislauf Substanz entnommen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751116" y="564087"/>
            <a:ext cx="1650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rgbClr val="008000"/>
                </a:solidFill>
                <a:latin typeface="+mn-lt"/>
              </a:rPr>
              <a:t>Die Bilanz lässt sich durch Mulch, Kompost, o. ä. wieder ausgleichen</a:t>
            </a:r>
            <a:endParaRPr lang="de-DE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787473" y="4892971"/>
            <a:ext cx="503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(14)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9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latin typeface="+mj-lt"/>
              </a:rPr>
              <a:t>Veränderte Düngestrategie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A90B8BB5-4BAD-44CC-BDBC-CDEC089B1285}"/>
              </a:ext>
            </a:extLst>
          </p:cNvPr>
          <p:cNvSpPr txBox="1">
            <a:spLocks/>
          </p:cNvSpPr>
          <p:nvPr/>
        </p:nvSpPr>
        <p:spPr>
          <a:xfrm>
            <a:off x="1088796" y="1296759"/>
            <a:ext cx="4337148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Nährstoffversorgung der Pflanzen erfolgt in erster Linie über den </a:t>
            </a: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natürlichen Nährstoffkreislauf </a:t>
            </a:r>
            <a:endParaRPr lang="de-DE" sz="19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2" indent="-36195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Kompostwirtschaft</a:t>
            </a:r>
          </a:p>
          <a:p>
            <a:pPr marL="717550" lvl="2" indent="-361950">
              <a:spcAft>
                <a:spcPts val="18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Ergänzende Nährstoffzufuhr </a:t>
            </a:r>
            <a:br>
              <a:rPr lang="de-DE" sz="17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7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organische Düngung</a:t>
            </a:r>
            <a:endParaRPr lang="de-DE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Bedarfsgerechte</a:t>
            </a:r>
            <a:r>
              <a:rPr lang="de-DE" sz="19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Düngung</a:t>
            </a:r>
          </a:p>
          <a:p>
            <a:pPr marL="717550" marR="0" lvl="2" indent="-361950" algn="l" defTabSz="457200" rtl="0" eaLnBrk="0" fontAlgn="base" latinLnBrk="0" hangingPunct="0">
              <a:lnSpc>
                <a:spcPct val="100000"/>
              </a:lnSpc>
              <a:spcBef>
                <a:spcPts val="408"/>
              </a:spcBef>
              <a:spcAft>
                <a:spcPts val="408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Bedarf der Pflanze?</a:t>
            </a:r>
          </a:p>
          <a:p>
            <a:pPr marL="717550" marR="0" lvl="2" indent="-361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Nährstoffvorrat des Bodens?</a:t>
            </a:r>
          </a:p>
          <a:p>
            <a:pPr marL="717550" marR="0" lvl="2" indent="-3619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Nachlieferung aus der </a:t>
            </a:r>
            <a:b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organischen Substanz?</a:t>
            </a:r>
          </a:p>
          <a:p>
            <a:pPr marL="342900" lvl="1" indent="-342900"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9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900" b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17E1217-AB4F-47B3-91CE-E72650AB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6" y="1169135"/>
            <a:ext cx="346987" cy="4246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1A44C71-AEC9-449E-B1E5-52B42D43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6" y="3210752"/>
            <a:ext cx="346987" cy="42467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B0F2CE1-51D8-4737-BE0C-1362E0703BDD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815" y="2279846"/>
            <a:ext cx="3396859" cy="197341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956793" y="4253259"/>
            <a:ext cx="437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</p:spTree>
    <p:extLst>
      <p:ext uri="{BB962C8B-B14F-4D97-AF65-F5344CB8AC3E}">
        <p14:creationId xmlns:p14="http://schemas.microsoft.com/office/powerpoint/2010/main" val="162776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9A5F033-4CA6-4895-82E9-F6DD9D899394}"/>
              </a:ext>
            </a:extLst>
          </p:cNvPr>
          <p:cNvSpPr/>
          <p:nvPr/>
        </p:nvSpPr>
        <p:spPr>
          <a:xfrm>
            <a:off x="4721275" y="3208021"/>
            <a:ext cx="3297331" cy="14878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67154C-4D59-4EEE-9512-7CE93B23CD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Kompost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3B5246-13F7-4081-9162-50CF7D8A3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4" y="1248857"/>
            <a:ext cx="6594664" cy="2392255"/>
          </a:xfrm>
        </p:spPr>
        <p:txBody>
          <a:bodyPr>
            <a:normAutofit/>
          </a:bodyPr>
          <a:lstStyle/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/>
              <a:t>Kompost ist </a:t>
            </a:r>
            <a:r>
              <a:rPr lang="de-DE" sz="1900" b="1" dirty="0" err="1"/>
              <a:t>Bodenverbesserer</a:t>
            </a:r>
            <a:r>
              <a:rPr lang="de-DE" sz="1900" dirty="0"/>
              <a:t> </a:t>
            </a:r>
            <a:r>
              <a:rPr lang="de-DE" sz="1900"/>
              <a:t>und </a:t>
            </a:r>
            <a:r>
              <a:rPr lang="de-DE" sz="1900" b="1"/>
              <a:t>Nährstofflieferant</a:t>
            </a:r>
            <a:r>
              <a:rPr lang="de-DE" sz="1900"/>
              <a:t> zugleich</a:t>
            </a:r>
            <a:endParaRPr lang="de-DE" sz="1900" dirty="0"/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/>
              <a:t>Jährlich Gabe von 3 l Kompost/m</a:t>
            </a:r>
            <a:r>
              <a:rPr lang="de-DE" sz="1900" baseline="30000" dirty="0"/>
              <a:t>2</a:t>
            </a:r>
            <a:r>
              <a:rPr lang="de-DE" sz="1900" dirty="0"/>
              <a:t> deckt den Nährstoffbedarf der meisten Kulturen</a:t>
            </a:r>
          </a:p>
          <a:p>
            <a:pPr marL="717550" lvl="1" indent="-361950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Stickstoff bei Starkzehrern gegebenenfalls ergänzen</a:t>
            </a:r>
          </a:p>
          <a:p>
            <a:pPr marL="355600" indent="-3540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9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285AF17-58BF-4AA0-AAFF-B452AC745F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220" y="2836743"/>
            <a:ext cx="3027463" cy="2018308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18EDEDF-4120-438A-831D-ED95B6CD3705}"/>
              </a:ext>
            </a:extLst>
          </p:cNvPr>
          <p:cNvSpPr txBox="1">
            <a:spLocks/>
          </p:cNvSpPr>
          <p:nvPr/>
        </p:nvSpPr>
        <p:spPr>
          <a:xfrm>
            <a:off x="4926720" y="3294496"/>
            <a:ext cx="3091886" cy="1064869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Systemschrift"/>
              <a:buChar char="+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600" b="1" dirty="0"/>
              <a:t>Grundsätze der Kompostierung: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Geeignetes Ausgangsmaterial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Ausgeglichene Feuchte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Ausreichende Sauerstoffzufuhr</a:t>
            </a:r>
          </a:p>
          <a:p>
            <a:pPr marL="355600" indent="-3540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F48F17B-C616-47B9-83AF-5160EA9DE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720" y="3677417"/>
            <a:ext cx="270958" cy="33162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0EFC3DE-568A-4137-A28A-D7C836011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720" y="3963349"/>
            <a:ext cx="270958" cy="3316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32D6B5-F609-457D-AFAC-24CA37342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720" y="4267988"/>
            <a:ext cx="270958" cy="33162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EA7760C-7DCD-49A6-8295-1A871B52728D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4241254" y="4855051"/>
            <a:ext cx="4010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</p:spTree>
    <p:extLst>
      <p:ext uri="{BB962C8B-B14F-4D97-AF65-F5344CB8AC3E}">
        <p14:creationId xmlns:p14="http://schemas.microsoft.com/office/powerpoint/2010/main" val="30045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67154C-4D59-4EEE-9512-7CE93B23CD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Organische Düngung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3B5246-13F7-4081-9162-50CF7D8A3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3590" y="1309313"/>
            <a:ext cx="4027312" cy="3655652"/>
          </a:xfrm>
        </p:spPr>
        <p:txBody>
          <a:bodyPr>
            <a:normAutofit/>
          </a:bodyPr>
          <a:lstStyle/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/>
              <a:t>Nährstoffe sind </a:t>
            </a:r>
            <a:r>
              <a:rPr lang="de-DE" sz="1900" b="1" dirty="0"/>
              <a:t>in organischer Substanz gebunden </a:t>
            </a:r>
            <a:r>
              <a:rPr lang="de-DE" sz="1900" dirty="0"/>
              <a:t>und werden nach und nach bei der Zersetzung freigesetzt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/>
              <a:t>Zersetzungsprozess ist stark </a:t>
            </a:r>
            <a:r>
              <a:rPr lang="de-DE" sz="1900" b="1" dirty="0"/>
              <a:t>witterungsabhängig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/>
              <a:t>Organische Dünger versorgen Pflanzen und </a:t>
            </a:r>
            <a:r>
              <a:rPr lang="de-DE" sz="1900" b="1" dirty="0"/>
              <a:t>Bodenleben</a:t>
            </a:r>
            <a:r>
              <a:rPr lang="de-DE" sz="1900" dirty="0"/>
              <a:t> gleichermaßen mit Nahrung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700" dirty="0"/>
          </a:p>
          <a:p>
            <a:pPr marL="355600" indent="-354013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9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D571F1-5BFE-4FA3-B6F2-35E573E0B062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ED9B4C-974F-4D67-8B11-04A34D7BA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1" t="13559" r="15455"/>
          <a:stretch/>
        </p:blipFill>
        <p:spPr>
          <a:xfrm>
            <a:off x="960326" y="1095003"/>
            <a:ext cx="2440334" cy="16025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C0BB2E-A79B-42C7-BCFD-05946F13C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17" t="18659" r="19009" b="7661"/>
          <a:stretch/>
        </p:blipFill>
        <p:spPr>
          <a:xfrm>
            <a:off x="960326" y="3143477"/>
            <a:ext cx="2440334" cy="16060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E643328-13A5-4968-A5AA-FCCB491BC6FA}"/>
              </a:ext>
            </a:extLst>
          </p:cNvPr>
          <p:cNvSpPr txBox="1"/>
          <p:nvPr/>
        </p:nvSpPr>
        <p:spPr>
          <a:xfrm>
            <a:off x="900669" y="2697523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Hornspäne </a:t>
            </a:r>
            <a:r>
              <a:rPr lang="de-DE" sz="800" dirty="0">
                <a:latin typeface="+mn-lt"/>
              </a:rPr>
              <a:t>(17)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8BFF60-AA35-4967-A721-A926951B95AC}"/>
              </a:ext>
            </a:extLst>
          </p:cNvPr>
          <p:cNvSpPr txBox="1"/>
          <p:nvPr/>
        </p:nvSpPr>
        <p:spPr>
          <a:xfrm>
            <a:off x="872601" y="4749521"/>
            <a:ext cx="1411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Haarmehlpellets </a:t>
            </a:r>
            <a:r>
              <a:rPr lang="de-DE" sz="800" dirty="0">
                <a:latin typeface="+mn-lt"/>
              </a:rPr>
              <a:t>(18)</a:t>
            </a:r>
          </a:p>
        </p:txBody>
      </p:sp>
    </p:spTree>
    <p:extLst>
      <p:ext uri="{BB962C8B-B14F-4D97-AF65-F5344CB8AC3E}">
        <p14:creationId xmlns:p14="http://schemas.microsoft.com/office/powerpoint/2010/main" val="3854915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FD3635-8388-4EB0-9B32-51E24F6F0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Organische Düngemittel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9BF719-0446-4981-9B4D-C35F9508A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96" y="3354836"/>
            <a:ext cx="2086503" cy="139223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54A895-4CFE-4BD1-9FC1-E1117AA7B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736" y="1174789"/>
            <a:ext cx="2084063" cy="167937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F4C647C-08BF-49EC-A821-6669BD00CEFA}"/>
              </a:ext>
            </a:extLst>
          </p:cNvPr>
          <p:cNvSpPr txBox="1"/>
          <p:nvPr/>
        </p:nvSpPr>
        <p:spPr>
          <a:xfrm>
            <a:off x="6039402" y="2846406"/>
            <a:ext cx="1975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Ernterückstände </a:t>
            </a:r>
            <a:r>
              <a:rPr lang="de-DE" sz="800" dirty="0">
                <a:latin typeface="+mn-lt"/>
              </a:rPr>
              <a:t>(21)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094355-282F-4F61-AC7D-C8C1B2F27963}"/>
              </a:ext>
            </a:extLst>
          </p:cNvPr>
          <p:cNvSpPr txBox="1"/>
          <p:nvPr/>
        </p:nvSpPr>
        <p:spPr>
          <a:xfrm>
            <a:off x="844100" y="1252900"/>
            <a:ext cx="29151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Hornprodukte</a:t>
            </a: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Federmehl</a:t>
            </a: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Haarmehlpellets</a:t>
            </a: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Schafwollpellets</a:t>
            </a: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 err="1">
                <a:latin typeface="+mn-lt"/>
              </a:rPr>
              <a:t>Leguminosenschrot</a:t>
            </a:r>
            <a:endParaRPr lang="de-DE" sz="1900" dirty="0">
              <a:latin typeface="+mn-lt"/>
            </a:endParaRP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Ernterückstände</a:t>
            </a:r>
          </a:p>
          <a:p>
            <a:pPr marL="342900" indent="-342900" algn="l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Etc.</a:t>
            </a:r>
          </a:p>
          <a:p>
            <a:pPr marL="355600" indent="-355600" algn="l"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de-DE" sz="2100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0BC103-CB26-4C5A-9A3B-45E341073CD8}"/>
              </a:ext>
            </a:extLst>
          </p:cNvPr>
          <p:cNvSpPr txBox="1"/>
          <p:nvPr/>
        </p:nvSpPr>
        <p:spPr>
          <a:xfrm>
            <a:off x="3731114" y="2846376"/>
            <a:ext cx="1397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Schafwollpellets </a:t>
            </a:r>
            <a:r>
              <a:rPr lang="de-DE" sz="800" dirty="0">
                <a:latin typeface="+mn-lt"/>
              </a:rPr>
              <a:t>(19)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ECD9535-5E37-438D-A0F4-3E44BB4354A0}"/>
              </a:ext>
            </a:extLst>
          </p:cNvPr>
          <p:cNvSpPr txBox="1"/>
          <p:nvPr/>
        </p:nvSpPr>
        <p:spPr>
          <a:xfrm>
            <a:off x="3731114" y="4747075"/>
            <a:ext cx="157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Horngrieß </a:t>
            </a:r>
            <a:r>
              <a:rPr lang="de-DE" sz="800" dirty="0">
                <a:solidFill>
                  <a:srgbClr val="000000"/>
                </a:solidFill>
                <a:latin typeface="Calibri" panose="020F0502020204030204"/>
              </a:rPr>
              <a:t>(20)</a:t>
            </a:r>
            <a:r>
              <a:rPr lang="de-DE" sz="1200" dirty="0">
                <a:latin typeface="+mn-lt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21C80F-9EED-43A3-B672-74B8EE65FE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639" y="1175091"/>
            <a:ext cx="2113118" cy="167906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F73D4A7-0607-4B85-B167-93BDD7A2353C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0AD0FE-0EC7-4316-8C34-61895D976A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0" t="21598" r="14675" b="16106"/>
          <a:stretch/>
        </p:blipFill>
        <p:spPr>
          <a:xfrm>
            <a:off x="6104639" y="3354836"/>
            <a:ext cx="2113118" cy="139223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135EB77-C094-4E60-B4D5-C2A409D96912}"/>
              </a:ext>
            </a:extLst>
          </p:cNvPr>
          <p:cNvSpPr txBox="1"/>
          <p:nvPr/>
        </p:nvSpPr>
        <p:spPr>
          <a:xfrm>
            <a:off x="6044454" y="4747075"/>
            <a:ext cx="157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Phytopearls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solidFill>
                  <a:srgbClr val="000000"/>
                </a:solidFill>
                <a:latin typeface="Calibri" panose="020F0502020204030204"/>
              </a:rPr>
              <a:t>(22)</a:t>
            </a:r>
            <a:r>
              <a:rPr lang="de-DE" sz="1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80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89896D-9A70-40BA-ABFB-E49D690404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618617"/>
            <a:ext cx="6576732" cy="444505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72EFB6-61ED-4997-916F-359D409D8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0248" y="1530963"/>
            <a:ext cx="6576732" cy="3184620"/>
          </a:xfrm>
          <a:noFill/>
          <a:ln w="15875">
            <a:noFill/>
          </a:ln>
        </p:spPr>
        <p:txBody>
          <a:bodyPr>
            <a:normAutofit fontScale="92500" lnSpcReduction="10000"/>
          </a:bodyPr>
          <a:lstStyle/>
          <a:p>
            <a:pPr marL="536575" indent="-358775">
              <a:buAutoNum type="arabicPeriod"/>
            </a:pPr>
            <a:r>
              <a:rPr lang="de-DE" dirty="0">
                <a:latin typeface="+mn-lt"/>
              </a:rPr>
              <a:t>Ökologisches Gärtnern</a:t>
            </a:r>
          </a:p>
          <a:p>
            <a:pPr marL="536575" indent="-358775">
              <a:buAutoNum type="arabicPeriod"/>
            </a:pPr>
            <a:r>
              <a:rPr lang="de-DE" dirty="0">
                <a:latin typeface="+mn-lt"/>
              </a:rPr>
              <a:t>Potenziale des Bio-Gartens in Zeiten des Klimawandels</a:t>
            </a:r>
          </a:p>
          <a:p>
            <a:pPr marL="536575" lvl="1" indent="0">
              <a:buNone/>
            </a:pPr>
            <a:r>
              <a:rPr lang="de-DE" sz="1700" dirty="0">
                <a:solidFill>
                  <a:srgbClr val="7AB800"/>
                </a:solidFill>
                <a:latin typeface="+mn-lt"/>
              </a:rPr>
              <a:t>2.1.</a:t>
            </a:r>
            <a:r>
              <a:rPr lang="de-DE" sz="1700" dirty="0">
                <a:latin typeface="+mn-lt"/>
              </a:rPr>
              <a:t>	Pflanzenschutz</a:t>
            </a:r>
          </a:p>
          <a:p>
            <a:pPr marL="536575" lvl="1" indent="0">
              <a:buNone/>
            </a:pPr>
            <a:r>
              <a:rPr lang="de-DE" sz="1700" dirty="0">
                <a:solidFill>
                  <a:srgbClr val="7AB800"/>
                </a:solidFill>
                <a:latin typeface="+mn-lt"/>
              </a:rPr>
              <a:t>2.2.</a:t>
            </a:r>
            <a:r>
              <a:rPr lang="de-DE" sz="1700" dirty="0">
                <a:latin typeface="+mn-lt"/>
              </a:rPr>
              <a:t>	Boden &amp; Düngung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solidFill>
                  <a:srgbClr val="7AB800"/>
                </a:solidFill>
                <a:latin typeface="+mn-lt"/>
              </a:rPr>
              <a:t>2.3.</a:t>
            </a:r>
            <a:r>
              <a:rPr lang="de-DE" sz="1700" dirty="0">
                <a:latin typeface="+mn-lt"/>
              </a:rPr>
              <a:t>	Ressourcenschonung</a:t>
            </a:r>
          </a:p>
          <a:p>
            <a:pPr marL="536575" lvl="1" indent="0">
              <a:buNone/>
            </a:pPr>
            <a:r>
              <a:rPr lang="de-DE" sz="1700" dirty="0">
                <a:solidFill>
                  <a:srgbClr val="7AB800"/>
                </a:solidFill>
                <a:latin typeface="+mn-lt"/>
              </a:rPr>
              <a:t>2.4.</a:t>
            </a:r>
            <a:r>
              <a:rPr lang="de-DE" sz="1700" dirty="0">
                <a:latin typeface="+mn-lt"/>
              </a:rPr>
              <a:t>	Biodiversität</a:t>
            </a:r>
          </a:p>
          <a:p>
            <a:pPr marL="536575" lvl="1" indent="0">
              <a:buNone/>
            </a:pPr>
            <a:r>
              <a:rPr lang="de-DE" sz="1700" dirty="0">
                <a:solidFill>
                  <a:srgbClr val="7AB800"/>
                </a:solidFill>
                <a:latin typeface="+mn-lt"/>
              </a:rPr>
              <a:t>2.5.</a:t>
            </a:r>
            <a:r>
              <a:rPr lang="de-DE" sz="1700" dirty="0">
                <a:latin typeface="+mn-lt"/>
              </a:rPr>
              <a:t>	Verlängerte Vegetationsperiode</a:t>
            </a:r>
          </a:p>
          <a:p>
            <a:pPr marL="536575" indent="-358775">
              <a:buAutoNum type="arabicPeriod"/>
            </a:pPr>
            <a:r>
              <a:rPr lang="de-DE" dirty="0">
                <a:latin typeface="+mn-lt"/>
              </a:rPr>
              <a:t>Fazit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F31594B-3F43-4A6F-95FE-169F4B74E65A}"/>
              </a:ext>
            </a:extLst>
          </p:cNvPr>
          <p:cNvSpPr/>
          <p:nvPr/>
        </p:nvSpPr>
        <p:spPr>
          <a:xfrm>
            <a:off x="960325" y="1404712"/>
            <a:ext cx="6422887" cy="3310871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463E594-77B4-4C79-8E8D-CE1FBFB0AAC4}"/>
              </a:ext>
            </a:extLst>
          </p:cNvPr>
          <p:cNvSpPr txBox="1"/>
          <p:nvPr/>
        </p:nvSpPr>
        <p:spPr>
          <a:xfrm rot="5400000">
            <a:off x="7585076" y="3008766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3072618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F2B153-0D5A-4583-B17D-A500583A90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3799" y="1174768"/>
            <a:ext cx="2822550" cy="295650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Gründüngungspflanzen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werden nicht geerntet, sondern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den Boden eingearbeitet</a:t>
            </a:r>
          </a:p>
          <a:p>
            <a:pPr marL="717550" indent="-361950">
              <a:spcAft>
                <a:spcPts val="0"/>
              </a:spcAft>
              <a:buFont typeface="Calibri" panose="020F0502020204030204" pitchFamily="34" charset="0"/>
              <a:buChar char="→"/>
            </a:pP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Nährstoffzufuhr</a:t>
            </a:r>
          </a:p>
          <a:p>
            <a:pPr marL="717550" indent="-361950">
              <a:spcAft>
                <a:spcPts val="0"/>
              </a:spcAft>
              <a:buFont typeface="Calibri" panose="020F0502020204030204" pitchFamily="34" charset="0"/>
              <a:buChar char="→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Humusaufbau</a:t>
            </a:r>
          </a:p>
          <a:p>
            <a:pPr>
              <a:spcBef>
                <a:spcPts val="1200"/>
              </a:spcBef>
            </a:pP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Anbau als Zwischen-, Vor- oder Nachfrucht möglich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A19C08C-5FD3-4BF8-9936-902A92FDA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Gründüngung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B85F08C7-9A92-40D8-8123-595C181842EE}"/>
              </a:ext>
            </a:extLst>
          </p:cNvPr>
          <p:cNvSpPr/>
          <p:nvPr/>
        </p:nvSpPr>
        <p:spPr>
          <a:xfrm>
            <a:off x="6749595" y="2448476"/>
            <a:ext cx="158698" cy="55922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4E9330-2172-4499-BE4A-561BC715F46D}"/>
              </a:ext>
            </a:extLst>
          </p:cNvPr>
          <p:cNvSpPr txBox="1"/>
          <p:nvPr/>
        </p:nvSpPr>
        <p:spPr>
          <a:xfrm>
            <a:off x="7035429" y="2535725"/>
            <a:ext cx="11637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 err="1">
                <a:solidFill>
                  <a:srgbClr val="7AB800"/>
                </a:solidFill>
                <a:latin typeface="+mn-lt"/>
              </a:rPr>
              <a:t>Bodenkur</a:t>
            </a:r>
            <a:endParaRPr lang="de-DE" sz="1900" b="1" dirty="0">
              <a:solidFill>
                <a:srgbClr val="7AB800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125D83-B46F-4A9C-83E5-9ADD343537D8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174768"/>
            <a:ext cx="2987501" cy="20031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320970"/>
            <a:ext cx="2987501" cy="162059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3880054" y="3007696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(23)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3880054" y="4756884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(24)</a:t>
            </a:r>
          </a:p>
        </p:txBody>
      </p:sp>
    </p:spTree>
    <p:extLst>
      <p:ext uri="{BB962C8B-B14F-4D97-AF65-F5344CB8AC3E}">
        <p14:creationId xmlns:p14="http://schemas.microsoft.com/office/powerpoint/2010/main" val="252106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D2A0F2-657E-4C04-89B0-06F19BA0FC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9792" y="1115021"/>
            <a:ext cx="4273026" cy="3419479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Förderung des Bodenlebens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Schutz vor Verschlämmung, Bodenabtrag und Austrocknung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Verbesserung der Bodenstruktur 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Unkrautunterdrückung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Nektar- und Pollenspender für Insekten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Schmetterlingsblütler: Stickstoff-Sammler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F0D46325-C071-4A2A-9207-8A1F90B530FC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Vorteile einer Gründüngung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C9AE909-154E-407C-9AAB-54941EDE4B9E}"/>
              </a:ext>
            </a:extLst>
          </p:cNvPr>
          <p:cNvSpPr txBox="1"/>
          <p:nvPr/>
        </p:nvSpPr>
        <p:spPr>
          <a:xfrm>
            <a:off x="5429603" y="4713956"/>
            <a:ext cx="2784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"/>
              </a:spcBef>
            </a:pPr>
            <a:r>
              <a:rPr lang="de-DE" sz="1200" dirty="0">
                <a:latin typeface="+mn-lt"/>
              </a:rPr>
              <a:t>Buchweizen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Fagopyrum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esculentum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(26)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3ED72F4-E9E8-4085-8DD2-1BF0D19B8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601" y="655452"/>
            <a:ext cx="2366649" cy="178891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82631CE-0AD0-438E-82E9-A1F18A94C4DE}"/>
              </a:ext>
            </a:extLst>
          </p:cNvPr>
          <p:cNvSpPr txBox="1"/>
          <p:nvPr/>
        </p:nvSpPr>
        <p:spPr>
          <a:xfrm>
            <a:off x="5429602" y="2436176"/>
            <a:ext cx="245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"/>
              </a:spcBef>
            </a:pPr>
            <a:r>
              <a:rPr lang="de-DE" sz="1200" dirty="0">
                <a:latin typeface="+mn-lt"/>
              </a:rPr>
              <a:t>Bienenfreund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Phacelia </a:t>
            </a:r>
            <a:r>
              <a:rPr lang="de-DE" sz="1000" i="1" dirty="0" err="1">
                <a:latin typeface="+mn-lt"/>
              </a:rPr>
              <a:t>tanacetifolia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(25)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6A00ADF-D4D9-4AC9-AA93-3C89C1710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1062489"/>
            <a:ext cx="274781" cy="33629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28C5381-824B-406B-A67B-0BA0399FC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1518969"/>
            <a:ext cx="274781" cy="33629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84D7CAA-C935-41D0-BD11-528F333669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08" y="3133532"/>
            <a:ext cx="274781" cy="33629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6AEAF1D-624E-4D55-912A-0DABE8913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2674773"/>
            <a:ext cx="274781" cy="33629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CC186F3-9EA1-42EE-9F14-86F2AFBC1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2211609"/>
            <a:ext cx="274781" cy="33629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615A6AD-D225-44EA-AD37-BCBA1FF62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08" y="3590012"/>
            <a:ext cx="274781" cy="33629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408826C-1D41-4791-82D6-6634BA3E554C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02" y="3023975"/>
            <a:ext cx="2366649" cy="16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2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BC5DE18-A90F-4FFF-B9B7-50FF42CEC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96021" y="1295395"/>
            <a:ext cx="2880158" cy="412299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Im Hinblick auf die </a:t>
            </a: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Fruchtfolge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 sollten n</a:t>
            </a:r>
            <a:r>
              <a:rPr lang="de-D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ach Möglichkeit Kulturen aus andern Familien als die gängigen Gemüsearten gewählt werden</a:t>
            </a:r>
            <a:endParaRPr lang="de-DE" dirty="0"/>
          </a:p>
          <a:p>
            <a:r>
              <a:rPr lang="de-DE" dirty="0"/>
              <a:t>Bsp.:</a:t>
            </a:r>
          </a:p>
          <a:p>
            <a:pPr lvl="1"/>
            <a:r>
              <a:rPr lang="de-DE" sz="1900" dirty="0">
                <a:latin typeface="+mn-lt"/>
              </a:rPr>
              <a:t>Phacelia</a:t>
            </a:r>
          </a:p>
          <a:p>
            <a:pPr lvl="1"/>
            <a:r>
              <a:rPr lang="de-DE" sz="1900" dirty="0">
                <a:latin typeface="+mn-lt"/>
              </a:rPr>
              <a:t>Buchweizen</a:t>
            </a:r>
          </a:p>
          <a:p>
            <a:pPr lvl="1"/>
            <a:r>
              <a:rPr lang="de-DE" sz="1900" dirty="0">
                <a:latin typeface="+mn-lt"/>
              </a:rPr>
              <a:t>Roggen</a:t>
            </a:r>
          </a:p>
          <a:p>
            <a:pPr lvl="1"/>
            <a:r>
              <a:rPr lang="de-DE" sz="1900" dirty="0">
                <a:latin typeface="+mn-lt"/>
              </a:rPr>
              <a:t>Wilde Malve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176A7A-AF4D-42DF-8A63-0F8DF252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Achtung Fruchtfolge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945EED-4D39-4AB7-B855-D0103079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76" y="1295394"/>
            <a:ext cx="1801323" cy="32023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D2DE33-BC81-4428-B347-955A05C3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875" y="2156845"/>
            <a:ext cx="3197595" cy="14746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A21717-5A46-40DA-AC92-9A6F3773AEDF}"/>
              </a:ext>
            </a:extLst>
          </p:cNvPr>
          <p:cNvSpPr txBox="1"/>
          <p:nvPr/>
        </p:nvSpPr>
        <p:spPr>
          <a:xfrm>
            <a:off x="895790" y="4492990"/>
            <a:ext cx="1874886" cy="28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Roggen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Secale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cereale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C2513E-392D-4F28-8111-288A4227B836}"/>
              </a:ext>
            </a:extLst>
          </p:cNvPr>
          <p:cNvSpPr txBox="1"/>
          <p:nvPr/>
        </p:nvSpPr>
        <p:spPr>
          <a:xfrm>
            <a:off x="2697113" y="4492990"/>
            <a:ext cx="1874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Wilde Malve 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Malva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sylvestris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AD5483-8933-4BDF-92F9-18CFFB3CEAE9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</p:spTree>
    <p:extLst>
      <p:ext uri="{BB962C8B-B14F-4D97-AF65-F5344CB8AC3E}">
        <p14:creationId xmlns:p14="http://schemas.microsoft.com/office/powerpoint/2010/main" val="412661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BAEEE1-56F7-404D-9E97-62BD05836E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Nicht winterharte/abfrierende Gründüngung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05CA84-F222-4017-8449-F361CA661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97043" y="1854688"/>
            <a:ext cx="3173982" cy="19856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4BC682-84D1-400A-826C-C190DEE67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6158" y="1846911"/>
            <a:ext cx="3191764" cy="19834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C2600B-B1F2-4B83-86C9-752807109A7C}"/>
              </a:ext>
            </a:extLst>
          </p:cNvPr>
          <p:cNvSpPr txBox="1"/>
          <p:nvPr/>
        </p:nvSpPr>
        <p:spPr>
          <a:xfrm>
            <a:off x="869066" y="4434508"/>
            <a:ext cx="2074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Lupine </a:t>
            </a:r>
            <a:r>
              <a:rPr lang="de-DE" sz="1050" dirty="0">
                <a:latin typeface="+mn-lt"/>
              </a:rPr>
              <a:t>(</a:t>
            </a:r>
            <a:r>
              <a:rPr lang="de-DE" sz="1050" i="1" dirty="0" err="1">
                <a:latin typeface="+mn-lt"/>
              </a:rPr>
              <a:t>Lupinus</a:t>
            </a:r>
            <a:r>
              <a:rPr lang="de-DE" sz="1050" dirty="0">
                <a:latin typeface="+mn-lt"/>
              </a:rPr>
              <a:t> </a:t>
            </a:r>
            <a:r>
              <a:rPr lang="de-DE" sz="1050" dirty="0" err="1">
                <a:latin typeface="+mn-lt"/>
              </a:rPr>
              <a:t>subsp</a:t>
            </a:r>
            <a:r>
              <a:rPr lang="de-DE" sz="1050" dirty="0">
                <a:latin typeface="+mn-lt"/>
              </a:rPr>
              <a:t>.) </a:t>
            </a:r>
            <a:r>
              <a:rPr lang="de-DE" sz="1200" dirty="0">
                <a:latin typeface="+mn-lt"/>
              </a:rPr>
              <a:t>im jungen Stadium </a:t>
            </a:r>
            <a:r>
              <a:rPr lang="de-DE" sz="800" dirty="0">
                <a:latin typeface="+mn-lt"/>
              </a:rPr>
              <a:t>(27)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6D710F3-85D8-4B7A-B2FF-8DDD5CFE018B}"/>
              </a:ext>
            </a:extLst>
          </p:cNvPr>
          <p:cNvSpPr txBox="1"/>
          <p:nvPr/>
        </p:nvSpPr>
        <p:spPr>
          <a:xfrm>
            <a:off x="3212320" y="4431553"/>
            <a:ext cx="2329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Bienenfreund</a:t>
            </a:r>
            <a:r>
              <a:rPr lang="de-DE" sz="12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Phacelia </a:t>
            </a:r>
            <a:r>
              <a:rPr lang="de-DE" sz="1000" i="1" dirty="0" err="1">
                <a:latin typeface="+mn-lt"/>
              </a:rPr>
              <a:t>tanacetifolia</a:t>
            </a:r>
            <a:r>
              <a:rPr lang="de-DE" sz="1000" dirty="0">
                <a:latin typeface="+mn-lt"/>
              </a:rPr>
              <a:t>)</a:t>
            </a:r>
            <a:r>
              <a:rPr lang="de-DE" sz="1200" i="1" dirty="0">
                <a:latin typeface="+mn-lt"/>
              </a:rPr>
              <a:t> </a:t>
            </a:r>
            <a:r>
              <a:rPr lang="de-DE" sz="1200" dirty="0">
                <a:latin typeface="+mn-lt"/>
              </a:rPr>
              <a:t>im jungen Stadium </a:t>
            </a:r>
            <a:r>
              <a:rPr lang="de-DE" sz="800" dirty="0">
                <a:latin typeface="+mn-lt"/>
              </a:rPr>
              <a:t>(28)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5D33F6-46D2-4D92-B2CD-E4626E3FAF51}"/>
              </a:ext>
            </a:extLst>
          </p:cNvPr>
          <p:cNvSpPr txBox="1"/>
          <p:nvPr/>
        </p:nvSpPr>
        <p:spPr>
          <a:xfrm>
            <a:off x="5624313" y="4424522"/>
            <a:ext cx="1888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Studentenblume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Tagetes </a:t>
            </a:r>
            <a:r>
              <a:rPr lang="de-DE" sz="1000" dirty="0" err="1">
                <a:latin typeface="+mn-lt"/>
              </a:rPr>
              <a:t>Culitvars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(30)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029D4B-A98D-42D5-B69D-3A75119B8B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314" y="1261686"/>
            <a:ext cx="1888930" cy="131006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CE41424-E8B6-40E7-BFD0-6606C99D0CB3}"/>
              </a:ext>
            </a:extLst>
          </p:cNvPr>
          <p:cNvSpPr txBox="1"/>
          <p:nvPr/>
        </p:nvSpPr>
        <p:spPr>
          <a:xfrm>
            <a:off x="5542445" y="2541814"/>
            <a:ext cx="215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Ringelblume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Calendula officinalis</a:t>
            </a:r>
            <a:r>
              <a:rPr lang="de-DE" sz="1000" dirty="0">
                <a:latin typeface="+mn-lt"/>
              </a:rPr>
              <a:t>)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AB69EAE-2247-4D2F-8A5E-4620A45F5F7A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313" y="3104941"/>
            <a:ext cx="1891883" cy="13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0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ACC811-DD7D-4939-9F83-A5343FF8B1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Winterharte/nicht abfrierende Gründüngung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7DDA93-5ED2-4F5E-8AAA-74EDD9234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3232789"/>
            <a:ext cx="2341183" cy="1535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BCAC9A-12BB-49BB-9A61-0E17704FC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694" y="1133944"/>
            <a:ext cx="1718917" cy="201428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9E47E51-AECF-4FAD-8D57-0C4F63B0F8C9}"/>
              </a:ext>
            </a:extLst>
          </p:cNvPr>
          <p:cNvSpPr txBox="1"/>
          <p:nvPr/>
        </p:nvSpPr>
        <p:spPr>
          <a:xfrm>
            <a:off x="3793054" y="3145517"/>
            <a:ext cx="232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Feldsalat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Valerianella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locusta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(33)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4A6EFB-741F-415D-AAE2-63B8DB819437}"/>
              </a:ext>
            </a:extLst>
          </p:cNvPr>
          <p:cNvSpPr txBox="1"/>
          <p:nvPr/>
        </p:nvSpPr>
        <p:spPr>
          <a:xfrm>
            <a:off x="878472" y="4778183"/>
            <a:ext cx="3175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Inkarnatklee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Trifolium </a:t>
            </a:r>
            <a:r>
              <a:rPr lang="de-DE" sz="1000" i="1" dirty="0" err="1">
                <a:latin typeface="+mn-lt"/>
              </a:rPr>
              <a:t>incarnatum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(32)</a:t>
            </a:r>
            <a:endParaRPr lang="de-DE" sz="800" i="1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33B320-6DD7-45DE-9282-E94A631B86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1133945"/>
            <a:ext cx="2341183" cy="16599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C17AD37-51D9-444F-A588-591964D72F31}"/>
              </a:ext>
            </a:extLst>
          </p:cNvPr>
          <p:cNvSpPr txBox="1"/>
          <p:nvPr/>
        </p:nvSpPr>
        <p:spPr>
          <a:xfrm>
            <a:off x="877906" y="2812532"/>
            <a:ext cx="3020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Winterzottelwicke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Vicia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villosa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(31)</a:t>
            </a:r>
            <a:endParaRPr lang="de-DE" sz="800" i="1" dirty="0">
              <a:latin typeface="+mn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FB9C99-E560-4933-AA72-8A29281E67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2535" y="2114721"/>
            <a:ext cx="3640518" cy="167896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C668945-8642-413C-AADE-073CB4F99609}"/>
              </a:ext>
            </a:extLst>
          </p:cNvPr>
          <p:cNvSpPr txBox="1"/>
          <p:nvPr/>
        </p:nvSpPr>
        <p:spPr>
          <a:xfrm>
            <a:off x="6056110" y="4774463"/>
            <a:ext cx="1874886" cy="28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Roggen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Secale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cereale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646550-28A8-4945-8F50-C554D0BF4892}"/>
              </a:ext>
            </a:extLst>
          </p:cNvPr>
          <p:cNvSpPr txBox="1"/>
          <p:nvPr/>
        </p:nvSpPr>
        <p:spPr>
          <a:xfrm>
            <a:off x="3881694" y="4778184"/>
            <a:ext cx="212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Luzerne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Medicago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sativa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(34)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39CFA5-CC44-4DAA-BB57-88CAF2634276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883" y="3422516"/>
            <a:ext cx="1717728" cy="13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7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6D9112-A446-4B1D-B4A5-EEA9456EC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9780" y="606425"/>
            <a:ext cx="4486284" cy="444505"/>
          </a:xfrm>
        </p:spPr>
        <p:txBody>
          <a:bodyPr/>
          <a:lstStyle/>
          <a:p>
            <a:r>
              <a:rPr lang="de-DE" sz="2600" dirty="0"/>
              <a:t>Einarbeiten der Gründüngung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077196-0174-48CC-BF25-007BC72628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80" y="1183046"/>
            <a:ext cx="3139739" cy="20950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CF5D00-21CC-46AC-BFFA-81D0A487A9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102" y="1183046"/>
            <a:ext cx="3139739" cy="209502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47EB4C-8B90-4108-9224-CB6E1CFE3075}"/>
              </a:ext>
            </a:extLst>
          </p:cNvPr>
          <p:cNvSpPr txBox="1"/>
          <p:nvPr/>
        </p:nvSpPr>
        <p:spPr>
          <a:xfrm flipH="1">
            <a:off x="4026724" y="3103030"/>
            <a:ext cx="356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D3263E-3281-4D1E-A3EC-7F61E9BD4130}"/>
              </a:ext>
            </a:extLst>
          </p:cNvPr>
          <p:cNvSpPr txBox="1"/>
          <p:nvPr/>
        </p:nvSpPr>
        <p:spPr>
          <a:xfrm flipH="1">
            <a:off x="7689583" y="1446134"/>
            <a:ext cx="356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22A31B-B04B-41D9-9AD0-5C537A40B9D7}"/>
              </a:ext>
            </a:extLst>
          </p:cNvPr>
          <p:cNvSpPr txBox="1"/>
          <p:nvPr/>
        </p:nvSpPr>
        <p:spPr>
          <a:xfrm flipH="1">
            <a:off x="7983008" y="3100905"/>
            <a:ext cx="356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(37)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DA8850B-27F6-436E-A85A-A6C24E3D108E}"/>
              </a:ext>
            </a:extLst>
          </p:cNvPr>
          <p:cNvSpPr txBox="1"/>
          <p:nvPr/>
        </p:nvSpPr>
        <p:spPr>
          <a:xfrm>
            <a:off x="949780" y="3410182"/>
            <a:ext cx="724444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Winterharte Arten zunächst roden</a:t>
            </a:r>
          </a:p>
          <a:p>
            <a:pPr marL="355600" indent="-3556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Pflanzensubstanz m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Hacke oder Sauzahn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grob in den Boden einarbeiten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als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Mulch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der Oberfläche belassen </a:t>
            </a:r>
          </a:p>
          <a:p>
            <a:pPr marL="355600" indent="-3556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öglichst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flach einarbeiten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Sauerstoffzufuhr zu gewährleisten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799D19-BE42-402E-9EBD-D15C07E9982E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</p:spTree>
    <p:extLst>
      <p:ext uri="{BB962C8B-B14F-4D97-AF65-F5344CB8AC3E}">
        <p14:creationId xmlns:p14="http://schemas.microsoft.com/office/powerpoint/2010/main" val="372195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4F27D89-4C45-4DD9-B6BC-993683001BD1}"/>
              </a:ext>
            </a:extLst>
          </p:cNvPr>
          <p:cNvSpPr/>
          <p:nvPr/>
        </p:nvSpPr>
        <p:spPr>
          <a:xfrm>
            <a:off x="960326" y="1206150"/>
            <a:ext cx="3165810" cy="7923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014B65-7820-4447-B7E9-274480BF7E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1690" y="2443281"/>
            <a:ext cx="3601222" cy="2523569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dirty="0"/>
              <a:t>Ausgleich der Bodentemperatur und Erhalt der Bodenfeuchtigkeit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dirty="0"/>
              <a:t>Schutz vor Erosion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dirty="0"/>
              <a:t>Humusaufbau durch den Eintrag organischer Substanz</a:t>
            </a:r>
          </a:p>
          <a:p>
            <a:pPr>
              <a:spcBef>
                <a:spcPts val="1200"/>
              </a:spcBef>
              <a:buClr>
                <a:schemeClr val="bg1"/>
              </a:buClr>
              <a:buSzPct val="170000"/>
              <a:buBlip>
                <a:blip r:embed="rId3"/>
              </a:buBlip>
            </a:pPr>
            <a:r>
              <a:rPr lang="de-DE" dirty="0"/>
              <a:t>Unkrautunterdrückung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endParaRPr lang="de-DE" dirty="0"/>
          </a:p>
          <a:p>
            <a:pPr>
              <a:buClr>
                <a:schemeClr val="bg1"/>
              </a:buClr>
            </a:pPr>
            <a:endParaRPr lang="de-DE" dirty="0"/>
          </a:p>
          <a:p>
            <a:pPr>
              <a:buClr>
                <a:schemeClr val="bg1"/>
              </a:buClr>
            </a:pPr>
            <a:endParaRPr lang="de-DE" dirty="0"/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8D24ADC3-3AF2-4E23-AD07-CE56FA8A79DB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Mulchen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075922-E176-4FC3-A88F-49BB8984BD1A}"/>
              </a:ext>
            </a:extLst>
          </p:cNvPr>
          <p:cNvSpPr txBox="1"/>
          <p:nvPr/>
        </p:nvSpPr>
        <p:spPr>
          <a:xfrm>
            <a:off x="970778" y="1279221"/>
            <a:ext cx="34115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Clr>
                <a:srgbClr val="7AB800"/>
              </a:buClr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Bedeckung des Bodens mit verschiedensten Materialien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0E218F5-079E-4CA7-9987-634426646621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652" y="224350"/>
            <a:ext cx="2434062" cy="234634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652" y="3007497"/>
            <a:ext cx="2434062" cy="179246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3265200-9E3B-47BB-A969-323A1F01709E}"/>
              </a:ext>
            </a:extLst>
          </p:cNvPr>
          <p:cNvSpPr txBox="1"/>
          <p:nvPr/>
        </p:nvSpPr>
        <p:spPr>
          <a:xfrm>
            <a:off x="5319602" y="4799961"/>
            <a:ext cx="1624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Miscanthus</a:t>
            </a:r>
            <a:r>
              <a:rPr lang="de-DE" sz="1200" dirty="0">
                <a:latin typeface="+mn-lt"/>
              </a:rPr>
              <a:t>-Häcksel </a:t>
            </a:r>
            <a:r>
              <a:rPr lang="de-DE" sz="800" dirty="0">
                <a:latin typeface="+mn-lt"/>
              </a:rPr>
              <a:t>(39)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3265200-9E3B-47BB-A969-323A1F01709E}"/>
              </a:ext>
            </a:extLst>
          </p:cNvPr>
          <p:cNvSpPr txBox="1"/>
          <p:nvPr/>
        </p:nvSpPr>
        <p:spPr>
          <a:xfrm>
            <a:off x="5319602" y="2549774"/>
            <a:ext cx="140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Ernterückstände </a:t>
            </a:r>
            <a:r>
              <a:rPr lang="de-DE" sz="800" dirty="0">
                <a:latin typeface="+mn-lt"/>
              </a:rPr>
              <a:t>(38)</a:t>
            </a:r>
          </a:p>
        </p:txBody>
      </p:sp>
    </p:spTree>
    <p:extLst>
      <p:ext uri="{BB962C8B-B14F-4D97-AF65-F5344CB8AC3E}">
        <p14:creationId xmlns:p14="http://schemas.microsoft.com/office/powerpoint/2010/main" val="32666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31828B-BC97-4F33-8707-C140F4A36F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4643" y="1295396"/>
            <a:ext cx="3057525" cy="3197595"/>
          </a:xfrm>
        </p:spPr>
        <p:txBody>
          <a:bodyPr/>
          <a:lstStyle/>
          <a:p>
            <a:r>
              <a:rPr lang="de-DE" dirty="0"/>
              <a:t>Jeweils nur in </a:t>
            </a:r>
            <a:r>
              <a:rPr lang="de-DE" b="1" dirty="0"/>
              <a:t>geringer Schichtdicke</a:t>
            </a:r>
            <a:r>
              <a:rPr lang="de-DE" dirty="0"/>
              <a:t>, ansonsten</a:t>
            </a:r>
          </a:p>
          <a:p>
            <a:pPr lvl="1">
              <a:spcBef>
                <a:spcPts val="600"/>
              </a:spcBef>
              <a:buSzPct val="130000"/>
              <a:buBlip>
                <a:blip r:embed="rId2"/>
              </a:buBlip>
            </a:pPr>
            <a:r>
              <a:rPr lang="de-DE" sz="1700" dirty="0"/>
              <a:t>Fäulnis</a:t>
            </a:r>
          </a:p>
          <a:p>
            <a:pPr lvl="1">
              <a:spcBef>
                <a:spcPts val="600"/>
              </a:spcBef>
              <a:buSzPct val="130000"/>
              <a:buBlip>
                <a:blip r:embed="rId2"/>
              </a:buBlip>
            </a:pPr>
            <a:r>
              <a:rPr lang="de-DE" sz="1700" dirty="0"/>
              <a:t>Erhöhtes Schnecken-Risiko</a:t>
            </a:r>
          </a:p>
          <a:p>
            <a:pPr lvl="1">
              <a:spcBef>
                <a:spcPts val="600"/>
              </a:spcBef>
              <a:buSzPct val="130000"/>
              <a:buBlip>
                <a:blip r:embed="rId2"/>
              </a:buBlip>
            </a:pPr>
            <a:r>
              <a:rPr lang="de-DE" sz="1700" dirty="0"/>
              <a:t>Langsamere Erwärmung des Bodens im Frühjahr</a:t>
            </a:r>
          </a:p>
          <a:p>
            <a:pPr>
              <a:spcBef>
                <a:spcPts val="1200"/>
              </a:spcBef>
            </a:pPr>
            <a:r>
              <a:rPr lang="de-DE" dirty="0"/>
              <a:t>Nährstoffeintrag/-festlegung beachten!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435CC4-73B5-4A9F-AA85-27EB6FED70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Mulchen mit organischen Materialien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065760-78F7-420F-B87B-58C7885C0922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1295396"/>
            <a:ext cx="3125037" cy="21192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3265200-9E3B-47BB-A969-323A1F01709E}"/>
              </a:ext>
            </a:extLst>
          </p:cNvPr>
          <p:cNvSpPr txBox="1"/>
          <p:nvPr/>
        </p:nvSpPr>
        <p:spPr>
          <a:xfrm>
            <a:off x="888279" y="3435105"/>
            <a:ext cx="273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Rasenschnitt wird nur schleierartig dünn </a:t>
            </a:r>
            <a:br>
              <a:rPr lang="de-DE" sz="1200" dirty="0">
                <a:latin typeface="+mn-lt"/>
              </a:rPr>
            </a:br>
            <a:r>
              <a:rPr lang="de-DE" sz="1200" dirty="0">
                <a:latin typeface="+mn-lt"/>
              </a:rPr>
              <a:t>aufgebracht und bei Bedarf ergänzt </a:t>
            </a:r>
            <a:r>
              <a:rPr lang="de-DE" sz="800" dirty="0">
                <a:latin typeface="+mn-lt"/>
              </a:rPr>
              <a:t>(40)</a:t>
            </a:r>
          </a:p>
        </p:txBody>
      </p:sp>
    </p:spTree>
    <p:extLst>
      <p:ext uri="{BB962C8B-B14F-4D97-AF65-F5344CB8AC3E}">
        <p14:creationId xmlns:p14="http://schemas.microsoft.com/office/powerpoint/2010/main" val="360422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2CB2918-6B07-4A7C-8514-B184123F973E}"/>
              </a:ext>
            </a:extLst>
          </p:cNvPr>
          <p:cNvSpPr/>
          <p:nvPr/>
        </p:nvSpPr>
        <p:spPr>
          <a:xfrm>
            <a:off x="1597701" y="1163074"/>
            <a:ext cx="5595506" cy="662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E9913FA-1FA5-4780-878A-EBFDCE799E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43044" y="1220110"/>
            <a:ext cx="5504820" cy="54823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Im Garten anfallende Materialien sind im Hinblick auf die Kreislaufwirtschaft besonders vorteilhaft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F26A8A-732B-456B-8F71-E839C35FB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Organische </a:t>
            </a:r>
            <a:r>
              <a:rPr lang="de-DE" dirty="0" err="1"/>
              <a:t>Mulchmaterialien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848420-49FA-49FB-BAF4-C9639776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49" y="2360631"/>
            <a:ext cx="2410180" cy="13388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6F94F7-4B1F-4464-B04C-FF7B4B96A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001" y="2360631"/>
            <a:ext cx="2419206" cy="13388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4FB6FF-C446-4F79-8126-A55DF3DEEA3C}"/>
              </a:ext>
            </a:extLst>
          </p:cNvPr>
          <p:cNvSpPr txBox="1"/>
          <p:nvPr/>
        </p:nvSpPr>
        <p:spPr>
          <a:xfrm>
            <a:off x="971550" y="1975910"/>
            <a:ext cx="341151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Clr>
                <a:srgbClr val="7AB800"/>
              </a:buClr>
            </a:pPr>
            <a:r>
              <a:rPr lang="de-DE" sz="19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Leicht abbaubar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EF9CD39-7645-4DAE-ADE8-1C59E76B583B}"/>
              </a:ext>
            </a:extLst>
          </p:cNvPr>
          <p:cNvSpPr txBox="1"/>
          <p:nvPr/>
        </p:nvSpPr>
        <p:spPr>
          <a:xfrm>
            <a:off x="4690865" y="1988785"/>
            <a:ext cx="341151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Clr>
                <a:srgbClr val="7AB800"/>
              </a:buClr>
            </a:pPr>
            <a:r>
              <a:rPr lang="de-DE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Schwer abbaubar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D8D7D9-9D69-4C02-AE76-A7E0D84109CB}"/>
              </a:ext>
            </a:extLst>
          </p:cNvPr>
          <p:cNvSpPr txBox="1"/>
          <p:nvPr/>
        </p:nvSpPr>
        <p:spPr>
          <a:xfrm>
            <a:off x="971549" y="3780879"/>
            <a:ext cx="332839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 a. Rasenschnitt, Laub, Ernterückstände</a:t>
            </a:r>
          </a:p>
          <a:p>
            <a:pPr marL="342900" indent="-3429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Kontinuierlicher Nährstoffeintrag</a:t>
            </a:r>
            <a:endParaRPr lang="de-DE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07B54C5-A99A-47E9-A278-E536463705F8}"/>
              </a:ext>
            </a:extLst>
          </p:cNvPr>
          <p:cNvSpPr txBox="1"/>
          <p:nvPr/>
        </p:nvSpPr>
        <p:spPr>
          <a:xfrm>
            <a:off x="4760933" y="3760507"/>
            <a:ext cx="358957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 a. Rindenmulch, Stroh, Holzwolle</a:t>
            </a:r>
          </a:p>
          <a:p>
            <a:pPr marL="342900" indent="-34290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Festlegung von Stickstoff</a:t>
            </a:r>
          </a:p>
          <a:p>
            <a:pPr marL="717550" lvl="1" indent="-361950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Ausgleichs</a:t>
            </a: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düngung</a:t>
            </a:r>
            <a:endParaRPr lang="de-DE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4B173B4-D8BA-4A2F-B796-5D71236499E4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3363249" y="3484015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(41)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186350" y="3484015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(42)</a:t>
            </a:r>
          </a:p>
        </p:txBody>
      </p:sp>
    </p:spTree>
    <p:extLst>
      <p:ext uri="{BB962C8B-B14F-4D97-AF65-F5344CB8AC3E}">
        <p14:creationId xmlns:p14="http://schemas.microsoft.com/office/powerpoint/2010/main" val="11792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91C8FD9-9E67-46AA-854F-C91693A56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62" y="1305797"/>
            <a:ext cx="2217036" cy="16931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92C6B39-0C75-45F2-9CFD-4B81EEF96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63" y="3414985"/>
            <a:ext cx="2217035" cy="129780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AF47FD7-128B-42E6-BF6E-F275A7C87E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131" y="3414984"/>
            <a:ext cx="2010576" cy="129780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5655B12-F458-4020-B38C-76A3A99385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130" y="1305797"/>
            <a:ext cx="2010577" cy="168996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31226C8-BD95-4F52-9F6E-BBF625CCFE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946" y="2677040"/>
            <a:ext cx="1876497" cy="202732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2044608-9239-47BC-9659-F11083A3D180}"/>
              </a:ext>
            </a:extLst>
          </p:cNvPr>
          <p:cNvSpPr txBox="1"/>
          <p:nvPr/>
        </p:nvSpPr>
        <p:spPr>
          <a:xfrm>
            <a:off x="879930" y="569926"/>
            <a:ext cx="36420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dirty="0">
                <a:latin typeface="+mj-lt"/>
              </a:rPr>
              <a:t>Mulchfolien und -matten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3265200-9E3B-47BB-A969-323A1F01709E}"/>
              </a:ext>
            </a:extLst>
          </p:cNvPr>
          <p:cNvSpPr txBox="1"/>
          <p:nvPr/>
        </p:nvSpPr>
        <p:spPr>
          <a:xfrm>
            <a:off x="747602" y="4704362"/>
            <a:ext cx="104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Mulchfolie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(44)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C22E67-FDB8-410B-B798-78554E9ABB63}"/>
              </a:ext>
            </a:extLst>
          </p:cNvPr>
          <p:cNvSpPr txBox="1"/>
          <p:nvPr/>
        </p:nvSpPr>
        <p:spPr>
          <a:xfrm>
            <a:off x="3340628" y="4709327"/>
            <a:ext cx="2321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Mulchpapier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(46)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7EA2024-0008-4B01-A3DF-E40047730D6B}"/>
              </a:ext>
            </a:extLst>
          </p:cNvPr>
          <p:cNvSpPr txBox="1"/>
          <p:nvPr/>
        </p:nvSpPr>
        <p:spPr>
          <a:xfrm>
            <a:off x="5909470" y="4709327"/>
            <a:ext cx="1165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Unkrautvlies </a:t>
            </a:r>
            <a:r>
              <a:rPr lang="de-DE" sz="800" dirty="0">
                <a:latin typeface="+mn-lt"/>
              </a:rPr>
              <a:t>(47)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832D44D-0B59-4F55-9EDE-39CFDA87D0D5}"/>
              </a:ext>
            </a:extLst>
          </p:cNvPr>
          <p:cNvSpPr txBox="1"/>
          <p:nvPr/>
        </p:nvSpPr>
        <p:spPr>
          <a:xfrm>
            <a:off x="3316442" y="3002949"/>
            <a:ext cx="172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>
                <a:latin typeface="+mn-lt"/>
              </a:rPr>
              <a:t>Mulchvlies</a:t>
            </a:r>
            <a:r>
              <a:rPr lang="de-DE" sz="12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195545C-10C8-44AB-A445-DD0CB8EBAEBD}"/>
              </a:ext>
            </a:extLst>
          </p:cNvPr>
          <p:cNvSpPr txBox="1"/>
          <p:nvPr/>
        </p:nvSpPr>
        <p:spPr>
          <a:xfrm>
            <a:off x="789219" y="3007916"/>
            <a:ext cx="1433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Hanf-Woll-Matte </a:t>
            </a:r>
            <a:r>
              <a:rPr lang="de-DE" sz="800" dirty="0">
                <a:latin typeface="+mn-lt"/>
              </a:rPr>
              <a:t>(43)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8A2A9B0-993D-4372-823B-808CEA34BCEC}"/>
              </a:ext>
            </a:extLst>
          </p:cNvPr>
          <p:cNvSpPr/>
          <p:nvPr/>
        </p:nvSpPr>
        <p:spPr>
          <a:xfrm>
            <a:off x="5682025" y="1432457"/>
            <a:ext cx="2211205" cy="9848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143C244B-5D61-49BC-AAAE-9797786A8D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9339" y="1533695"/>
            <a:ext cx="2321713" cy="54823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Auf biologisch abbaubare Produkte achten!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F73078-00E9-4FF5-BA96-98A8F7C0FF10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Boden &amp; Düngung</a:t>
            </a:r>
          </a:p>
        </p:txBody>
      </p:sp>
    </p:spTree>
    <p:extLst>
      <p:ext uri="{BB962C8B-B14F-4D97-AF65-F5344CB8AC3E}">
        <p14:creationId xmlns:p14="http://schemas.microsoft.com/office/powerpoint/2010/main" val="52052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053C1D0-32C7-4AE7-B1BF-51D60C92B1DE}"/>
              </a:ext>
            </a:extLst>
          </p:cNvPr>
          <p:cNvSpPr txBox="1"/>
          <p:nvPr/>
        </p:nvSpPr>
        <p:spPr>
          <a:xfrm>
            <a:off x="935038" y="843506"/>
            <a:ext cx="767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de-DE" sz="3600" b="1" dirty="0">
                <a:solidFill>
                  <a:schemeClr val="bg1"/>
                </a:solidFill>
                <a:latin typeface="+mn-lt"/>
              </a:rPr>
              <a:t>Ökologisches Gärtnern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0588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1DC9B0-FC2F-4CCF-8F3F-7C3A969A9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5614" y="94571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2.3. Ressourcenschonung</a:t>
            </a:r>
          </a:p>
        </p:txBody>
      </p:sp>
    </p:spTree>
    <p:extLst>
      <p:ext uri="{BB962C8B-B14F-4D97-AF65-F5344CB8AC3E}">
        <p14:creationId xmlns:p14="http://schemas.microsoft.com/office/powerpoint/2010/main" val="2753409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BC26AD-178E-4079-B220-111FD422E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617855"/>
            <a:ext cx="6612591" cy="342900"/>
          </a:xfrm>
        </p:spPr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n-lt"/>
              </a:rPr>
              <a:t>Plastik-Problematik</a:t>
            </a:r>
          </a:p>
        </p:txBody>
      </p:sp>
      <p:pic>
        <p:nvPicPr>
          <p:cNvPr id="4098" name="Picture 2" descr="Sauber, Umwelt, Müll, Recyceln, Grün">
            <a:extLst>
              <a:ext uri="{FF2B5EF4-FFF2-40B4-BE49-F238E27FC236}">
                <a16:creationId xmlns:a16="http://schemas.microsoft.com/office/drawing/2014/main" id="{47C3308D-1D29-455E-95DB-8D7BD608B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1310" y="1276616"/>
            <a:ext cx="3938125" cy="28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BA45D41-2F59-4603-B5FE-8069A89FED4E}"/>
              </a:ext>
            </a:extLst>
          </p:cNvPr>
          <p:cNvSpPr txBox="1"/>
          <p:nvPr/>
        </p:nvSpPr>
        <p:spPr>
          <a:xfrm>
            <a:off x="5646744" y="415712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(48)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96BC36B6-1CA8-412C-B350-796D382B508B}"/>
              </a:ext>
            </a:extLst>
          </p:cNvPr>
          <p:cNvSpPr/>
          <p:nvPr/>
        </p:nvSpPr>
        <p:spPr>
          <a:xfrm>
            <a:off x="6000760" y="1167878"/>
            <a:ext cx="1967486" cy="109785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BCEE754F-8C83-4E85-A76D-B78C01AE589B}"/>
              </a:ext>
            </a:extLst>
          </p:cNvPr>
          <p:cNvSpPr/>
          <p:nvPr/>
        </p:nvSpPr>
        <p:spPr>
          <a:xfrm>
            <a:off x="5994916" y="3374113"/>
            <a:ext cx="1973330" cy="109785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5935F1FB-DAA3-4672-ACFD-5A5D2F6B9AD5}"/>
              </a:ext>
            </a:extLst>
          </p:cNvPr>
          <p:cNvSpPr txBox="1">
            <a:spLocks/>
          </p:cNvSpPr>
          <p:nvPr/>
        </p:nvSpPr>
        <p:spPr>
          <a:xfrm>
            <a:off x="6118463" y="1276616"/>
            <a:ext cx="1726234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Gesundheitliche Gefahren durch Mikroplastik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B85782EE-0CBB-4E77-858D-56EC9DA5DF8A}"/>
              </a:ext>
            </a:extLst>
          </p:cNvPr>
          <p:cNvSpPr txBox="1">
            <a:spLocks/>
          </p:cNvSpPr>
          <p:nvPr/>
        </p:nvSpPr>
        <p:spPr>
          <a:xfrm>
            <a:off x="6047662" y="3491686"/>
            <a:ext cx="1867837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Schädigung des Bodenlebens durch Mikroplastik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E81BB91-DFC0-4E9C-A167-8A9BA3CAEE2E}"/>
              </a:ext>
            </a:extLst>
          </p:cNvPr>
          <p:cNvSpPr/>
          <p:nvPr/>
        </p:nvSpPr>
        <p:spPr>
          <a:xfrm>
            <a:off x="952499" y="3374113"/>
            <a:ext cx="1967486" cy="109785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CD2101AF-E3C9-4081-BF98-A20402979E66}"/>
              </a:ext>
            </a:extLst>
          </p:cNvPr>
          <p:cNvSpPr txBox="1">
            <a:spLocks/>
          </p:cNvSpPr>
          <p:nvPr/>
        </p:nvSpPr>
        <p:spPr>
          <a:xfrm>
            <a:off x="1057992" y="3461461"/>
            <a:ext cx="1726234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Verschmutzung verschiedenster Lebensräume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05D745E-DA6B-4CBE-8399-ED6872749FB3}"/>
              </a:ext>
            </a:extLst>
          </p:cNvPr>
          <p:cNvSpPr/>
          <p:nvPr/>
        </p:nvSpPr>
        <p:spPr>
          <a:xfrm>
            <a:off x="952499" y="1167878"/>
            <a:ext cx="1967486" cy="836217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E4C87470-157E-4CE2-AB55-22601447D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7992" y="1312770"/>
            <a:ext cx="1726234" cy="54823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err="1"/>
              <a:t>Vermüllung</a:t>
            </a:r>
            <a:r>
              <a:rPr lang="de-DE" dirty="0"/>
              <a:t> der Meere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FFC705B7-2E1D-48FB-AB25-131220297CFC}"/>
              </a:ext>
            </a:extLst>
          </p:cNvPr>
          <p:cNvSpPr txBox="1">
            <a:spLocks/>
          </p:cNvSpPr>
          <p:nvPr/>
        </p:nvSpPr>
        <p:spPr>
          <a:xfrm>
            <a:off x="979115" y="4716253"/>
            <a:ext cx="7802088" cy="3429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>
                <a:solidFill>
                  <a:srgbClr val="FF0000"/>
                </a:solidFill>
              </a:rPr>
              <a:t>Auf Plastik sollte im Garten weitestgehend verzichtet werden! </a:t>
            </a: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FCA1242B-06F2-4682-ADB3-1E56E6D2CCB3}"/>
              </a:ext>
            </a:extLst>
          </p:cNvPr>
          <p:cNvSpPr/>
          <p:nvPr/>
        </p:nvSpPr>
        <p:spPr>
          <a:xfrm>
            <a:off x="1458505" y="4716253"/>
            <a:ext cx="234268" cy="29993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AB4B613-ED82-4512-9415-4000E982878E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Ressourcenschonung</a:t>
            </a:r>
          </a:p>
        </p:txBody>
      </p:sp>
    </p:spTree>
    <p:extLst>
      <p:ext uri="{BB962C8B-B14F-4D97-AF65-F5344CB8AC3E}">
        <p14:creationId xmlns:p14="http://schemas.microsoft.com/office/powerpoint/2010/main" val="2184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3" grpId="0"/>
      <p:bldP spid="14" grpId="0"/>
      <p:bldP spid="19" grpId="0" animBg="1"/>
      <p:bldP spid="15" grpId="0"/>
      <p:bldP spid="20" grpId="0" animBg="1"/>
      <p:bldP spid="12" grpId="0" build="p"/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2C7639-311D-4807-8203-CDEEBC2043A4}"/>
              </a:ext>
            </a:extLst>
          </p:cNvPr>
          <p:cNvSpPr txBox="1"/>
          <p:nvPr/>
        </p:nvSpPr>
        <p:spPr>
          <a:xfrm>
            <a:off x="885825" y="596900"/>
            <a:ext cx="4612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dirty="0">
                <a:latin typeface="+mj-lt"/>
              </a:rPr>
              <a:t>Ressourcenverbrauch im Garten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CE7AA4-6E57-4DD4-BFD8-805E9B85372A}"/>
              </a:ext>
            </a:extLst>
          </p:cNvPr>
          <p:cNvSpPr txBox="1"/>
          <p:nvPr/>
        </p:nvSpPr>
        <p:spPr>
          <a:xfrm>
            <a:off x="863860" y="1085138"/>
            <a:ext cx="68256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Nur wer einen Überblick über den eigenen </a:t>
            </a:r>
            <a:r>
              <a:rPr lang="de-DE" sz="1900" b="1" dirty="0">
                <a:latin typeface="+mn-lt"/>
              </a:rPr>
              <a:t>Ressourcenverbrauch</a:t>
            </a:r>
            <a:r>
              <a:rPr lang="de-DE" sz="1900" dirty="0">
                <a:latin typeface="+mn-lt"/>
              </a:rPr>
              <a:t> hat, kann diesen auch reduzieren</a:t>
            </a:r>
          </a:p>
          <a:p>
            <a:pPr marL="800100" lvl="1" indent="-342900">
              <a:spcAft>
                <a:spcPts val="600"/>
              </a:spcAft>
              <a:buClr>
                <a:srgbClr val="92D050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Woher kommen die Produkte?</a:t>
            </a:r>
          </a:p>
          <a:p>
            <a:pPr marL="800100" lvl="1" indent="-342900">
              <a:spcAft>
                <a:spcPts val="600"/>
              </a:spcAft>
              <a:buClr>
                <a:srgbClr val="92D050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Aus welchen Rohstoffen bestehen sie?</a:t>
            </a:r>
          </a:p>
          <a:p>
            <a:pPr marL="800100" lvl="1" indent="-342900">
              <a:spcAft>
                <a:spcPts val="600"/>
              </a:spcAft>
              <a:buClr>
                <a:srgbClr val="92D050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Unter welchen Umständen wurden sie gewonnen?</a:t>
            </a:r>
          </a:p>
          <a:p>
            <a:pPr marL="800100" lvl="1" indent="-342900">
              <a:spcAft>
                <a:spcPts val="600"/>
              </a:spcAft>
              <a:buClr>
                <a:srgbClr val="92D050"/>
              </a:buClr>
              <a:buFont typeface="Symbol" panose="05050102010706020507" pitchFamily="18" charset="2"/>
              <a:buChar char="-"/>
            </a:pPr>
            <a:r>
              <a:rPr lang="de-DE" sz="1700" dirty="0">
                <a:latin typeface="+mn-lt"/>
              </a:rPr>
              <a:t>Womit sind sie verpackt?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577DA9-D1E4-44DB-AC7C-D48FE1BA536E}"/>
              </a:ext>
            </a:extLst>
          </p:cNvPr>
          <p:cNvSpPr txBox="1"/>
          <p:nvPr/>
        </p:nvSpPr>
        <p:spPr>
          <a:xfrm>
            <a:off x="6333684" y="115593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5D34B5-C55E-4A49-90CE-C5E152268FD5}"/>
              </a:ext>
            </a:extLst>
          </p:cNvPr>
          <p:cNvSpPr txBox="1"/>
          <p:nvPr/>
        </p:nvSpPr>
        <p:spPr>
          <a:xfrm>
            <a:off x="7929483" y="151509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(50)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4BFB46-ABF9-4018-9BB4-7A5F9504D9B0}"/>
              </a:ext>
            </a:extLst>
          </p:cNvPr>
          <p:cNvSpPr txBox="1"/>
          <p:nvPr/>
        </p:nvSpPr>
        <p:spPr>
          <a:xfrm>
            <a:off x="6676341" y="237174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(51)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024CE6F-2537-469E-8788-9EEC8F446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6097" y="4452094"/>
            <a:ext cx="1501179" cy="54823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Blumenerden &amp; Substrate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47E7846C-4C59-4BF6-8416-B3E106F5A8D2}"/>
              </a:ext>
            </a:extLst>
          </p:cNvPr>
          <p:cNvSpPr txBox="1">
            <a:spLocks/>
          </p:cNvSpPr>
          <p:nvPr/>
        </p:nvSpPr>
        <p:spPr>
          <a:xfrm>
            <a:off x="4002235" y="3260278"/>
            <a:ext cx="1258427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Pflanz-gefäße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CCAFC6B7-5F8C-440E-AD22-8E940E8923CB}"/>
              </a:ext>
            </a:extLst>
          </p:cNvPr>
          <p:cNvSpPr txBox="1">
            <a:spLocks/>
          </p:cNvSpPr>
          <p:nvPr/>
        </p:nvSpPr>
        <p:spPr>
          <a:xfrm>
            <a:off x="2333844" y="3705025"/>
            <a:ext cx="1252062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Garten-geräte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551A51B6-5BA2-46B0-A6F6-726A5CAF4F1B}"/>
              </a:ext>
            </a:extLst>
          </p:cNvPr>
          <p:cNvSpPr txBox="1">
            <a:spLocks/>
          </p:cNvSpPr>
          <p:nvPr/>
        </p:nvSpPr>
        <p:spPr>
          <a:xfrm>
            <a:off x="7015789" y="1906483"/>
            <a:ext cx="1124854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Vliese &amp; Folien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E1B2BD4F-6E8A-410F-994C-992C8AB6D424}"/>
              </a:ext>
            </a:extLst>
          </p:cNvPr>
          <p:cNvSpPr txBox="1">
            <a:spLocks/>
          </p:cNvSpPr>
          <p:nvPr/>
        </p:nvSpPr>
        <p:spPr>
          <a:xfrm>
            <a:off x="5327632" y="3979281"/>
            <a:ext cx="1384552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Bau-materialien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175909A6-560C-492F-8ECB-A66B371D4251}"/>
              </a:ext>
            </a:extLst>
          </p:cNvPr>
          <p:cNvSpPr txBox="1">
            <a:spLocks/>
          </p:cNvSpPr>
          <p:nvPr/>
        </p:nvSpPr>
        <p:spPr>
          <a:xfrm>
            <a:off x="6912009" y="4326927"/>
            <a:ext cx="1171188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Dünge-mittel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CBDF4EA1-DE48-45D1-9F39-F51C1152519C}"/>
              </a:ext>
            </a:extLst>
          </p:cNvPr>
          <p:cNvSpPr txBox="1">
            <a:spLocks/>
          </p:cNvSpPr>
          <p:nvPr/>
        </p:nvSpPr>
        <p:spPr>
          <a:xfrm>
            <a:off x="6362931" y="3116463"/>
            <a:ext cx="1726234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Pflanzenschutz-mittel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71C6D288-14D8-44FF-AFD1-7E53FE2496BD}"/>
              </a:ext>
            </a:extLst>
          </p:cNvPr>
          <p:cNvSpPr txBox="1">
            <a:spLocks/>
          </p:cNvSpPr>
          <p:nvPr/>
        </p:nvSpPr>
        <p:spPr>
          <a:xfrm>
            <a:off x="857049" y="3330584"/>
            <a:ext cx="1412022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Pflanzen &amp; Saatgut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CB5386E5-07DC-4D51-9C8B-4E1C5595F688}"/>
              </a:ext>
            </a:extLst>
          </p:cNvPr>
          <p:cNvSpPr txBox="1">
            <a:spLocks/>
          </p:cNvSpPr>
          <p:nvPr/>
        </p:nvSpPr>
        <p:spPr>
          <a:xfrm>
            <a:off x="777141" y="4312981"/>
            <a:ext cx="1252062" cy="35350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Wasser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52DD5C66-D5A3-457E-9BB1-B7396E286E3D}"/>
              </a:ext>
            </a:extLst>
          </p:cNvPr>
          <p:cNvSpPr txBox="1">
            <a:spLocks/>
          </p:cNvSpPr>
          <p:nvPr/>
        </p:nvSpPr>
        <p:spPr>
          <a:xfrm>
            <a:off x="1641364" y="4693492"/>
            <a:ext cx="1726234" cy="54823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/>
              <a:t>Strom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62A8AE-D043-4513-AEEB-C5462BC89559}"/>
              </a:ext>
            </a:extLst>
          </p:cNvPr>
          <p:cNvSpPr/>
          <p:nvPr/>
        </p:nvSpPr>
        <p:spPr>
          <a:xfrm>
            <a:off x="7086193" y="1840214"/>
            <a:ext cx="984046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F37759F9-D648-4587-A6A4-3CC4C19CAAB9}"/>
              </a:ext>
            </a:extLst>
          </p:cNvPr>
          <p:cNvSpPr/>
          <p:nvPr/>
        </p:nvSpPr>
        <p:spPr>
          <a:xfrm>
            <a:off x="4139425" y="3205767"/>
            <a:ext cx="984046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8D96E4E4-33C5-41FC-A328-7668E87A08ED}"/>
              </a:ext>
            </a:extLst>
          </p:cNvPr>
          <p:cNvSpPr/>
          <p:nvPr/>
        </p:nvSpPr>
        <p:spPr>
          <a:xfrm>
            <a:off x="6393949" y="3034195"/>
            <a:ext cx="1676289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2DD4E81C-EC53-4CFC-AE22-AB82F1CF4DD2}"/>
              </a:ext>
            </a:extLst>
          </p:cNvPr>
          <p:cNvSpPr/>
          <p:nvPr/>
        </p:nvSpPr>
        <p:spPr>
          <a:xfrm>
            <a:off x="5390797" y="3957398"/>
            <a:ext cx="1252061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D80A93A7-4805-4A00-9906-BE162E67CD8F}"/>
              </a:ext>
            </a:extLst>
          </p:cNvPr>
          <p:cNvSpPr/>
          <p:nvPr/>
        </p:nvSpPr>
        <p:spPr>
          <a:xfrm>
            <a:off x="7014839" y="4251905"/>
            <a:ext cx="984046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422A1E5C-7FC2-41A4-B8FF-09F729C5F013}"/>
              </a:ext>
            </a:extLst>
          </p:cNvPr>
          <p:cNvSpPr/>
          <p:nvPr/>
        </p:nvSpPr>
        <p:spPr>
          <a:xfrm>
            <a:off x="3504085" y="4397954"/>
            <a:ext cx="1520892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C7514B43-E00F-4E8F-950B-1C310000E824}"/>
              </a:ext>
            </a:extLst>
          </p:cNvPr>
          <p:cNvSpPr/>
          <p:nvPr/>
        </p:nvSpPr>
        <p:spPr>
          <a:xfrm>
            <a:off x="2481596" y="3678294"/>
            <a:ext cx="984046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464CAB5-93FD-47F9-A57D-12737246E9CA}"/>
              </a:ext>
            </a:extLst>
          </p:cNvPr>
          <p:cNvSpPr/>
          <p:nvPr/>
        </p:nvSpPr>
        <p:spPr>
          <a:xfrm>
            <a:off x="882358" y="3262997"/>
            <a:ext cx="1331222" cy="66232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2FD3236A-B341-4E31-AF84-97C68E40E4A8}"/>
              </a:ext>
            </a:extLst>
          </p:cNvPr>
          <p:cNvSpPr/>
          <p:nvPr/>
        </p:nvSpPr>
        <p:spPr>
          <a:xfrm>
            <a:off x="953705" y="4265374"/>
            <a:ext cx="902537" cy="44872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4A8E0D41-F3B2-46B1-8EBB-C4252EB36C64}"/>
              </a:ext>
            </a:extLst>
          </p:cNvPr>
          <p:cNvSpPr/>
          <p:nvPr/>
        </p:nvSpPr>
        <p:spPr>
          <a:xfrm>
            <a:off x="2066515" y="4628161"/>
            <a:ext cx="902537" cy="44872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46CC73E-6828-49AF-B8C3-681DCED422A6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Ressourcenschonung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862" y="2912325"/>
            <a:ext cx="637429" cy="7927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196" y="591378"/>
            <a:ext cx="625287" cy="11009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963" y="484761"/>
            <a:ext cx="1034315" cy="787015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734BFB46-ABF9-4018-9BB4-7A5F9504D9B0}"/>
              </a:ext>
            </a:extLst>
          </p:cNvPr>
          <p:cNvSpPr txBox="1"/>
          <p:nvPr/>
        </p:nvSpPr>
        <p:spPr>
          <a:xfrm>
            <a:off x="6064211" y="355697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(52)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CFDCFDB1-51FD-4EBC-BCF9-4CEDB2E53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167" y="1758772"/>
            <a:ext cx="939869" cy="7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build="p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C6CC97-B5DB-41F3-9CD4-E3ADA047D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Torf tabu?</a:t>
            </a:r>
            <a:endParaRPr lang="de-DE" sz="2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ACC192-9EB6-43BA-8A7F-1E2CA16B94D7}"/>
              </a:ext>
            </a:extLst>
          </p:cNvPr>
          <p:cNvSpPr txBox="1"/>
          <p:nvPr/>
        </p:nvSpPr>
        <p:spPr>
          <a:xfrm>
            <a:off x="1027755" y="1239838"/>
            <a:ext cx="6458267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Torf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Hauptbestandteil der meisten </a:t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konventionellen Blumenerden</a:t>
            </a:r>
          </a:p>
          <a:p>
            <a:pPr marL="800100" lvl="1" indent="-342900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Nahezu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ideale </a:t>
            </a:r>
            <a:r>
              <a:rPr lang="de-DE" sz="1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Eigenschaften </a:t>
            </a:r>
            <a:br>
              <a:rPr lang="de-DE" sz="1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Pflanzenanzucht</a:t>
            </a: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05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de-DE" sz="2400" b="1" dirty="0">
                <a:solidFill>
                  <a:srgbClr val="FF0000"/>
                </a:solidFill>
                <a:latin typeface="+mn-lt"/>
              </a:rPr>
              <a:t>ABER: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SzPct val="125000"/>
              <a:buBlip>
                <a:blip r:embed="rId2"/>
              </a:buBlip>
            </a:pPr>
            <a:r>
              <a:rPr lang="de-DE" sz="1900" dirty="0">
                <a:latin typeface="+mn-lt"/>
              </a:rPr>
              <a:t>Freisetzung enormer Mengen CO</a:t>
            </a:r>
            <a:r>
              <a:rPr lang="de-DE" sz="1900" baseline="-25000" dirty="0">
                <a:latin typeface="+mn-lt"/>
              </a:rPr>
              <a:t>2</a:t>
            </a:r>
            <a:r>
              <a:rPr lang="de-DE" sz="1900" dirty="0">
                <a:latin typeface="+mn-lt"/>
              </a:rPr>
              <a:t> im Zuge des Torfabbaus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SzPct val="125000"/>
              <a:buBlip>
                <a:blip r:embed="rId2"/>
              </a:buBlip>
            </a:pPr>
            <a:r>
              <a:rPr lang="de-DE" sz="1900" dirty="0">
                <a:latin typeface="+mn-lt"/>
              </a:rPr>
              <a:t>Zerstörung des Ökosystems Moor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SzPct val="125000"/>
              <a:buBlip>
                <a:blip r:embed="rId2"/>
              </a:buBlip>
            </a:pPr>
            <a:r>
              <a:rPr lang="de-DE" sz="1900" dirty="0">
                <a:latin typeface="+mn-lt"/>
              </a:rPr>
              <a:t>Renaturierung nur begrenzt bzw. sehr langsam möglich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09C1D8-2C63-41F2-90F9-AB89B7B8EAF9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Ressourcenschonung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"/>
          <a:stretch/>
        </p:blipFill>
        <p:spPr>
          <a:xfrm>
            <a:off x="5194997" y="960755"/>
            <a:ext cx="2864806" cy="21733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35219" y="3134153"/>
            <a:ext cx="2984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Moorlandschaft</a:t>
            </a:r>
            <a:endParaRPr lang="de-DE" sz="120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6229608" y="3164930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(53)</a:t>
            </a:r>
          </a:p>
        </p:txBody>
      </p:sp>
    </p:spTree>
    <p:extLst>
      <p:ext uri="{BB962C8B-B14F-4D97-AF65-F5344CB8AC3E}">
        <p14:creationId xmlns:p14="http://schemas.microsoft.com/office/powerpoint/2010/main" val="22815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C0F5BD-C6D1-46D7-8AB4-86A2EAD4C1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Torfersatzstoffe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0C0D0D-ECFF-42CD-A481-4B2D9A7F26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00" y="2507460"/>
            <a:ext cx="2113158" cy="12452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56228E-9790-4E32-90B3-3E8113CFE0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194590"/>
            <a:ext cx="1995200" cy="10538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E1AD0E-024E-4095-826E-371EC36055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010" y="4089065"/>
            <a:ext cx="1669626" cy="9971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69AF96-DF3A-436A-BACB-80A93DCB1F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111" y="111802"/>
            <a:ext cx="1473674" cy="14292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FC8565-8321-4D96-9503-C4E3683581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334" y="3982276"/>
            <a:ext cx="1853553" cy="11039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5E50C8-CFB9-425E-8E5A-64ECC9728C3B}"/>
              </a:ext>
            </a:extLst>
          </p:cNvPr>
          <p:cNvSpPr txBox="1"/>
          <p:nvPr/>
        </p:nvSpPr>
        <p:spPr>
          <a:xfrm>
            <a:off x="2895925" y="1974978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8484EB-1F04-42A5-8E11-F2C478C65DA7}"/>
              </a:ext>
            </a:extLst>
          </p:cNvPr>
          <p:cNvSpPr txBox="1"/>
          <p:nvPr/>
        </p:nvSpPr>
        <p:spPr>
          <a:xfrm>
            <a:off x="3214196" y="4870759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9D838D-306C-4204-8F34-A409DED5A05D}"/>
              </a:ext>
            </a:extLst>
          </p:cNvPr>
          <p:cNvSpPr txBox="1"/>
          <p:nvPr/>
        </p:nvSpPr>
        <p:spPr>
          <a:xfrm>
            <a:off x="4781785" y="1004083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(54)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A6A48C-EA73-449D-AA55-05BA19CC9A5C}"/>
              </a:ext>
            </a:extLst>
          </p:cNvPr>
          <p:cNvSpPr txBox="1"/>
          <p:nvPr/>
        </p:nvSpPr>
        <p:spPr>
          <a:xfrm>
            <a:off x="5798636" y="4568227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9A1258-2C1D-4F90-938E-A20BC64B3662}"/>
              </a:ext>
            </a:extLst>
          </p:cNvPr>
          <p:cNvSpPr txBox="1"/>
          <p:nvPr/>
        </p:nvSpPr>
        <p:spPr>
          <a:xfrm>
            <a:off x="2983679" y="3537270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8F2142B-5E4E-4619-A597-C66A4B98BAC0}"/>
              </a:ext>
            </a:extLst>
          </p:cNvPr>
          <p:cNvSpPr txBox="1"/>
          <p:nvPr/>
        </p:nvSpPr>
        <p:spPr>
          <a:xfrm>
            <a:off x="704679" y="3701019"/>
            <a:ext cx="1541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600" dirty="0">
                <a:latin typeface="+mn-lt"/>
              </a:rPr>
              <a:t>Rindenhumus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6D8489-70B9-45B3-8515-F446DDC952CE}"/>
              </a:ext>
            </a:extLst>
          </p:cNvPr>
          <p:cNvSpPr txBox="1"/>
          <p:nvPr/>
        </p:nvSpPr>
        <p:spPr>
          <a:xfrm>
            <a:off x="1536720" y="2183964"/>
            <a:ext cx="1853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600" dirty="0">
                <a:latin typeface="+mn-lt"/>
              </a:rPr>
              <a:t>Grüngutkompost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5C31B62-1D2D-47E3-9EE3-A64F45AEC815}"/>
              </a:ext>
            </a:extLst>
          </p:cNvPr>
          <p:cNvSpPr txBox="1"/>
          <p:nvPr/>
        </p:nvSpPr>
        <p:spPr>
          <a:xfrm>
            <a:off x="4541867" y="91025"/>
            <a:ext cx="1541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600" dirty="0">
                <a:latin typeface="+mn-lt"/>
              </a:rPr>
              <a:t>Kokosfasern &amp; Kokostorf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B5BC48A-47BB-4F8B-813E-3ED9B5B6F1D2}"/>
              </a:ext>
            </a:extLst>
          </p:cNvPr>
          <p:cNvSpPr txBox="1"/>
          <p:nvPr/>
        </p:nvSpPr>
        <p:spPr>
          <a:xfrm>
            <a:off x="5554115" y="4804946"/>
            <a:ext cx="1541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600" dirty="0">
                <a:latin typeface="+mn-lt"/>
              </a:rPr>
              <a:t>Holzfasern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ABCF050-CCDA-4772-8414-6D47EE37E2AB}"/>
              </a:ext>
            </a:extLst>
          </p:cNvPr>
          <p:cNvSpPr txBox="1"/>
          <p:nvPr/>
        </p:nvSpPr>
        <p:spPr>
          <a:xfrm>
            <a:off x="1012360" y="4587634"/>
            <a:ext cx="1606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600" dirty="0">
                <a:latin typeface="+mn-lt"/>
              </a:rPr>
              <a:t>Xylit, Pflanzenkohle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B5F5CAA-C049-47B0-AB5E-98583567C868}"/>
              </a:ext>
            </a:extLst>
          </p:cNvPr>
          <p:cNvSpPr txBox="1"/>
          <p:nvPr/>
        </p:nvSpPr>
        <p:spPr>
          <a:xfrm>
            <a:off x="3894564" y="1809106"/>
            <a:ext cx="430153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Mischungen aus Torfersatzstoffen bringen variable Eigenschaften mit sich</a:t>
            </a:r>
          </a:p>
          <a:p>
            <a:pPr marL="712788" lvl="1" indent="-350838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Kulturführung wird anspruchsvoller</a:t>
            </a:r>
          </a:p>
          <a:p>
            <a:pPr marL="712788" lvl="1" indent="-350838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Gießverhalten und Düngung müssen 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ggf</a:t>
            </a:r>
            <a:r>
              <a:rPr lang="de-DE" sz="1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angepasst werden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66165E1-3832-42B8-A27E-8A632215D1F0}"/>
              </a:ext>
            </a:extLst>
          </p:cNvPr>
          <p:cNvSpPr/>
          <p:nvPr/>
        </p:nvSpPr>
        <p:spPr>
          <a:xfrm>
            <a:off x="3865116" y="1719328"/>
            <a:ext cx="4330981" cy="213501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3D081C7-A7DC-4406-8992-8189A2B32E05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Ressourcenschonung</a:t>
            </a:r>
          </a:p>
        </p:txBody>
      </p:sp>
      <p:sp>
        <p:nvSpPr>
          <p:cNvPr id="2" name="Rechteck 1"/>
          <p:cNvSpPr/>
          <p:nvPr/>
        </p:nvSpPr>
        <p:spPr>
          <a:xfrm>
            <a:off x="5787588" y="1097486"/>
            <a:ext cx="19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7AB800"/>
              </a:buClr>
              <a:buSzPct val="170000"/>
              <a:buBlip>
                <a:blip r:embed="rId7"/>
              </a:buBlip>
            </a:pPr>
            <a:r>
              <a:rPr lang="de-DE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„bio“≠ torffrei!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8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5021C2-592B-48C5-82BE-B2F4AB866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2" y="1174768"/>
            <a:ext cx="3590400" cy="2956500"/>
          </a:xfrm>
        </p:spPr>
        <p:txBody>
          <a:bodyPr/>
          <a:lstStyle/>
          <a:p>
            <a:r>
              <a:rPr lang="de-DE" b="1" dirty="0"/>
              <a:t>Torf</a:t>
            </a:r>
            <a:r>
              <a:rPr lang="de-DE" dirty="0"/>
              <a:t> hat als Beigabe ins Pflanzloch oder Mittel zur Bodenverbesserung </a:t>
            </a:r>
            <a:r>
              <a:rPr lang="de-DE" b="1"/>
              <a:t>nichts verloren!</a:t>
            </a:r>
            <a:endParaRPr lang="de-DE" b="1" dirty="0"/>
          </a:p>
          <a:p>
            <a:r>
              <a:rPr lang="de-DE" b="1"/>
              <a:t>Sinnvoller: </a:t>
            </a:r>
            <a:r>
              <a:rPr lang="de-DE"/>
              <a:t>Kompostwirtschaft</a:t>
            </a:r>
            <a:r>
              <a:rPr lang="de-DE" dirty="0"/>
              <a:t>, </a:t>
            </a:r>
            <a:r>
              <a:rPr lang="de-DE"/>
              <a:t>organische Düngung, Gründüngung, etc.</a:t>
            </a:r>
            <a:endParaRPr lang="de-DE" dirty="0"/>
          </a:p>
          <a:p>
            <a:r>
              <a:rPr lang="de-DE" b="1" dirty="0"/>
              <a:t>Humusaufbau</a:t>
            </a:r>
            <a:r>
              <a:rPr lang="de-DE" dirty="0"/>
              <a:t> steigert nicht nur die </a:t>
            </a:r>
            <a:r>
              <a:rPr lang="de-DE" b="1" dirty="0"/>
              <a:t>Bodenfruchtbarkeit</a:t>
            </a:r>
            <a:r>
              <a:rPr lang="de-DE" dirty="0"/>
              <a:t>, sondern trägt durch Kohlenstofffixierung zum </a:t>
            </a:r>
            <a:r>
              <a:rPr lang="de-DE" b="1" dirty="0"/>
              <a:t>Klimaschutz</a:t>
            </a:r>
            <a:r>
              <a:rPr lang="de-DE" dirty="0"/>
              <a:t> bei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03697F-C779-48F2-AFD9-630F48C37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Praxistipp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08FBA8-940F-4584-9870-D0D3D8915B8B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Ressourcenschonung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192" y="960755"/>
            <a:ext cx="3580931" cy="35728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855355" y="4533621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(59)</a:t>
            </a:r>
          </a:p>
        </p:txBody>
      </p:sp>
    </p:spTree>
    <p:extLst>
      <p:ext uri="{BB962C8B-B14F-4D97-AF65-F5344CB8AC3E}">
        <p14:creationId xmlns:p14="http://schemas.microsoft.com/office/powerpoint/2010/main" val="25885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1DC9B0-FC2F-4CCF-8F3F-7C3A969A9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5614" y="94571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2.4. Biodiversität</a:t>
            </a:r>
          </a:p>
        </p:txBody>
      </p:sp>
    </p:spTree>
    <p:extLst>
      <p:ext uri="{BB962C8B-B14F-4D97-AF65-F5344CB8AC3E}">
        <p14:creationId xmlns:p14="http://schemas.microsoft.com/office/powerpoint/2010/main" val="1359878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7CEC86-8CF5-4A4C-82F7-B48ED9375FA8}"/>
              </a:ext>
            </a:extLst>
          </p:cNvPr>
          <p:cNvSpPr txBox="1"/>
          <p:nvPr/>
        </p:nvSpPr>
        <p:spPr>
          <a:xfrm>
            <a:off x="855079" y="569233"/>
            <a:ext cx="54436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dirty="0">
                <a:latin typeface="+mj-lt"/>
              </a:rPr>
              <a:t>Biodiversität als Zukunftsversicherung</a:t>
            </a:r>
          </a:p>
          <a:p>
            <a:pPr algn="l"/>
            <a:r>
              <a:rPr lang="de-DE" sz="2600" b="1" dirty="0">
                <a:latin typeface="+mj-lt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34021A-B2D9-40FC-9426-AA8D989FD8E0}"/>
              </a:ext>
            </a:extLst>
          </p:cNvPr>
          <p:cNvSpPr txBox="1"/>
          <p:nvPr/>
        </p:nvSpPr>
        <p:spPr>
          <a:xfrm>
            <a:off x="3618377" y="1265434"/>
            <a:ext cx="460631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artenreicher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Ökosystem bzw. der Garten, desto größer das Potenzial, dass beim Ausfall einer Art eine andere die entstehende Lücke füllen kann </a:t>
            </a:r>
          </a:p>
          <a:p>
            <a:pPr marL="800100" lvl="1" indent="-342900"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Artenvielfalt als Zukunftsversicherung</a:t>
            </a:r>
            <a:endParaRPr lang="de-DE" sz="1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 descr="H:\IEF\IEF5\Bilder\Bildarchiv Neu\Bilder 2020\Klimaprojekt HSWT\Öko Anbau\DSC_0158.JPG">
            <a:extLst>
              <a:ext uri="{FF2B5EF4-FFF2-40B4-BE49-F238E27FC236}">
                <a16:creationId xmlns:a16="http://schemas.microsoft.com/office/drawing/2014/main" id="{4344C26F-03F4-4C09-8832-808E82DB53E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79" y="3051072"/>
            <a:ext cx="2472051" cy="1710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6D018D-80BC-469B-9861-BF3DF80A0345}"/>
              </a:ext>
            </a:extLst>
          </p:cNvPr>
          <p:cNvSpPr txBox="1"/>
          <p:nvPr/>
        </p:nvSpPr>
        <p:spPr>
          <a:xfrm>
            <a:off x="735592" y="4719649"/>
            <a:ext cx="2524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Wegwarte mit Hummel </a:t>
            </a:r>
            <a:r>
              <a:rPr lang="de-DE" sz="800" dirty="0">
                <a:latin typeface="+mn-lt"/>
              </a:rPr>
              <a:t>(61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)</a:t>
            </a:r>
            <a:endParaRPr lang="de-DE" sz="12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375F85-24A7-4E91-914A-4A300905E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33" y="1058774"/>
            <a:ext cx="2380580" cy="16612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A93C23F-7911-4754-95A4-ED151E0915EB}"/>
              </a:ext>
            </a:extLst>
          </p:cNvPr>
          <p:cNvSpPr txBox="1"/>
          <p:nvPr/>
        </p:nvSpPr>
        <p:spPr>
          <a:xfrm>
            <a:off x="735592" y="2697739"/>
            <a:ext cx="2503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Großer Perlmutterfalter auf Minze </a:t>
            </a:r>
            <a:r>
              <a:rPr lang="de-DE" sz="800" dirty="0">
                <a:latin typeface="+mn-lt"/>
              </a:rPr>
              <a:t>(60</a:t>
            </a:r>
            <a:r>
              <a:rPr lang="de-DE" sz="800" dirty="0">
                <a:solidFill>
                  <a:srgbClr val="000000"/>
                </a:solidFill>
                <a:latin typeface="+mn-lt"/>
              </a:rPr>
              <a:t>)</a:t>
            </a:r>
            <a:endParaRPr lang="de-DE" sz="800" dirty="0">
              <a:latin typeface="+mn-lt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D27CB0E-F5F8-4FFD-AA26-C74E3A0BD7C9}"/>
              </a:ext>
            </a:extLst>
          </p:cNvPr>
          <p:cNvSpPr/>
          <p:nvPr/>
        </p:nvSpPr>
        <p:spPr>
          <a:xfrm>
            <a:off x="3937116" y="3459923"/>
            <a:ext cx="3744931" cy="11143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6992019E-C5A4-488B-B17C-9CACF0147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2412" y="3603914"/>
            <a:ext cx="2740152" cy="54823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Rückgang der Insektenarten in Deutschland 2008-2017 um rund ein Drittel!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3E85E7-0ECC-4258-A3CA-5AEB5E89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184" y="3603914"/>
            <a:ext cx="607121" cy="5321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F22C41A-6820-46C8-BE75-3682D9F8E387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Biodiversität</a:t>
            </a:r>
          </a:p>
        </p:txBody>
      </p:sp>
    </p:spTree>
    <p:extLst>
      <p:ext uri="{BB962C8B-B14F-4D97-AF65-F5344CB8AC3E}">
        <p14:creationId xmlns:p14="http://schemas.microsoft.com/office/powerpoint/2010/main" val="36962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7CEC86-8CF5-4A4C-82F7-B48ED9375FA8}"/>
              </a:ext>
            </a:extLst>
          </p:cNvPr>
          <p:cNvSpPr txBox="1"/>
          <p:nvPr/>
        </p:nvSpPr>
        <p:spPr>
          <a:xfrm>
            <a:off x="855079" y="569233"/>
            <a:ext cx="3027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600" b="1" dirty="0">
                <a:latin typeface="+mj-lt"/>
              </a:rPr>
              <a:t>Artenvielfalt fördern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27EE193-F2B5-44FB-915F-9A3C39054191}"/>
              </a:ext>
            </a:extLst>
          </p:cNvPr>
          <p:cNvSpPr txBox="1"/>
          <p:nvPr/>
        </p:nvSpPr>
        <p:spPr>
          <a:xfrm>
            <a:off x="7707344" y="2471339"/>
            <a:ext cx="4210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E2D0B8-1883-4C77-A077-923820B85282}"/>
              </a:ext>
            </a:extLst>
          </p:cNvPr>
          <p:cNvSpPr txBox="1"/>
          <p:nvPr/>
        </p:nvSpPr>
        <p:spPr>
          <a:xfrm>
            <a:off x="7707344" y="4700508"/>
            <a:ext cx="413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0BD7236-22CD-45CA-8918-E2C52E7A4826}"/>
              </a:ext>
            </a:extLst>
          </p:cNvPr>
          <p:cNvSpPr txBox="1"/>
          <p:nvPr/>
        </p:nvSpPr>
        <p:spPr>
          <a:xfrm>
            <a:off x="6790722" y="922750"/>
            <a:ext cx="477597" cy="21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(79)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5AB3E1-594F-484C-97A6-657A181B073B}"/>
              </a:ext>
            </a:extLst>
          </p:cNvPr>
          <p:cNvSpPr txBox="1"/>
          <p:nvPr/>
        </p:nvSpPr>
        <p:spPr>
          <a:xfrm>
            <a:off x="855078" y="1190000"/>
            <a:ext cx="4117443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Verschiedenste </a:t>
            </a:r>
            <a:r>
              <a:rPr lang="de-DE" sz="1900" b="1" dirty="0">
                <a:latin typeface="+mn-lt"/>
              </a:rPr>
              <a:t>Lebensbereiche</a:t>
            </a:r>
            <a:r>
              <a:rPr lang="de-DE" sz="1900" dirty="0">
                <a:latin typeface="+mn-lt"/>
              </a:rPr>
              <a:t> im Garten schaffen</a:t>
            </a:r>
          </a:p>
          <a:p>
            <a:pPr marL="800100" lvl="1" indent="-342900">
              <a:spcAft>
                <a:spcPts val="600"/>
              </a:spcAft>
              <a:buClr>
                <a:srgbClr val="92D05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Trockenmauern, Stein- und Holzhaufen, Feuchtbiotope, Blumenwiesen, Hecken mit Säumen, offene Bodenstellen, …</a:t>
            </a:r>
            <a:endParaRPr lang="de-DE" sz="1700" dirty="0">
              <a:latin typeface="+mn-lt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Vielfältiges und möglichst durchgängiges </a:t>
            </a:r>
            <a:r>
              <a:rPr lang="de-DE" sz="1900" b="1" dirty="0">
                <a:latin typeface="+mn-lt"/>
              </a:rPr>
              <a:t>Nahrungsangebot</a:t>
            </a:r>
          </a:p>
          <a:p>
            <a:pPr marL="800100" lvl="1" indent="-342900">
              <a:spcBef>
                <a:spcPts val="1200"/>
              </a:spcBef>
              <a:spcAft>
                <a:spcPts val="600"/>
              </a:spcAft>
              <a:buClr>
                <a:srgbClr val="92D05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latin typeface="+mn-lt"/>
              </a:rPr>
              <a:t>Blütenreiche Pflanzungen, früh und spät blühende Arten, heimische Wildpflanzen, Samen- </a:t>
            </a:r>
            <a:r>
              <a:rPr lang="de-DE" sz="1700">
                <a:latin typeface="+mn-lt"/>
              </a:rPr>
              <a:t>und Fruchtstände, …</a:t>
            </a:r>
            <a:endParaRPr lang="de-DE" sz="1700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endParaRPr lang="de-DE" sz="19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1C1681-EF90-46D6-B2AF-E62B982CC0F4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Biodiversität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960" y="2966202"/>
            <a:ext cx="2733161" cy="18907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961" y="569233"/>
            <a:ext cx="2733161" cy="20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C52937-8D5F-4609-97E8-F51DD0821B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232879"/>
            <a:ext cx="3248758" cy="3616063"/>
          </a:xfrm>
        </p:spPr>
        <p:txBody>
          <a:bodyPr/>
          <a:lstStyle/>
          <a:p>
            <a:r>
              <a:rPr lang="de-DE" b="1" dirty="0"/>
              <a:t>Risikostreuung</a:t>
            </a:r>
            <a:r>
              <a:rPr lang="de-DE" dirty="0"/>
              <a:t> durch möglichst breite Palette an Arten und Sorten</a:t>
            </a:r>
          </a:p>
          <a:p>
            <a:pPr marL="719138" indent="-360363">
              <a:buFont typeface="Calibri" panose="020F0502020204030204" pitchFamily="34" charset="0"/>
              <a:buChar char="→"/>
            </a:pPr>
            <a:r>
              <a:rPr lang="de-DE" dirty="0"/>
              <a:t>Je vielfältiger der Anbauplan, desto weniger schlimm sind einzelne Ausfälle</a:t>
            </a:r>
          </a:p>
          <a:p>
            <a:r>
              <a:rPr lang="de-DE" b="1"/>
              <a:t>Sortenvielfalt</a:t>
            </a:r>
            <a:r>
              <a:rPr lang="de-DE"/>
              <a:t> </a:t>
            </a:r>
            <a:r>
              <a:rPr lang="de-DE" dirty="0"/>
              <a:t>ausschöpfen!</a:t>
            </a:r>
          </a:p>
          <a:p>
            <a:r>
              <a:rPr lang="de-DE" b="1" dirty="0"/>
              <a:t>„Alte Sorten“ </a:t>
            </a:r>
            <a:r>
              <a:rPr lang="de-DE" dirty="0"/>
              <a:t>bringen Vor- und Nachteile mit sich</a:t>
            </a:r>
          </a:p>
          <a:p>
            <a:pPr lvl="1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227D0E-64CF-4321-A5FB-1A29415863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Vielfalt im Nutzgarten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45C390-F442-442C-8A2D-F8BDF84101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61" y="379025"/>
            <a:ext cx="3193981" cy="21312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C1AED1D-7B1C-4757-A357-E5835C8A8D7B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Biodiversität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861" y="2924070"/>
            <a:ext cx="3193981" cy="19248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632449" y="2321804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(64)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632449" y="4633498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(65)</a:t>
            </a:r>
          </a:p>
        </p:txBody>
      </p:sp>
    </p:spTree>
    <p:extLst>
      <p:ext uri="{BB962C8B-B14F-4D97-AF65-F5344CB8AC3E}">
        <p14:creationId xmlns:p14="http://schemas.microsoft.com/office/powerpoint/2010/main" val="1981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>
            <a:extLst>
              <a:ext uri="{FF2B5EF4-FFF2-40B4-BE49-F238E27FC236}">
                <a16:creationId xmlns:a16="http://schemas.microsoft.com/office/drawing/2014/main" id="{40569838-DF61-44AC-90BC-7B9204802247}"/>
              </a:ext>
            </a:extLst>
          </p:cNvPr>
          <p:cNvSpPr/>
          <p:nvPr/>
        </p:nvSpPr>
        <p:spPr>
          <a:xfrm>
            <a:off x="2477845" y="1164714"/>
            <a:ext cx="3600000" cy="3600000"/>
          </a:xfrm>
          <a:prstGeom prst="ellipse">
            <a:avLst/>
          </a:prstGeom>
          <a:ln w="57150">
            <a:solidFill>
              <a:schemeClr val="accent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8D84CFC-15F5-4D49-B679-15771B099E6C}"/>
              </a:ext>
            </a:extLst>
          </p:cNvPr>
          <p:cNvSpPr/>
          <p:nvPr/>
        </p:nvSpPr>
        <p:spPr>
          <a:xfrm>
            <a:off x="5719107" y="2479966"/>
            <a:ext cx="1904371" cy="9694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4A93E91A-11EA-426E-95A9-BE152BA51694}"/>
              </a:ext>
            </a:extLst>
          </p:cNvPr>
          <p:cNvSpPr/>
          <p:nvPr/>
        </p:nvSpPr>
        <p:spPr>
          <a:xfrm>
            <a:off x="856162" y="2479966"/>
            <a:ext cx="1904371" cy="9694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E8FAB45-9EE5-4E53-A646-9AF25AFE2B66}"/>
              </a:ext>
            </a:extLst>
          </p:cNvPr>
          <p:cNvSpPr/>
          <p:nvPr/>
        </p:nvSpPr>
        <p:spPr>
          <a:xfrm>
            <a:off x="3197845" y="1884714"/>
            <a:ext cx="2160000" cy="2160000"/>
          </a:xfrm>
          <a:prstGeom prst="ellipse">
            <a:avLst/>
          </a:prstGeom>
          <a:solidFill>
            <a:srgbClr val="7AB800"/>
          </a:solidFill>
          <a:ln w="9525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F24086-4265-4F61-B82D-63C528C33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Ökologisch gärtnern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0707E8-5E27-4818-8BB8-C4673792C953}"/>
              </a:ext>
            </a:extLst>
          </p:cNvPr>
          <p:cNvSpPr txBox="1"/>
          <p:nvPr/>
        </p:nvSpPr>
        <p:spPr>
          <a:xfrm>
            <a:off x="3246311" y="2308679"/>
            <a:ext cx="2063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Harrington" panose="04040505050A02020702" pitchFamily="82" charset="0"/>
              </a:rPr>
              <a:t>Gärtnern mit der Natur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72A1E5-FE72-46CD-B9CD-ABC681CC657E}"/>
              </a:ext>
            </a:extLst>
          </p:cNvPr>
          <p:cNvSpPr txBox="1"/>
          <p:nvPr/>
        </p:nvSpPr>
        <p:spPr>
          <a:xfrm>
            <a:off x="776813" y="2479966"/>
            <a:ext cx="20630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Natürliche Kreisläufe achten und nutzen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76ADE4-5927-44E8-8DA4-66553D854FAB}"/>
              </a:ext>
            </a:extLst>
          </p:cNvPr>
          <p:cNvSpPr txBox="1"/>
          <p:nvPr/>
        </p:nvSpPr>
        <p:spPr>
          <a:xfrm>
            <a:off x="5639758" y="2479966"/>
            <a:ext cx="20630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Vielfalt ermöglichen und fördern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F7078C7-517E-4FBE-A3E2-7B4ED35A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09" y="282519"/>
            <a:ext cx="1401429" cy="176438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E0CBBEF-9D21-49CE-A523-23E40FA9B7F0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Ökologisches Gärtnern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6909086" y="1949988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(2)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804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1DC9B0-FC2F-4CCF-8F3F-7C3A969A9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5614" y="94571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2.5. Verlängerte Vegetationsperiode</a:t>
            </a:r>
          </a:p>
        </p:txBody>
      </p:sp>
    </p:spTree>
    <p:extLst>
      <p:ext uri="{BB962C8B-B14F-4D97-AF65-F5344CB8AC3E}">
        <p14:creationId xmlns:p14="http://schemas.microsoft.com/office/powerpoint/2010/main" val="540999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ilkreis 18">
            <a:extLst>
              <a:ext uri="{FF2B5EF4-FFF2-40B4-BE49-F238E27FC236}">
                <a16:creationId xmlns:a16="http://schemas.microsoft.com/office/drawing/2014/main" id="{EE7434FC-7977-4757-99AB-DB5708DFD8A9}"/>
              </a:ext>
            </a:extLst>
          </p:cNvPr>
          <p:cNvSpPr/>
          <p:nvPr/>
        </p:nvSpPr>
        <p:spPr>
          <a:xfrm>
            <a:off x="2577525" y="906392"/>
            <a:ext cx="3420000" cy="3420000"/>
          </a:xfrm>
          <a:prstGeom prst="pie">
            <a:avLst>
              <a:gd name="adj1" fmla="val 11787030"/>
              <a:gd name="adj2" fmla="val 12531613"/>
            </a:avLst>
          </a:prstGeom>
          <a:ln w="5715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ilkreis 5">
            <a:extLst>
              <a:ext uri="{FF2B5EF4-FFF2-40B4-BE49-F238E27FC236}">
                <a16:creationId xmlns:a16="http://schemas.microsoft.com/office/drawing/2014/main" id="{DA6870B2-170A-43CD-B0BB-44EFD4BFCAD9}"/>
              </a:ext>
            </a:extLst>
          </p:cNvPr>
          <p:cNvSpPr/>
          <p:nvPr/>
        </p:nvSpPr>
        <p:spPr>
          <a:xfrm rot="18900920">
            <a:off x="2567842" y="906392"/>
            <a:ext cx="3420000" cy="3420000"/>
          </a:xfrm>
          <a:prstGeom prst="pie">
            <a:avLst>
              <a:gd name="adj1" fmla="val 346936"/>
              <a:gd name="adj2" fmla="val 1336583"/>
            </a:avLst>
          </a:prstGeom>
          <a:ln w="5715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73951E-E243-45B1-A682-3B6D48868795}"/>
              </a:ext>
            </a:extLst>
          </p:cNvPr>
          <p:cNvSpPr/>
          <p:nvPr/>
        </p:nvSpPr>
        <p:spPr>
          <a:xfrm>
            <a:off x="2603842" y="942392"/>
            <a:ext cx="3348000" cy="3348000"/>
          </a:xfrm>
          <a:prstGeom prst="ellipse">
            <a:avLst/>
          </a:prstGeom>
          <a:solidFill>
            <a:schemeClr val="bg1"/>
          </a:solidFill>
          <a:ln w="19050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4ABEEF-24A3-4915-BDC6-F04B2558104C}"/>
              </a:ext>
            </a:extLst>
          </p:cNvPr>
          <p:cNvSpPr/>
          <p:nvPr/>
        </p:nvSpPr>
        <p:spPr>
          <a:xfrm>
            <a:off x="2927843" y="1270409"/>
            <a:ext cx="2700000" cy="2700000"/>
          </a:xfrm>
          <a:prstGeom prst="ellipse">
            <a:avLst/>
          </a:prstGeom>
          <a:ln w="31750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EF43D4-72D9-4874-A112-A30CB2468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Verlängerung des Anbauzeitraums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A08E678-2AEF-4F1C-9DB2-A7055E72BF34}"/>
              </a:ext>
            </a:extLst>
          </p:cNvPr>
          <p:cNvSpPr txBox="1"/>
          <p:nvPr/>
        </p:nvSpPr>
        <p:spPr>
          <a:xfrm rot="5400000">
            <a:off x="7577109" y="2918365"/>
            <a:ext cx="23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Verlängerte Vegetationsperiode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6C1786-FE90-4B4A-AEEB-5A4BED3AB9A8}"/>
              </a:ext>
            </a:extLst>
          </p:cNvPr>
          <p:cNvSpPr/>
          <p:nvPr/>
        </p:nvSpPr>
        <p:spPr>
          <a:xfrm>
            <a:off x="3197843" y="1540409"/>
            <a:ext cx="2160000" cy="2160000"/>
          </a:xfrm>
          <a:prstGeom prst="ellipse">
            <a:avLst/>
          </a:prstGeom>
          <a:ln w="3175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1FE163-2E2D-4CB6-A3E0-D0A6574C2FF2}"/>
              </a:ext>
            </a:extLst>
          </p:cNvPr>
          <p:cNvSpPr txBox="1"/>
          <p:nvPr/>
        </p:nvSpPr>
        <p:spPr>
          <a:xfrm>
            <a:off x="6450478" y="3084940"/>
            <a:ext cx="18455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+mn-lt"/>
              </a:rPr>
              <a:t>Winter früher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+mn-lt"/>
              </a:rPr>
              <a:t>Winter heute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+mn-lt"/>
              </a:rPr>
              <a:t>Vegetationsperiode früher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latin typeface="+mn-lt"/>
              </a:rPr>
              <a:t>Vegetationsperiode heute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A6B1895-5782-4517-8505-112F68822B7B}"/>
              </a:ext>
            </a:extLst>
          </p:cNvPr>
          <p:cNvSpPr/>
          <p:nvPr/>
        </p:nvSpPr>
        <p:spPr>
          <a:xfrm>
            <a:off x="6142510" y="3122372"/>
            <a:ext cx="261933" cy="80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ilkreis 11">
            <a:extLst>
              <a:ext uri="{FF2B5EF4-FFF2-40B4-BE49-F238E27FC236}">
                <a16:creationId xmlns:a16="http://schemas.microsoft.com/office/drawing/2014/main" id="{BC0393BF-7731-454C-9F34-7A71D29C4933}"/>
              </a:ext>
            </a:extLst>
          </p:cNvPr>
          <p:cNvSpPr/>
          <p:nvPr/>
        </p:nvSpPr>
        <p:spPr>
          <a:xfrm rot="7763694">
            <a:off x="2927842" y="1270409"/>
            <a:ext cx="2700000" cy="2700000"/>
          </a:xfrm>
          <a:prstGeom prst="pie">
            <a:avLst>
              <a:gd name="adj1" fmla="val 5212737"/>
              <a:gd name="adj2" fmla="val 10843042"/>
            </a:avLst>
          </a:prstGeom>
          <a:ln w="317500">
            <a:solidFill>
              <a:srgbClr val="0066FF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ilkreis 10">
            <a:extLst>
              <a:ext uri="{FF2B5EF4-FFF2-40B4-BE49-F238E27FC236}">
                <a16:creationId xmlns:a16="http://schemas.microsoft.com/office/drawing/2014/main" id="{11B7F36C-714E-40CB-86DF-DBFB425F0B74}"/>
              </a:ext>
            </a:extLst>
          </p:cNvPr>
          <p:cNvSpPr/>
          <p:nvPr/>
        </p:nvSpPr>
        <p:spPr>
          <a:xfrm rot="7763694">
            <a:off x="3197843" y="1546721"/>
            <a:ext cx="2160000" cy="2160000"/>
          </a:xfrm>
          <a:prstGeom prst="pie">
            <a:avLst>
              <a:gd name="adj1" fmla="val 4041413"/>
              <a:gd name="adj2" fmla="val 12575879"/>
            </a:avLst>
          </a:prstGeom>
          <a:ln w="317500">
            <a:solidFill>
              <a:schemeClr val="bg2">
                <a:lumMod val="9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5E31186-2630-4785-B983-A957D44D3EF6}"/>
              </a:ext>
            </a:extLst>
          </p:cNvPr>
          <p:cNvSpPr/>
          <p:nvPr/>
        </p:nvSpPr>
        <p:spPr>
          <a:xfrm>
            <a:off x="3341844" y="1699126"/>
            <a:ext cx="1872000" cy="1872000"/>
          </a:xfrm>
          <a:prstGeom prst="ellipse">
            <a:avLst/>
          </a:prstGeom>
          <a:solidFill>
            <a:schemeClr val="bg1"/>
          </a:solidFill>
          <a:ln w="19050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A74D56-8029-4ECB-8B57-80A551BD810C}"/>
              </a:ext>
            </a:extLst>
          </p:cNvPr>
          <p:cNvSpPr/>
          <p:nvPr/>
        </p:nvSpPr>
        <p:spPr>
          <a:xfrm>
            <a:off x="6144438" y="3392372"/>
            <a:ext cx="261933" cy="80306"/>
          </a:xfrm>
          <a:prstGeom prst="rect">
            <a:avLst/>
          </a:prstGeom>
          <a:solidFill>
            <a:srgbClr val="0066FF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5267EF1-EE5F-4B14-B7A4-69868A813DFB}"/>
              </a:ext>
            </a:extLst>
          </p:cNvPr>
          <p:cNvSpPr/>
          <p:nvPr/>
        </p:nvSpPr>
        <p:spPr>
          <a:xfrm>
            <a:off x="6142509" y="3678989"/>
            <a:ext cx="261933" cy="8030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4717ED6-ABDE-414B-98D4-7B8AB8543533}"/>
              </a:ext>
            </a:extLst>
          </p:cNvPr>
          <p:cNvSpPr/>
          <p:nvPr/>
        </p:nvSpPr>
        <p:spPr>
          <a:xfrm>
            <a:off x="6142509" y="3965223"/>
            <a:ext cx="261933" cy="80306"/>
          </a:xfrm>
          <a:prstGeom prst="rect">
            <a:avLst/>
          </a:prstGeom>
          <a:solidFill>
            <a:srgbClr val="7A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0649C732-B1FC-4EA7-8C15-6510580DF810}"/>
              </a:ext>
            </a:extLst>
          </p:cNvPr>
          <p:cNvSpPr/>
          <p:nvPr/>
        </p:nvSpPr>
        <p:spPr>
          <a:xfrm rot="18669484">
            <a:off x="5456256" y="1427095"/>
            <a:ext cx="221456" cy="141173"/>
          </a:xfrm>
          <a:prstGeom prst="triangl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3322D838-4358-4F9E-8354-36668A7DC687}"/>
              </a:ext>
            </a:extLst>
          </p:cNvPr>
          <p:cNvSpPr/>
          <p:nvPr/>
        </p:nvSpPr>
        <p:spPr>
          <a:xfrm rot="1800275">
            <a:off x="2714501" y="1673418"/>
            <a:ext cx="221456" cy="141173"/>
          </a:xfrm>
          <a:prstGeom prst="triangl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4398065E-CF68-4ADC-A904-19B0F794C772}"/>
              </a:ext>
            </a:extLst>
          </p:cNvPr>
          <p:cNvSpPr/>
          <p:nvPr/>
        </p:nvSpPr>
        <p:spPr>
          <a:xfrm rot="11968602">
            <a:off x="2511932" y="2100721"/>
            <a:ext cx="221456" cy="141173"/>
          </a:xfrm>
          <a:prstGeom prst="triangl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6620508A-F642-4AC3-A4CD-2F69C3A0D631}"/>
              </a:ext>
            </a:extLst>
          </p:cNvPr>
          <p:cNvSpPr/>
          <p:nvPr/>
        </p:nvSpPr>
        <p:spPr>
          <a:xfrm rot="10008009">
            <a:off x="5759163" y="1945616"/>
            <a:ext cx="221456" cy="141173"/>
          </a:xfrm>
          <a:prstGeom prst="triangl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B57BD3-2B9F-4692-8AAE-2F52B41C5129}"/>
              </a:ext>
            </a:extLst>
          </p:cNvPr>
          <p:cNvSpPr txBox="1"/>
          <p:nvPr/>
        </p:nvSpPr>
        <p:spPr>
          <a:xfrm>
            <a:off x="965520" y="1426730"/>
            <a:ext cx="140505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00B050"/>
                </a:solidFill>
                <a:latin typeface="+mn-lt"/>
              </a:rPr>
              <a:t>Klassischer Anbau-zeitraum beginnt früher…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6AD9D93-FDFA-4930-9C40-2276904AAA53}"/>
              </a:ext>
            </a:extLst>
          </p:cNvPr>
          <p:cNvSpPr txBox="1"/>
          <p:nvPr/>
        </p:nvSpPr>
        <p:spPr>
          <a:xfrm>
            <a:off x="6427176" y="1426730"/>
            <a:ext cx="94605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00B050"/>
                </a:solidFill>
                <a:latin typeface="+mn-lt"/>
              </a:rPr>
              <a:t>… und endet später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9C0EA8C-D428-4A58-84DF-2336EEACAF16}"/>
              </a:ext>
            </a:extLst>
          </p:cNvPr>
          <p:cNvSpPr/>
          <p:nvPr/>
        </p:nvSpPr>
        <p:spPr>
          <a:xfrm>
            <a:off x="1417762" y="4404253"/>
            <a:ext cx="5720160" cy="6322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35D7F56-DEAC-4513-8AC0-AC701CA4B5D9}"/>
              </a:ext>
            </a:extLst>
          </p:cNvPr>
          <p:cNvSpPr txBox="1"/>
          <p:nvPr/>
        </p:nvSpPr>
        <p:spPr>
          <a:xfrm>
            <a:off x="1461166" y="4412666"/>
            <a:ext cx="565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Durch mildere Temperaturen im Frühjahr und Herbst verlängert sich das Gartenjahr um rund ein Drittel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8039074" y="4146769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640313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BB4D3E-198A-4647-BB7F-1FB0DC6CE0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3373739" cy="2956500"/>
          </a:xfrm>
        </p:spPr>
        <p:txBody>
          <a:bodyPr/>
          <a:lstStyle/>
          <a:p>
            <a:r>
              <a:rPr lang="de-DE" dirty="0"/>
              <a:t>Erste Aussaaten sind </a:t>
            </a:r>
            <a:r>
              <a:rPr lang="de-DE" b="1" dirty="0"/>
              <a:t>früher</a:t>
            </a:r>
            <a:r>
              <a:rPr lang="de-DE" dirty="0"/>
              <a:t> möglich, </a:t>
            </a:r>
            <a:r>
              <a:rPr lang="de-DE"/>
              <a:t>müssen dann jedoch mit </a:t>
            </a:r>
            <a:r>
              <a:rPr lang="de-DE" dirty="0"/>
              <a:t>Vliesen o. ä. </a:t>
            </a:r>
            <a:r>
              <a:rPr lang="de-DE" b="1" dirty="0"/>
              <a:t>geschützt</a:t>
            </a:r>
            <a:r>
              <a:rPr lang="de-DE" dirty="0"/>
              <a:t> werden</a:t>
            </a:r>
          </a:p>
          <a:p>
            <a:r>
              <a:rPr lang="de-DE" b="1" dirty="0"/>
              <a:t>Herbst- und Winterkulturen </a:t>
            </a:r>
            <a:r>
              <a:rPr lang="de-DE" dirty="0"/>
              <a:t>lassen </a:t>
            </a:r>
            <a:r>
              <a:rPr lang="de-DE"/>
              <a:t>sich bis </a:t>
            </a:r>
            <a:r>
              <a:rPr lang="de-DE" dirty="0"/>
              <a:t>in den Dezember hinein ernten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117A76-CEEB-41D5-B2B0-BAF384486B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Folgen für den Gemüseanbau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0591F07-8BDB-4F36-8970-857A0F9D279E}"/>
              </a:ext>
            </a:extLst>
          </p:cNvPr>
          <p:cNvSpPr txBox="1"/>
          <p:nvPr/>
        </p:nvSpPr>
        <p:spPr>
          <a:xfrm rot="5400000">
            <a:off x="7577109" y="2918365"/>
            <a:ext cx="23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Verlängerte Vegetationsperiode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846" y="3462779"/>
            <a:ext cx="4386495" cy="14378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430" y="3462778"/>
            <a:ext cx="1791049" cy="14378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796" y="1174767"/>
            <a:ext cx="3012545" cy="19652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616167" y="3134737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603408" y="4890075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2811546" y="4900632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(68)</a:t>
            </a:r>
          </a:p>
        </p:txBody>
      </p:sp>
    </p:spTree>
    <p:extLst>
      <p:ext uri="{BB962C8B-B14F-4D97-AF65-F5344CB8AC3E}">
        <p14:creationId xmlns:p14="http://schemas.microsoft.com/office/powerpoint/2010/main" val="224807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79AD2B7-7A23-4053-8688-8A54825571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955" y="2949873"/>
            <a:ext cx="2830709" cy="1983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39F110-F1E6-4ABD-B227-008E5135E1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18" y="2936644"/>
            <a:ext cx="2993773" cy="19958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6F635D-FAD9-4DC0-9615-59E9589A5D01}"/>
              </a:ext>
            </a:extLst>
          </p:cNvPr>
          <p:cNvSpPr txBox="1"/>
          <p:nvPr/>
        </p:nvSpPr>
        <p:spPr>
          <a:xfrm>
            <a:off x="971550" y="663575"/>
            <a:ext cx="5335115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2600" b="1" dirty="0">
                <a:latin typeface="+mn-lt"/>
              </a:rPr>
              <a:t>Beispiel: Der Garten Mitte November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1D58C9E-83E7-452A-AF82-CC39C7E75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225" y="1156018"/>
            <a:ext cx="2557398" cy="15079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DE544A-9DC8-4798-846C-F90D28BA68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081" y="1104717"/>
            <a:ext cx="1404010" cy="153521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24BA8DB-5490-4609-A6D4-CDB0BBDF0622}"/>
              </a:ext>
            </a:extLst>
          </p:cNvPr>
          <p:cNvSpPr txBox="1"/>
          <p:nvPr/>
        </p:nvSpPr>
        <p:spPr>
          <a:xfrm>
            <a:off x="3609623" y="4928056"/>
            <a:ext cx="561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(74)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2BEB2-A9B6-4518-9159-AB45F4EC4A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"/>
          <a:stretch/>
        </p:blipFill>
        <p:spPr>
          <a:xfrm>
            <a:off x="3747919" y="1143872"/>
            <a:ext cx="1794935" cy="152008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1A76AF2-BC65-434E-8BDE-6876A8C320AB}"/>
              </a:ext>
            </a:extLst>
          </p:cNvPr>
          <p:cNvSpPr txBox="1"/>
          <p:nvPr/>
        </p:nvSpPr>
        <p:spPr>
          <a:xfrm>
            <a:off x="3373508" y="263993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(71)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D0D7261-84AC-4B12-9CEA-D951BDBEBABE}"/>
              </a:ext>
            </a:extLst>
          </p:cNvPr>
          <p:cNvSpPr txBox="1"/>
          <p:nvPr/>
        </p:nvSpPr>
        <p:spPr>
          <a:xfrm>
            <a:off x="5279213" y="2639936"/>
            <a:ext cx="348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(72)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ABB333-6B2B-4332-866B-782F9AE60023}"/>
              </a:ext>
            </a:extLst>
          </p:cNvPr>
          <p:cNvSpPr txBox="1"/>
          <p:nvPr/>
        </p:nvSpPr>
        <p:spPr>
          <a:xfrm>
            <a:off x="6867952" y="263993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(73)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F86775C-11BC-4493-8A49-21512D10CF87}"/>
              </a:ext>
            </a:extLst>
          </p:cNvPr>
          <p:cNvSpPr txBox="1"/>
          <p:nvPr/>
        </p:nvSpPr>
        <p:spPr>
          <a:xfrm>
            <a:off x="6867952" y="492805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(75)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C41A739-6B2D-470D-8C2F-B161F51A73F4}"/>
              </a:ext>
            </a:extLst>
          </p:cNvPr>
          <p:cNvSpPr txBox="1"/>
          <p:nvPr/>
        </p:nvSpPr>
        <p:spPr>
          <a:xfrm rot="5400000">
            <a:off x="7577109" y="2918365"/>
            <a:ext cx="23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Verlängerte Vegetationsperiode</a:t>
            </a:r>
          </a:p>
        </p:txBody>
      </p:sp>
    </p:spTree>
    <p:extLst>
      <p:ext uri="{BB962C8B-B14F-4D97-AF65-F5344CB8AC3E}">
        <p14:creationId xmlns:p14="http://schemas.microsoft.com/office/powerpoint/2010/main" val="1645756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789501-6178-44F0-A53B-AB1FE8547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6375" y="1198519"/>
            <a:ext cx="3454268" cy="4024465"/>
          </a:xfrm>
        </p:spPr>
        <p:txBody>
          <a:bodyPr/>
          <a:lstStyle/>
          <a:p>
            <a:r>
              <a:rPr lang="de-DE" dirty="0"/>
              <a:t>Bei </a:t>
            </a:r>
            <a:r>
              <a:rPr lang="de-DE" b="1" dirty="0"/>
              <a:t>milder Herbstwitterung </a:t>
            </a:r>
            <a:r>
              <a:rPr lang="de-DE" dirty="0"/>
              <a:t>weiterhin </a:t>
            </a:r>
            <a:r>
              <a:rPr lang="de-DE" b="1" dirty="0"/>
              <a:t>Nährstofffreisetzung</a:t>
            </a:r>
            <a:r>
              <a:rPr lang="de-DE" dirty="0"/>
              <a:t> aus der organischen Substanz des Bodens</a:t>
            </a:r>
          </a:p>
          <a:p>
            <a:r>
              <a:rPr lang="de-DE" dirty="0"/>
              <a:t>Ohne Bewuchs </a:t>
            </a:r>
            <a:r>
              <a:rPr lang="de-DE" b="1" dirty="0"/>
              <a:t>Auswaschungsgefahr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(v. a. Nitrat)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latin typeface="+mn-lt"/>
              </a:rPr>
              <a:t>Möglichst </a:t>
            </a:r>
            <a:r>
              <a:rPr lang="de-DE" sz="1700" b="1" dirty="0">
                <a:latin typeface="+mn-lt"/>
              </a:rPr>
              <a:t>lange Belegung der Beete</a:t>
            </a:r>
            <a:r>
              <a:rPr lang="de-DE" sz="1700" dirty="0">
                <a:latin typeface="+mn-lt"/>
              </a:rPr>
              <a:t> anstreben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latin typeface="+mn-lt"/>
              </a:rPr>
              <a:t>Alternativ zu späten Gemüsekulturen kann </a:t>
            </a:r>
            <a:r>
              <a:rPr lang="de-DE" sz="1700" b="1" dirty="0">
                <a:latin typeface="+mn-lt"/>
              </a:rPr>
              <a:t>Gründüngung</a:t>
            </a:r>
            <a:r>
              <a:rPr lang="de-DE" sz="1700" dirty="0">
                <a:latin typeface="+mn-lt"/>
              </a:rPr>
              <a:t> eingesät werden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61226D-AA0F-41DA-AA14-F1FD44B92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Klimawandel und Nährstoffdynamik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547BBC-43AC-4250-A531-42945B64234F}"/>
              </a:ext>
            </a:extLst>
          </p:cNvPr>
          <p:cNvSpPr txBox="1"/>
          <p:nvPr/>
        </p:nvSpPr>
        <p:spPr>
          <a:xfrm rot="5400000">
            <a:off x="7577109" y="2918365"/>
            <a:ext cx="23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Verlängerte Vegetationsperiode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58" y="3215473"/>
            <a:ext cx="1254873" cy="13993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3215473"/>
            <a:ext cx="1326083" cy="13993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072" y="1137036"/>
            <a:ext cx="2088922" cy="1167993"/>
          </a:xfrm>
          <a:prstGeom prst="rect">
            <a:avLst/>
          </a:prstGeom>
        </p:spPr>
      </p:pic>
      <p:sp>
        <p:nvSpPr>
          <p:cNvPr id="9" name="Pfeil nach unten 8"/>
          <p:cNvSpPr/>
          <p:nvPr/>
        </p:nvSpPr>
        <p:spPr>
          <a:xfrm rot="1662702">
            <a:off x="1805563" y="2519349"/>
            <a:ext cx="274445" cy="449412"/>
          </a:xfrm>
          <a:prstGeom prst="down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 nach unten 9"/>
          <p:cNvSpPr/>
          <p:nvPr/>
        </p:nvSpPr>
        <p:spPr>
          <a:xfrm rot="19937298" flipH="1">
            <a:off x="3143795" y="2519347"/>
            <a:ext cx="274445" cy="449412"/>
          </a:xfrm>
          <a:prstGeom prst="downArrow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3880054" y="4852576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(70)</a:t>
            </a:r>
          </a:p>
        </p:txBody>
      </p:sp>
    </p:spTree>
    <p:extLst>
      <p:ext uri="{BB962C8B-B14F-4D97-AF65-F5344CB8AC3E}">
        <p14:creationId xmlns:p14="http://schemas.microsoft.com/office/powerpoint/2010/main" val="300415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47BB45A-8835-4111-A2D1-0F9E84BDC2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6" y="1174768"/>
            <a:ext cx="3168046" cy="29565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</a:pPr>
            <a:r>
              <a:rPr lang="de-DE" dirty="0">
                <a:solidFill>
                  <a:schemeClr val="tx1"/>
                </a:solidFill>
                <a:latin typeface="+mn-lt"/>
              </a:rPr>
              <a:t>Auch </a:t>
            </a:r>
            <a:r>
              <a:rPr lang="de-DE" b="1" dirty="0">
                <a:solidFill>
                  <a:schemeClr val="tx1"/>
                </a:solidFill>
                <a:latin typeface="+mn-lt"/>
              </a:rPr>
              <a:t>Unkräuter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profitieren von milden Wintern</a:t>
            </a:r>
          </a:p>
          <a:p>
            <a:pPr lvl="1" indent="-342900">
              <a:spcAft>
                <a:spcPts val="12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Bei milden Temperaturen und fehlender Schneedecke weiterhin Wachstum und Samenproduktion</a:t>
            </a:r>
            <a:endParaRPr lang="de-DE" sz="1900" dirty="0">
              <a:solidFill>
                <a:schemeClr val="tx1"/>
              </a:solidFill>
              <a:latin typeface="+mn-lt"/>
            </a:endParaRPr>
          </a:p>
          <a:p>
            <a:pPr lvl="1" indent="-342900"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sz="1900" b="1" dirty="0">
                <a:solidFill>
                  <a:schemeClr val="tx1"/>
                </a:solidFill>
                <a:latin typeface="+mn-lt"/>
              </a:rPr>
              <a:t>Regelmäßiges Jäten </a:t>
            </a:r>
            <a:r>
              <a:rPr lang="de-DE" sz="1900" dirty="0">
                <a:solidFill>
                  <a:schemeClr val="tx1"/>
                </a:solidFill>
                <a:latin typeface="+mn-lt"/>
              </a:rPr>
              <a:t>bleibt auch im Winter Pflicht!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C1785-BEDA-4C61-9191-8AC9C9A8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n-lt"/>
              </a:rPr>
              <a:t>ACHTUNG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4FEB18-69B1-44EB-9C60-B2F7EE79EC7A}"/>
              </a:ext>
            </a:extLst>
          </p:cNvPr>
          <p:cNvSpPr txBox="1"/>
          <p:nvPr/>
        </p:nvSpPr>
        <p:spPr>
          <a:xfrm>
            <a:off x="4427798" y="3440505"/>
            <a:ext cx="30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Starke Ausbreitung von Vogelmiere in einer Staudenpflanzung über den Winter </a:t>
            </a:r>
            <a:r>
              <a:rPr lang="de-DE" sz="800" dirty="0">
                <a:latin typeface="+mn-lt"/>
              </a:rPr>
              <a:t>(76)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E1C188D-9E3E-48A6-8212-8E48C8945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798" y="1174768"/>
            <a:ext cx="3395586" cy="226573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469048-4947-456E-ADBE-2189946266E9}"/>
              </a:ext>
            </a:extLst>
          </p:cNvPr>
          <p:cNvSpPr txBox="1"/>
          <p:nvPr/>
        </p:nvSpPr>
        <p:spPr>
          <a:xfrm rot="5400000">
            <a:off x="7577109" y="2918365"/>
            <a:ext cx="239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Verlängerte Vegetationsperiode</a:t>
            </a:r>
          </a:p>
        </p:txBody>
      </p:sp>
    </p:spTree>
    <p:extLst>
      <p:ext uri="{BB962C8B-B14F-4D97-AF65-F5344CB8AC3E}">
        <p14:creationId xmlns:p14="http://schemas.microsoft.com/office/powerpoint/2010/main" val="3530101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053C1D0-32C7-4AE7-B1BF-51D60C92B1DE}"/>
              </a:ext>
            </a:extLst>
          </p:cNvPr>
          <p:cNvSpPr txBox="1"/>
          <p:nvPr/>
        </p:nvSpPr>
        <p:spPr>
          <a:xfrm>
            <a:off x="935038" y="843506"/>
            <a:ext cx="767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de-DE" sz="3600" b="1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33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9629BAA-6A95-4874-AB95-F4928793D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07" y="2330280"/>
            <a:ext cx="3228876" cy="2352307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D58C6BA0-C6F6-437D-9BE4-E7FD91B52E5F}"/>
              </a:ext>
            </a:extLst>
          </p:cNvPr>
          <p:cNvSpPr/>
          <p:nvPr/>
        </p:nvSpPr>
        <p:spPr>
          <a:xfrm>
            <a:off x="6116957" y="2338117"/>
            <a:ext cx="1097578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0128F59-8FE4-431D-96DE-352D6E5B58DC}"/>
              </a:ext>
            </a:extLst>
          </p:cNvPr>
          <p:cNvSpPr/>
          <p:nvPr/>
        </p:nvSpPr>
        <p:spPr>
          <a:xfrm>
            <a:off x="5518919" y="4303274"/>
            <a:ext cx="1918371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26553628-8038-4F36-881A-AABCEB3D34DD}"/>
              </a:ext>
            </a:extLst>
          </p:cNvPr>
          <p:cNvSpPr/>
          <p:nvPr/>
        </p:nvSpPr>
        <p:spPr>
          <a:xfrm>
            <a:off x="5803817" y="3773781"/>
            <a:ext cx="1978481" cy="3385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68533D4-6B70-4A40-87E7-26678EA416BF}"/>
              </a:ext>
            </a:extLst>
          </p:cNvPr>
          <p:cNvSpPr/>
          <p:nvPr/>
        </p:nvSpPr>
        <p:spPr>
          <a:xfrm>
            <a:off x="7000456" y="3071847"/>
            <a:ext cx="1097578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9C0307E-A2B8-428C-B0CE-E49724D8DD1B}"/>
              </a:ext>
            </a:extLst>
          </p:cNvPr>
          <p:cNvSpPr/>
          <p:nvPr/>
        </p:nvSpPr>
        <p:spPr>
          <a:xfrm>
            <a:off x="920001" y="3752979"/>
            <a:ext cx="1444842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7726D5A-8A3D-4CB9-B82E-BDBAB5A168E8}"/>
              </a:ext>
            </a:extLst>
          </p:cNvPr>
          <p:cNvSpPr/>
          <p:nvPr/>
        </p:nvSpPr>
        <p:spPr>
          <a:xfrm>
            <a:off x="873290" y="2779221"/>
            <a:ext cx="1025435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4B4DCCCD-6C24-4146-96B3-EB664931B1DC}"/>
              </a:ext>
            </a:extLst>
          </p:cNvPr>
          <p:cNvSpPr/>
          <p:nvPr/>
        </p:nvSpPr>
        <p:spPr>
          <a:xfrm>
            <a:off x="2134608" y="2331801"/>
            <a:ext cx="1264940" cy="51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84A5A090-0623-458A-A045-246F70FB87F6}"/>
              </a:ext>
            </a:extLst>
          </p:cNvPr>
          <p:cNvSpPr/>
          <p:nvPr/>
        </p:nvSpPr>
        <p:spPr>
          <a:xfrm>
            <a:off x="2042824" y="3231714"/>
            <a:ext cx="942643" cy="3422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75D163C-E9A2-4B1D-AA97-2479E477E19E}"/>
              </a:ext>
            </a:extLst>
          </p:cNvPr>
          <p:cNvSpPr/>
          <p:nvPr/>
        </p:nvSpPr>
        <p:spPr>
          <a:xfrm>
            <a:off x="1893062" y="4537241"/>
            <a:ext cx="1317650" cy="3422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CFB908C-FCCF-4EC5-9713-897184022EB1}"/>
              </a:ext>
            </a:extLst>
          </p:cNvPr>
          <p:cNvSpPr/>
          <p:nvPr/>
        </p:nvSpPr>
        <p:spPr>
          <a:xfrm>
            <a:off x="5740676" y="3121716"/>
            <a:ext cx="1052382" cy="3422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23C48C-0C1F-4DC6-AF12-F08BF0117263}"/>
              </a:ext>
            </a:extLst>
          </p:cNvPr>
          <p:cNvSpPr txBox="1"/>
          <p:nvPr/>
        </p:nvSpPr>
        <p:spPr>
          <a:xfrm>
            <a:off x="5911821" y="2308658"/>
            <a:ext cx="155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Passender Standort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D7F76B7-A585-4B86-9549-1A2C27F1E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978984"/>
          </a:xfrm>
        </p:spPr>
        <p:txBody>
          <a:bodyPr/>
          <a:lstStyle/>
          <a:p>
            <a:pPr marL="0" indent="0" algn="ctr">
              <a:buClr>
                <a:srgbClr val="92D050"/>
              </a:buClr>
              <a:buNone/>
            </a:pPr>
            <a:r>
              <a:rPr lang="de-DE" dirty="0"/>
              <a:t>S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trategien des </a:t>
            </a:r>
            <a:r>
              <a:rPr lang="de-DE" dirty="0">
                <a:solidFill>
                  <a:srgbClr val="7AB800"/>
                </a:solidFill>
                <a:latin typeface="+mn-lt"/>
              </a:rPr>
              <a:t>ökologischen Anbaus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haben besonders in Zeiten des Klimawandels das Potenzial, den </a:t>
            </a:r>
            <a:r>
              <a:rPr lang="de-DE" dirty="0"/>
              <a:t>Garten zu einem </a:t>
            </a:r>
            <a:r>
              <a:rPr lang="de-DE" dirty="0">
                <a:solidFill>
                  <a:srgbClr val="7AB800"/>
                </a:solidFill>
              </a:rPr>
              <a:t>naturnahen</a:t>
            </a:r>
            <a:r>
              <a:rPr lang="de-DE" dirty="0"/>
              <a:t>, </a:t>
            </a:r>
            <a:r>
              <a:rPr lang="de-DE" dirty="0">
                <a:solidFill>
                  <a:srgbClr val="7AB800"/>
                </a:solidFill>
              </a:rPr>
              <a:t>widerstandsfähigen</a:t>
            </a:r>
            <a:r>
              <a:rPr lang="de-DE" dirty="0"/>
              <a:t> und </a:t>
            </a:r>
            <a:r>
              <a:rPr lang="de-DE" dirty="0">
                <a:solidFill>
                  <a:srgbClr val="7AB800"/>
                </a:solidFill>
              </a:rPr>
              <a:t>ertragreichen</a:t>
            </a:r>
            <a:r>
              <a:rPr lang="de-DE" dirty="0"/>
              <a:t> System zu machen!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77FFF-F30B-41AC-9B41-730DBFB4E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n-lt"/>
              </a:rPr>
              <a:t>Fazit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585076" y="288785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3B98488-06B8-417E-9D6F-001A475D02E8}"/>
              </a:ext>
            </a:extLst>
          </p:cNvPr>
          <p:cNvSpPr txBox="1"/>
          <p:nvPr/>
        </p:nvSpPr>
        <p:spPr>
          <a:xfrm>
            <a:off x="5639025" y="3773781"/>
            <a:ext cx="2242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+mn-lt"/>
              </a:rPr>
              <a:t>Nützlingsförderung</a:t>
            </a:r>
            <a:endParaRPr lang="de-DE" sz="16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2D9AB1-043D-41E1-8F7D-FF270609550E}"/>
              </a:ext>
            </a:extLst>
          </p:cNvPr>
          <p:cNvSpPr txBox="1"/>
          <p:nvPr/>
        </p:nvSpPr>
        <p:spPr>
          <a:xfrm>
            <a:off x="2058868" y="3231714"/>
            <a:ext cx="105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Mulchen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8E1D53-F733-4EEE-96F8-8C8079433F96}"/>
              </a:ext>
            </a:extLst>
          </p:cNvPr>
          <p:cNvSpPr txBox="1"/>
          <p:nvPr/>
        </p:nvSpPr>
        <p:spPr>
          <a:xfrm>
            <a:off x="2163636" y="2308658"/>
            <a:ext cx="120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Ressourcen-schonung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6C1220-730C-42F6-BF5E-E7F2A0F4E88B}"/>
              </a:ext>
            </a:extLst>
          </p:cNvPr>
          <p:cNvSpPr txBox="1"/>
          <p:nvPr/>
        </p:nvSpPr>
        <p:spPr>
          <a:xfrm>
            <a:off x="936833" y="3738590"/>
            <a:ext cx="144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Arten- und Sortenvielfalt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DA0531-59ED-424E-B2F3-44C109FC125E}"/>
              </a:ext>
            </a:extLst>
          </p:cNvPr>
          <p:cNvSpPr txBox="1"/>
          <p:nvPr/>
        </p:nvSpPr>
        <p:spPr>
          <a:xfrm>
            <a:off x="5705110" y="3116793"/>
            <a:ext cx="1158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Sortenwahl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78E6180-6712-4106-BED3-D1DC7FB244BC}"/>
              </a:ext>
            </a:extLst>
          </p:cNvPr>
          <p:cNvSpPr txBox="1"/>
          <p:nvPr/>
        </p:nvSpPr>
        <p:spPr>
          <a:xfrm>
            <a:off x="880084" y="2760572"/>
            <a:ext cx="102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Netze &amp; Vliese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5DF4E4-EBB3-4494-89A4-04CA21C78F8A}"/>
              </a:ext>
            </a:extLst>
          </p:cNvPr>
          <p:cNvSpPr txBox="1"/>
          <p:nvPr/>
        </p:nvSpPr>
        <p:spPr>
          <a:xfrm>
            <a:off x="6793058" y="3035498"/>
            <a:ext cx="155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latin typeface="+mn-lt"/>
              </a:rPr>
              <a:t>Kompost-wirtschaft</a:t>
            </a:r>
            <a:endParaRPr lang="de-DE" sz="1600" dirty="0"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C5AC48-AAB6-4B7B-945C-95CB12A9DE82}"/>
              </a:ext>
            </a:extLst>
          </p:cNvPr>
          <p:cNvSpPr txBox="1"/>
          <p:nvPr/>
        </p:nvSpPr>
        <p:spPr>
          <a:xfrm>
            <a:off x="1894736" y="4540902"/>
            <a:ext cx="1445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Gründüngung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2E3AEA-4875-45EF-BB05-E358B48391B0}"/>
              </a:ext>
            </a:extLst>
          </p:cNvPr>
          <p:cNvSpPr txBox="1"/>
          <p:nvPr/>
        </p:nvSpPr>
        <p:spPr>
          <a:xfrm>
            <a:off x="5523625" y="4294681"/>
            <a:ext cx="1978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Abwechslungsreiche Gestaltung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4903852" y="4626925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(77)</a:t>
            </a:r>
          </a:p>
        </p:txBody>
      </p:sp>
    </p:spTree>
    <p:extLst>
      <p:ext uri="{BB962C8B-B14F-4D97-AF65-F5344CB8AC3E}">
        <p14:creationId xmlns:p14="http://schemas.microsoft.com/office/powerpoint/2010/main" val="8661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6" grpId="0" animBg="1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D4194D-53AC-4355-A445-1F7473647B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8" y="1205906"/>
            <a:ext cx="3293945" cy="329394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2668"/>
            <a:ext cx="4535424" cy="3936492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+mn-lt"/>
              </a:rPr>
              <a:t>www.garten-klima.de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A1E1A75-4981-421F-9B48-969FD954BF1A}"/>
              </a:ext>
            </a:extLst>
          </p:cNvPr>
          <p:cNvSpPr>
            <a:spLocks noGrp="1"/>
          </p:cNvSpPr>
          <p:nvPr/>
        </p:nvSpPr>
        <p:spPr>
          <a:xfrm>
            <a:off x="317005" y="2283501"/>
            <a:ext cx="3901414" cy="177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C88744C-9B91-4C5D-8FA9-88D7D00602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21" y="375229"/>
            <a:ext cx="729617" cy="3111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E1D2550-EAD9-4739-992B-107AEE0B77A4}"/>
              </a:ext>
            </a:extLst>
          </p:cNvPr>
          <p:cNvSpPr txBox="1"/>
          <p:nvPr/>
        </p:nvSpPr>
        <p:spPr>
          <a:xfrm>
            <a:off x="7575637" y="4179868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(78)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BA73B92-8F92-47AB-A2CA-BD778C5B6F21}"/>
              </a:ext>
            </a:extLst>
          </p:cNvPr>
          <p:cNvSpPr/>
          <p:nvPr/>
        </p:nvSpPr>
        <p:spPr>
          <a:xfrm rot="16200000">
            <a:off x="5638206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BC4135B-61C1-41CA-AA8C-88D2E5C26721}"/>
              </a:ext>
            </a:extLst>
          </p:cNvPr>
          <p:cNvSpPr/>
          <p:nvPr/>
        </p:nvSpPr>
        <p:spPr>
          <a:xfrm>
            <a:off x="5549978" y="2703211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754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7F59D7-50A2-4F40-9D72-21E7D55010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663575"/>
            <a:ext cx="6594662" cy="444505"/>
          </a:xfrm>
        </p:spPr>
        <p:txBody>
          <a:bodyPr/>
          <a:lstStyle/>
          <a:p>
            <a:r>
              <a:rPr lang="de-DE" sz="2600" dirty="0"/>
              <a:t>Literatur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054110"/>
            <a:ext cx="7400925" cy="3579812"/>
          </a:xfrm>
        </p:spPr>
        <p:txBody>
          <a:bodyPr>
            <a:noAutofit/>
          </a:bodyPr>
          <a:lstStyle/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Bayerische Landesanstalt für Weinbau und Gartenbau</a:t>
            </a:r>
            <a:r>
              <a:rPr lang="de-DE" sz="1000" dirty="0"/>
              <a:t>, Gartenakademie</a:t>
            </a:r>
            <a:r>
              <a:rPr lang="de-DE" sz="1000" cap="small" dirty="0"/>
              <a:t>, Scheu-Helgert, M., Schönmüller, C.</a:t>
            </a:r>
            <a:r>
              <a:rPr lang="de-DE" sz="1000" dirty="0"/>
              <a:t>, 2019.: Berichte der Bayerischen Gartenakademie, Leitfaden zum Gärtnern im Biogarten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Bayerische Landesanstalt für Gartenbau und Landespflege</a:t>
            </a:r>
            <a:r>
              <a:rPr lang="de-DE" sz="1000" dirty="0"/>
              <a:t>, Flyer Naturgarten Zertifizierung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Bayerische Landesanstalt für Weinbau und Gartenbau, Gartenakademie, 2018: </a:t>
            </a:r>
            <a:r>
              <a:rPr lang="de-DE" sz="1000" dirty="0"/>
              <a:t>Infoschrift 1105: Der Garten im Klimawandel, https://www.lwg.bayern.de/gartenakademie/gartendokumente/infoschriften/204893/index.php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Beltz, H., 2021</a:t>
            </a:r>
            <a:r>
              <a:rPr lang="de-DE" sz="1000" dirty="0"/>
              <a:t>: </a:t>
            </a:r>
            <a:r>
              <a:rPr lang="de-DE" sz="1000" dirty="0" err="1"/>
              <a:t>Torffrei</a:t>
            </a:r>
            <a:r>
              <a:rPr lang="de-DE" sz="1000" dirty="0"/>
              <a:t> gärtnern – Herausforderung für Gärtner und Berater, Vortrag am 9.2.2021 auf der 26. Arbeitstagung "Umweltgerechter Pflanzenschutz in Haus- und Garten" als </a:t>
            </a:r>
            <a:r>
              <a:rPr lang="de-DE" sz="1000" dirty="0" err="1"/>
              <a:t>Webex</a:t>
            </a:r>
            <a:r>
              <a:rPr lang="de-DE" sz="1000" dirty="0"/>
              <a:t>-Konferenz der LWG Veitshöchheim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Bingenheimer Saatgut</a:t>
            </a:r>
            <a:r>
              <a:rPr lang="de-DE" sz="1000" dirty="0"/>
              <a:t>, https://www.bingenheimersaatgut.de/de/info/service-download/hobbygaertner-leidenschaftlich-gruenduengen/zottelwicke.html, Zugriff: 15.02.2021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Bohne, B</a:t>
            </a:r>
            <a:r>
              <a:rPr lang="de-DE" sz="1000" dirty="0"/>
              <a:t>., 2019: Nachhaltig gärtnern biologisch – ressourcenschonend und klimafreundlich, Gräfe und </a:t>
            </a:r>
            <a:r>
              <a:rPr lang="de-DE" sz="1000" dirty="0" err="1"/>
              <a:t>Unzer</a:t>
            </a:r>
            <a:r>
              <a:rPr lang="de-DE" sz="1000" dirty="0"/>
              <a:t> Verlag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Bross-Burkhardt, B., 2017: </a:t>
            </a:r>
            <a:r>
              <a:rPr lang="de-DE" sz="1000" dirty="0"/>
              <a:t>Biogartenbuch, Eugen Ulmer Verlag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Bross-Burkhardt, B., 2019: </a:t>
            </a:r>
            <a:r>
              <a:rPr lang="de-DE" sz="1000" dirty="0"/>
              <a:t>Nachhaltig Gärtnern Vorschlag für einen Generalcheck, aus "Viel Garten – wenig Zeit. Mehr Freude am Garten durch kluge Planung" Haut Verlag Bern, 20198, in Natürlich Gärtnern &amp; Anders Leben 01/2021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Burger, G., 2011</a:t>
            </a:r>
            <a:r>
              <a:rPr lang="de-DE" sz="1000" dirty="0"/>
              <a:t>: "Samenfest" explizit ausloben und erklären, </a:t>
            </a:r>
            <a:r>
              <a:rPr lang="de-DE" sz="1000" dirty="0" err="1"/>
              <a:t>BioHandel</a:t>
            </a:r>
            <a:r>
              <a:rPr lang="de-DE" sz="1000" dirty="0"/>
              <a:t> 09/2011 S. 41-45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Bundesanstalt für Landwirtschaft und Ernährung, Projektgruppe Ökolandbau</a:t>
            </a:r>
            <a:r>
              <a:rPr lang="de-DE" sz="1000" dirty="0"/>
              <a:t>, https://www.oekolandbau.de/landwirtschaft/pflanze/grundlagen-pflanzenbau/boden/bodenfruchtbarkeit/, Zugriff: 15.03.2021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 dirty="0"/>
              <a:t>Bundesanstalt für Landwirtschaft und Ernährung, Projektgruppe Ökolandbau</a:t>
            </a:r>
            <a:r>
              <a:rPr lang="de-DE" sz="1000" dirty="0"/>
              <a:t>, https://www.oekolandbau.de/landwirtschaft/pflanze/grundlagen-pflanzenbau/boden-verbessern-und-duengen-nutzen-von-kompost/, Zugriff</a:t>
            </a:r>
            <a:r>
              <a:rPr lang="de-DE" sz="1000"/>
              <a:t>: 24.03.2021</a:t>
            </a: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86637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Literatur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82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47C6F6-1A93-41C7-9B15-3B288C365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618617"/>
            <a:ext cx="6594662" cy="444505"/>
          </a:xfrm>
        </p:spPr>
        <p:txBody>
          <a:bodyPr/>
          <a:lstStyle/>
          <a:p>
            <a:r>
              <a:rPr lang="de-DE" sz="2600" dirty="0"/>
              <a:t>Ökologischer Erwerbsanbau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6F5492-367B-4D99-A5C9-4F181F040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5" y="1239837"/>
            <a:ext cx="3332065" cy="3778027"/>
          </a:xfrm>
        </p:spPr>
        <p:txBody>
          <a:bodyPr>
            <a:normAutofit/>
          </a:bodyPr>
          <a:lstStyle/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b="1" dirty="0"/>
              <a:t>EU-Öko-Verordnung</a:t>
            </a:r>
            <a:r>
              <a:rPr lang="de-DE" sz="1900" dirty="0"/>
              <a:t> gibt klare Anbaurichtlinien vor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b="1" dirty="0"/>
              <a:t>Verbänden</a:t>
            </a:r>
            <a:r>
              <a:rPr lang="de-DE" sz="1900" dirty="0"/>
              <a:t> wie Bioland, Naturland, Demeter, etc., legen häufig noch höhere Standards fest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/>
              <a:t>Einhaltung der Richtlinien wird </a:t>
            </a:r>
            <a:r>
              <a:rPr lang="de-DE" sz="1900" b="1" dirty="0"/>
              <a:t>regelmäßig geprüft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82CA7A-C877-4F1F-87AA-4DF646A6EFF7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Ökologisches Gärtnern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AB6425-34D0-416C-9CCD-A3DD950AB7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556" y="1063122"/>
            <a:ext cx="2305362" cy="15462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C4A15D-1C24-4974-9C51-4ED465FFBBCA}"/>
              </a:ext>
            </a:extLst>
          </p:cNvPr>
          <p:cNvSpPr txBox="1"/>
          <p:nvPr/>
        </p:nvSpPr>
        <p:spPr>
          <a:xfrm>
            <a:off x="7554988" y="2397719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>
                <a:latin typeface="+mn-lt"/>
              </a:rPr>
              <a:t>(3)</a:t>
            </a:r>
            <a:endParaRPr lang="de-DE" sz="8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2FB687-D65C-45E1-B51E-0022CD54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34" y="2879226"/>
            <a:ext cx="1883912" cy="22642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A067081-D97A-4B47-92A4-D638F3AD5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936" y="2879226"/>
            <a:ext cx="1357431" cy="13574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5907610" y="4763486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(5)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908222" y="4021213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(4)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4705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487017"/>
            <a:ext cx="7400925" cy="4532244"/>
          </a:xfrm>
        </p:spPr>
        <p:txBody>
          <a:bodyPr>
            <a:noAutofit/>
          </a:bodyPr>
          <a:lstStyle/>
          <a:p>
            <a:pPr marL="2381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Büks, F., 2021</a:t>
            </a:r>
            <a:r>
              <a:rPr lang="de-DE" sz="1000">
                <a:solidFill>
                  <a:srgbClr val="000000"/>
                </a:solidFill>
              </a:rPr>
              <a:t>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 marL="2381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Chmielewski, F.-M., Blümel, K., 2013: K</a:t>
            </a:r>
            <a:r>
              <a:rPr lang="de-DE" sz="1000">
                <a:solidFill>
                  <a:srgbClr val="000000"/>
                </a:solidFill>
              </a:rPr>
              <a:t>limawandel und Obstbau, promet Jahrgang 38, Nr. 1/2, S. 32‑41, Deutscher Wetterdienst</a:t>
            </a:r>
          </a:p>
          <a:p>
            <a:pPr marL="2381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Degen, M., Schrader, K., 2009, </a:t>
            </a:r>
            <a:r>
              <a:rPr lang="de-DE" sz="1000">
                <a:solidFill>
                  <a:srgbClr val="000000"/>
                </a:solidFill>
              </a:rPr>
              <a:t>Grundwissen für Gärtner</a:t>
            </a:r>
            <a:r>
              <a:rPr lang="de-DE" sz="1000" cap="small">
                <a:solidFill>
                  <a:srgbClr val="000000"/>
                </a:solidFill>
              </a:rPr>
              <a:t>, </a:t>
            </a:r>
            <a:r>
              <a:rPr lang="de-DE" sz="1000">
                <a:solidFill>
                  <a:srgbClr val="000000"/>
                </a:solidFill>
              </a:rPr>
              <a:t>Ulmer Verlag, 2. Auflage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Deutscher Wetterdienst, Zentrum für Agrarmeteorologische Forschung</a:t>
            </a:r>
            <a:r>
              <a:rPr lang="de-DE" sz="1000">
                <a:solidFill>
                  <a:srgbClr val="000000"/>
                </a:solidFill>
              </a:rPr>
              <a:t>: Frostgare, https://www.dwd.de/DE/klimaumwelt/ku_beratung/landwirtschaft/agrar_modelle/frostgare.pdf?__blob=publicationFile&amp;v=2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Deutsch, </a:t>
            </a:r>
            <a:r>
              <a:rPr lang="de-DE" sz="1000">
                <a:solidFill>
                  <a:srgbClr val="000000"/>
                </a:solidFill>
              </a:rPr>
              <a:t>C.A</a:t>
            </a:r>
            <a:r>
              <a:rPr lang="de-DE" sz="1000" cap="small">
                <a:solidFill>
                  <a:srgbClr val="000000"/>
                </a:solidFill>
              </a:rPr>
              <a:t>. et al, 2018: </a:t>
            </a:r>
            <a:r>
              <a:rPr lang="de-DE" sz="1000">
                <a:solidFill>
                  <a:srgbClr val="000000"/>
                </a:solidFill>
              </a:rPr>
              <a:t>Increase in crop losses to insect pests in a warming climate, Sciene Vol 361, Issue 6405, 31.08.2018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Dierauer, H</a:t>
            </a:r>
            <a:r>
              <a:rPr lang="de-DE" sz="1000">
                <a:solidFill>
                  <a:srgbClr val="000000"/>
                </a:solidFill>
              </a:rPr>
              <a:t>., 2013: Stickstoffnachlieferung aus Gründüngungen und Zwischenkulturen, Forschungsinstitut für biologischen Landbau (FiBL), https://www.bioaktuell.ch/pflanzenbau/naehrstoffversorgung-pflanzen/stickstoffduengung/allgemein/gruendungung-nachlieferung.html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Drangmeister, H., Janka, W., Thiele, S.: </a:t>
            </a:r>
            <a:r>
              <a:rPr lang="de-DE" sz="1000">
                <a:solidFill>
                  <a:srgbClr val="000000"/>
                </a:solidFill>
              </a:rPr>
              <a:t>Der Ökolandbau – Arbeiten im Kreislauf</a:t>
            </a:r>
            <a:r>
              <a:rPr lang="de-DE" sz="1000" cap="small">
                <a:solidFill>
                  <a:srgbClr val="000000"/>
                </a:solidFill>
              </a:rPr>
              <a:t>, </a:t>
            </a:r>
            <a:r>
              <a:rPr lang="de-DE" sz="1000">
                <a:solidFill>
                  <a:srgbClr val="000000"/>
                </a:solidFill>
              </a:rPr>
              <a:t>Bundesanstalt für Landwirtschaft und Ernährung (BLE) Geschäftsstelle Bundesprogramm Ökologischer Landbau und andere Formen nachhaltiger Landwirtschaft (BÖLN), aid infodienst Ernährung, Landwirtschaft, Verbraucherschutz e. V., https://www.oekolandbau.de/fileadmin/redaktion/dokumente/lehrer/Lehrmaterial/landwirtschaft_052014/bsa_lw_kreislauf_hl_ua.pdf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Europäische Umweltagentur</a:t>
            </a:r>
            <a:r>
              <a:rPr lang="de-DE" sz="1000">
                <a:solidFill>
                  <a:srgbClr val="000000"/>
                </a:solidFill>
              </a:rPr>
              <a:t>, 2019: Boden, Land und Klimawandel, https://www.eea.europa.eu/de/signale/eua-signale-2019/artikel/boden-land-und-klimawandel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Erhardt, W., Götz, E., Bödeker, n., Seybold, S</a:t>
            </a:r>
            <a:r>
              <a:rPr lang="de-DE" sz="1000">
                <a:solidFill>
                  <a:srgbClr val="000000"/>
                </a:solidFill>
              </a:rPr>
              <a:t>., 2008: Zander Handwörterbuch der Pflanzennamen, Eugen Ulmer KG, 18. Auflage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Eymann, L., Mathis, A., Stucki, M., Amrein, S., 2015: </a:t>
            </a:r>
            <a:r>
              <a:rPr lang="de-DE" sz="1000">
                <a:solidFill>
                  <a:srgbClr val="000000"/>
                </a:solidFill>
              </a:rPr>
              <a:t>Torf und Torfersatzprodukte im Vergleich: Eigenschaften, Verfügbarkeit, ökologische Nachhaltigkeit und soziale Auswirkungen, Züricher Hochschule für Angewandte Wissenschaften, Institut für Umwelt und Natürliche Ressourcen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Flügel, H-J., Luka, H</a:t>
            </a:r>
            <a:r>
              <a:rPr lang="de-DE" sz="1000">
                <a:solidFill>
                  <a:srgbClr val="000000"/>
                </a:solidFill>
              </a:rPr>
              <a:t>., 2018: Nützlinge fördern und nutzen, LEBBIMUK, Abhandl. Ber. Lebend. Bienenmuseum Knüllwald 15 – 2018</a:t>
            </a:r>
          </a:p>
          <a:p>
            <a:pPr marL="2381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000" cap="small">
                <a:solidFill>
                  <a:srgbClr val="000000"/>
                </a:solidFill>
              </a:rPr>
              <a:t>Gaißmayer</a:t>
            </a:r>
            <a:r>
              <a:rPr lang="de-DE" sz="1000">
                <a:solidFill>
                  <a:srgbClr val="000000"/>
                </a:solidFill>
              </a:rPr>
              <a:t>: Insektenweiden aus Zwiebeln und Knollen, Internetseite der Staudengärtnerei Gaißmayer, https://www.gaissmayer.de/web/shop/pflanzen-sortiment/blumenzwiebeln/insektenweiden-aus-zwiebeln-und-knollen/661/, Zugriff: 16.03.2021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86637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Literatur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03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487017"/>
            <a:ext cx="7400925" cy="4532244"/>
          </a:xfrm>
        </p:spPr>
        <p:txBody>
          <a:bodyPr>
            <a:noAutofit/>
          </a:bodyPr>
          <a:lstStyle/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Gartenakademie Rheinland-Pfalz</a:t>
            </a:r>
            <a:r>
              <a:rPr lang="de-DE" sz="1000"/>
              <a:t>, 2005: Düngung und Kompost, https://www.gartenakademie.rlp.de/Internet/global/inetcntr.nsf/dlrsearesult.xsp?src=61TZTT213V&amp;p3=6V8105L251&amp;p4=443H2B5YO1&amp;p1=title%3DD%C3%BCngung+mit+Kompost%7E%7Eurl%3DCN%3DDLR-WEB-SRV1%2FOU%3DWEB%2FO%3DAV-RPL%7E%7EInternet%2Fglobal%2Fthemen.nsf%7E%7E56FA58A2E1C6F2C3C1256FD40036C33A%7E%7E1%7E%7Expcontent1.xsp%7E%7Eundefined, Zugriff: 10.03.2021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Goss, B</a:t>
            </a:r>
            <a:r>
              <a:rPr lang="de-DE" sz="1000"/>
              <a:t>., 2020: Geplatzte Baumrinden: Obstbäume mit Kalkanstrich schützen, 04.11.2020https://www.mdr.de/mdr-garten/pflegen/ueberwintern/hitzeschutz-weissanstrich-junge-baeume-kalken-rindenbrand-100.html, Zugriff 10.11.2020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Heinrich Böll Stiftung, Bund für Umwelt und Naturschutz in Deutschland (BUND</a:t>
            </a:r>
            <a:r>
              <a:rPr lang="de-DE" sz="1000"/>
              <a:t>), 2019: Der Plastikatlas, Daten und Fakten über eine Welt voller Kunststoff, 2. Auflage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Hetzler, J., Appenzeller, D., 2020</a:t>
            </a:r>
            <a:r>
              <a:rPr lang="de-DE" sz="1000"/>
              <a:t>: Alte Obstsorten für unsere Hausgärten, Neue Landschaft, 02/2020, S. 37-42 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Heistinger, 2013</a:t>
            </a:r>
            <a:r>
              <a:rPr lang="de-DE" sz="1000"/>
              <a:t>: Das große Biogarten-Buch, Ulmer Verlag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Hirner, P.,</a:t>
            </a:r>
            <a:r>
              <a:rPr lang="de-DE" sz="1000"/>
              <a:t> 2020: Naturgarten-Expertin Petra Hirner: "Klimawandel im Garten – das kann ich gut", carpe diem – Der Podcast für ein gutes Leben Folge 60, 21.07.2020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Huntenburg, H</a:t>
            </a:r>
            <a:r>
              <a:rPr lang="de-DE" sz="1000"/>
              <a:t>., 2016: Literaturstudie Torfersatzstoffe im Gartenbau, Landwirtschaftskammer Niedersachsen, Niedersächsisches Ministerium für Ernährung, Landwirtschaft und Verbraucherschutz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Industrieverband Garten, 2018</a:t>
            </a:r>
            <a:r>
              <a:rPr lang="de-DE" sz="1000"/>
              <a:t> https://www.warum-torf.info/torf-gartenbau/gartenbau-kultursicherheit, Zugriff: 16.02.2021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Jaehner, I.,</a:t>
            </a:r>
            <a:r>
              <a:rPr lang="de-DE" sz="1000"/>
              <a:t> 2017: Gründüngung und Mulchen im Obstgarten, Natürlich Gärtnern und Anders leben 05/2017, S. 29-32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Jähnichen, O. 2019</a:t>
            </a:r>
            <a:r>
              <a:rPr lang="de-DE" sz="1000"/>
              <a:t>: Zur Geschichte und Zukunft des industriellen Torfabbaus in Niedersachsen, Studienarchiv Umweltgeschichte, Institut für Umweltgeschichte und Regionalentwicklung e.V. Hochschule Neubrandenburg Nr. 24 (2019)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Julius Kühn-Institut</a:t>
            </a:r>
            <a:r>
              <a:rPr lang="de-DE" sz="1000"/>
              <a:t>: Extremwetterauswirkungen auf den Apfelbau, https://emra.julius-kuehn.de/extremwetterauswirkungen-auf-den-apfelbau.html, Zugriff: 28.10.20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Kasperczyk, N., Meier, J., 2016:</a:t>
            </a:r>
            <a:r>
              <a:rPr lang="de-DE" sz="1000"/>
              <a:t> Kleine Biogärten mit großer Wirkung</a:t>
            </a:r>
            <a:r>
              <a:rPr lang="de-DE" sz="1000" cap="small"/>
              <a:t>, </a:t>
            </a:r>
            <a:r>
              <a:rPr lang="de-DE" sz="1000"/>
              <a:t>Praxis-Leitfaden für Multiplikatoren, Herausgeber: Forschungsinstitut für biologischen Landbau Deutschland e.BV. (FiBL)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86637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Literatur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469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487017"/>
            <a:ext cx="7400925" cy="4532244"/>
          </a:xfrm>
        </p:spPr>
        <p:txBody>
          <a:bodyPr>
            <a:noAutofit/>
          </a:bodyPr>
          <a:lstStyle/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Kurdyumov, N., 2020</a:t>
            </a:r>
            <a:r>
              <a:rPr lang="de-DE" sz="1000"/>
              <a:t>: Mit Permakultur richtig mulchen und damit Wasser sparen, Natürlich Gärtnern &amp; anders leben 04/2020 Auszug aus Clever Gärtnern leicht gemacht – Selbstversorgung, Permakultur, Kurdyumov, Nikolay, OLV Verlag, 2. Auflage 2019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Kolbe, H., Zimmer, J., 2015: </a:t>
            </a:r>
            <a:r>
              <a:rPr lang="de-DE" sz="1000"/>
              <a:t>Leitfaden zur Humusversorgung Informationen für Praxis, Beratung und Schulung, Landesamt für Umwelt, Landwirtschaft und Geologie Freistaat Sachsen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Koller, M., Lichtenhahn, M., 2016: </a:t>
            </a:r>
            <a:r>
              <a:rPr lang="de-DE" sz="1000"/>
              <a:t>Ökologischer Gemüsebau, Saatgut und Sortenwahl, Jungpflanzenanzucht und Substrate, S. 17-26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Krieg, R., 2015</a:t>
            </a:r>
            <a:r>
              <a:rPr lang="de-DE" sz="1000"/>
              <a:t>: Schädlinge und Nützlinge im Wandel, https://www.bwagrar.de/aktuelles/Schaedlinge-und-Nuetzlinge-im-Wandel,QUlEPTQ4NDY4MDQmTUlEPTE3MzMxOQ.html, Zugriff: 09.03.2021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Laber, H.,</a:t>
            </a:r>
            <a:r>
              <a:rPr lang="de-DE" sz="1000"/>
              <a:t> 2017: Ökologischer Gemüsebau, Düngung, S. 42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Lang, C., Ernst, M</a:t>
            </a:r>
            <a:r>
              <a:rPr lang="de-DE" sz="1000"/>
              <a:t>., 2020: Der Garten im Klimawandel, Mein schöner Garten, 29.09.2020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Lorey, H.,</a:t>
            </a:r>
            <a:r>
              <a:rPr lang="de-DE" sz="1000"/>
              <a:t> 2020: Durchgegrünt Gemüseanbau für Herbst und Winter, Natürlich Gärtnern &amp; Anders Leben 04/2020, S. 20-25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Naturschutzbund Deutschland e.V. (NABU)</a:t>
            </a:r>
            <a:r>
              <a:rPr lang="de-DE" sz="1000"/>
              <a:t>, https://www.nabu.de/natur-und-landschaft/meere/muellkippe-meer/muellkippemeer.html, Zugriff: 09.02.2021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Paffrath, A. Frankenberg</a:t>
            </a:r>
            <a:r>
              <a:rPr lang="de-DE" sz="1000"/>
              <a:t>, A, </a:t>
            </a:r>
            <a:r>
              <a:rPr lang="de-DE" sz="1000" cap="small"/>
              <a:t>Kempkens, K</a:t>
            </a:r>
            <a:r>
              <a:rPr lang="de-DE" sz="1000"/>
              <a:t>., 2004: Strategien zur Regulierung verschiedener Nematodenspezies im Ökologischen Feldgemüsebau, Landwirtschaftskammer Nordrhein-Westfalen Referat für Ökologischen Land- und Gartenbau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Parish, Sirin, Charman, Joosten, Minayeva, Silvius, Stringer</a:t>
            </a:r>
            <a:r>
              <a:rPr lang="de-DE" sz="1000"/>
              <a:t> (2008): Assessment on Peatlands, Biodiversity and Climate Change: Main Report. Global Environment Centre and Wetlands International. 179 S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Pérez, M. P., Navas-Cortés, J. A., Pasual-Villalobos M. J., Castillo, P</a:t>
            </a:r>
            <a:r>
              <a:rPr lang="de-DE" sz="1000"/>
              <a:t>., 2003: Nematicidal activity of essential oils and organic amendments from Astraceae against root-knot nematodes, British Society for Plant Pathology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Raviv, M</a:t>
            </a:r>
            <a:r>
              <a:rPr lang="de-DE" sz="1000"/>
              <a:t>., 2011: The Future of Composts as Ingredients of Growing Meda, Department of Environmental Horticultre, Acta Hort. 891, ISHS 2011, S. 19-32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Röder, N., Grützmacher, F., 2012</a:t>
            </a:r>
            <a:r>
              <a:rPr lang="de-DE" sz="1000"/>
              <a:t>: Emissionen aus landwirtschaftlich genutzten Mooren – Vermeidungskosten und Anpassungsbedarf, Natur und Landschaft 87. Jahrgang (2012) Heft2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Pfeiffer, D., Ksperczyk, N., Forschungsinstitut für biologischen Landbau: </a:t>
            </a:r>
            <a:r>
              <a:rPr lang="de-DE" sz="1000"/>
              <a:t>„Kleine Gärten – große Wirkung, Schnupperkurs Biogarten“ 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86637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Literatur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737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487017"/>
            <a:ext cx="7400925" cy="4532244"/>
          </a:xfrm>
        </p:spPr>
        <p:txBody>
          <a:bodyPr>
            <a:noAutofit/>
          </a:bodyPr>
          <a:lstStyle/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Sauter und Stepper</a:t>
            </a:r>
            <a:r>
              <a:rPr lang="de-DE" sz="1000"/>
              <a:t>, 2021: Adalia bipunctata Zweipunkt-Marienkäfer,  https://www.nuetzlinge.de/produkte/freiland/adalia-bipunctata/, Zugriff: 09.03.2021, 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Scheu-Helgert, 2021</a:t>
            </a:r>
            <a:r>
              <a:rPr lang="de-DE" sz="1000"/>
              <a:t>: mündliche Aussagen am 24.03.2021 bezüglich Gärtnern im ökologisch bewirtschafteten Hausgarten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Scheu-Helgert, 2016</a:t>
            </a:r>
            <a:r>
              <a:rPr lang="de-DE" sz="1000"/>
              <a:t>: Problemfall milder Winter: Lehmboden muss noch durchfrieren, Süddeutsche Zeitung 24.02.2016 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Settele, J., Spreen, D., Kandarr, J., Jorzik, O., 2020</a:t>
            </a:r>
            <a:r>
              <a:rPr lang="de-DE" sz="1000"/>
              <a:t>: Biodiversität als Versicherung für die Zukunft, In Earth System Knowledge Platform (Hrsg.), 2020: ESKP-Themenspezial Biodiversität im Meer und an Land. Vom Wert biologischer Vielfalt. Potsdam: Helmholtz-Zentrum Potsdam, Deutsches GeoForschungsZentrum GFZ. doi:10.2312/eskp.2020.1, 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Sedivy, C.,</a:t>
            </a:r>
            <a:r>
              <a:rPr lang="de-DE" sz="1000"/>
              <a:t> 2020: Grüne Wüsten sind für Bienen nutzlos, Natürlich Gärtnern &amp; Anders Leben 06/2020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Seibold, S., Gossner, M., Simons, N., Blüthgen, N., Müller, J., Ambarlı, D, Ammer, C., Bauhus, J., Fischer, M., Habel, J., Linsenmair, K., Nauss, T., Penone, C., Prati, D., Schall, P., Schulze, E-D., Vogt, J., Wöllauer, S., Weisser, W., 2019</a:t>
            </a:r>
            <a:r>
              <a:rPr lang="de-DE" sz="1000"/>
              <a:t>: Arthropod decline in grasslands and forests is associated with landscape-level drivers, Nature 574, 671-674(2019)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Sozialversicherung für Landwirtschaft, Forsten und Gartenbau</a:t>
            </a:r>
            <a:r>
              <a:rPr lang="de-DE" sz="1000"/>
              <a:t>, 10/2016, Broschüre Sonnenschutz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Universität Greifswald</a:t>
            </a:r>
            <a:r>
              <a:rPr lang="de-DE" sz="1000"/>
              <a:t>: Torfmooskultivierung, https://mowi.botanik.uni-greifswald.de/de/paludikultur/imdetail/torfmooskultivierung.php, Zugriff: 15.03.2021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000" cap="small"/>
              <a:t>Vogl-Lukasser, B., Vogl, C., 2013: </a:t>
            </a:r>
            <a:r>
              <a:rPr lang="de-DE" sz="1000"/>
              <a:t>Blühende und ertragreiche Gärten mit Schafwolle, in Das große Biogarten-Buch, S. 67-69</a:t>
            </a:r>
          </a:p>
          <a:p>
            <a:endParaRPr lang="de-DE" sz="1000"/>
          </a:p>
          <a:p>
            <a:pPr marL="2381" indent="0">
              <a:buNone/>
            </a:pPr>
            <a:endParaRPr lang="de-DE" sz="800"/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86637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Literatur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6531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7F59D7-50A2-4F40-9D72-21E7D55010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663575"/>
            <a:ext cx="6594662" cy="444505"/>
          </a:xfrm>
        </p:spPr>
        <p:txBody>
          <a:bodyPr/>
          <a:lstStyle/>
          <a:p>
            <a:r>
              <a:rPr lang="de-DE" sz="2600"/>
              <a:t>Bildnachweis</a:t>
            </a:r>
            <a:endParaRPr lang="de-DE" sz="2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3503"/>
            <a:ext cx="7200900" cy="3929997"/>
          </a:xfrm>
        </p:spPr>
        <p:txBody>
          <a:bodyPr>
            <a:normAutofit fontScale="92500" lnSpcReduction="20000"/>
          </a:bodyPr>
          <a:lstStyle/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Stiele, V. &amp; Fröhler, L., 2020, mit Elementen von Mayapujiati/Open-Clipart-Vectors/Riasan/Pixabay.com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Fröhler, L.,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www.öko-landbau.de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Bioland e. V./Wikimedia Commons, CC BY-SA 3.0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Andresmahecha25/Wikimedia Commons, CC BY-SA 4.0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https://www.lwg.bayern.de/gartenakademie/veranstaltungen/215964/index.php, Zugriff am 19.05.2021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Fröhler, L.,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Lohrer, T., Hochschule Weihenstephan-Triesdorf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Och, S.,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</a:pPr>
            <a:r>
              <a:rPr lang="de-DE" sz="1100" dirty="0"/>
              <a:t>Bayerische Landesanstalt für Weinbau und Gartenbau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0922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Bildnachweis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77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17763"/>
            <a:ext cx="7200900" cy="4412046"/>
          </a:xfrm>
        </p:spPr>
        <p:txBody>
          <a:bodyPr>
            <a:normAutofit fontScale="92500" lnSpcReduction="20000"/>
          </a:bodyPr>
          <a:lstStyle/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Scherer, </a:t>
            </a:r>
            <a:r>
              <a:rPr lang="de-DE" sz="1100" dirty="0" err="1"/>
              <a:t>Ch</a:t>
            </a:r>
            <a:r>
              <a:rPr lang="de-DE" sz="1100" dirty="0"/>
              <a:t>., 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Scherer, </a:t>
            </a:r>
            <a:r>
              <a:rPr lang="de-DE" sz="1100" dirty="0" err="1"/>
              <a:t>Ch</a:t>
            </a:r>
            <a:r>
              <a:rPr lang="de-DE" sz="1100" dirty="0"/>
              <a:t>., 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Gemüsebau </a:t>
            </a:r>
            <a:r>
              <a:rPr lang="de-DE" sz="1100" dirty="0" err="1"/>
              <a:t>Deyerling</a:t>
            </a:r>
            <a:r>
              <a:rPr lang="de-DE" sz="1100" dirty="0"/>
              <a:t>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Gemüsebau </a:t>
            </a:r>
            <a:r>
              <a:rPr lang="de-DE" sz="1100" dirty="0" err="1"/>
              <a:t>Deyerling</a:t>
            </a:r>
            <a:r>
              <a:rPr lang="de-DE" sz="1100" dirty="0"/>
              <a:t>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Fröhler, L., 2019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 err="1"/>
              <a:t>Klinkan</a:t>
            </a:r>
            <a:r>
              <a:rPr lang="de-DE" sz="1100" dirty="0"/>
              <a:t>, H.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Rascher, B., 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r>
              <a:rPr lang="de-DE" sz="11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17"/>
            </a:pPr>
            <a:endParaRPr lang="de-DE" sz="1100" dirty="0"/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0922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Bildnachweis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6658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17762"/>
            <a:ext cx="7200900" cy="4625737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Bayerische Landesanstalt für Weinbau </a:t>
            </a:r>
            <a:r>
              <a:rPr lang="de-DE" sz="1000"/>
              <a:t>und Gartenbau </a:t>
            </a:r>
            <a:endParaRPr lang="de-DE" sz="1000" dirty="0"/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Scherer, </a:t>
            </a:r>
            <a:r>
              <a:rPr lang="de-DE" sz="1000" dirty="0" err="1"/>
              <a:t>Ch</a:t>
            </a:r>
            <a:r>
              <a:rPr lang="de-DE" sz="1000" dirty="0"/>
              <a:t>., 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 err="1"/>
              <a:t>WildOne</a:t>
            </a:r>
            <a:r>
              <a:rPr lang="de-DE" sz="1000" dirty="0"/>
              <a:t>, Pixabay.com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36"/>
            </a:pPr>
            <a:r>
              <a:rPr lang="de-DE" sz="1000" dirty="0"/>
              <a:t>Fröhler, L.,  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0922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Bildnachweis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352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17762"/>
            <a:ext cx="7200900" cy="4625737"/>
          </a:xfrm>
        </p:spPr>
        <p:txBody>
          <a:bodyPr>
            <a:normAutofit lnSpcReduction="10000"/>
          </a:bodyPr>
          <a:lstStyle/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Fröhler, L.,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Bucher, A., 2019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Hochschule Weihenstephan-Triesdorf/Institut für Gartenbau/Bereich Pflanzenernährung 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Hochschule Weihenstephan-Triesdorf/Institut für Gartenbau/Bereich Pflanzenernährung 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Hochschule Weihenstephan-Triesdorf/Institut für Gartenbau/Bereich Pflanzenernährung 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Hochschule Weihenstephan-Triesdorf/Institut für Gartenbau/Bereich Pflanzenernährung 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Hochschule Weihenstephan-Triesdorf/Institut für Gartenbau/Bereich Pflanzenernährung 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Fröhler, L.,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 err="1"/>
              <a:t>Klinkan</a:t>
            </a:r>
            <a:r>
              <a:rPr lang="de-DE" sz="1000" dirty="0"/>
              <a:t>, H.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Scherer, </a:t>
            </a:r>
            <a:r>
              <a:rPr lang="de-DE" sz="1000" dirty="0" err="1"/>
              <a:t>Ch</a:t>
            </a:r>
            <a:r>
              <a:rPr lang="de-DE" sz="1000" dirty="0"/>
              <a:t>., 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52"/>
            </a:pPr>
            <a:r>
              <a:rPr lang="de-DE" sz="1000" dirty="0"/>
              <a:t>Fröhler, L., 2021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0922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Bildnachweis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12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B5BA56-5957-4D63-879A-CA490CF0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17762"/>
            <a:ext cx="7200900" cy="4625737"/>
          </a:xfrm>
        </p:spPr>
        <p:txBody>
          <a:bodyPr>
            <a:normAutofit/>
          </a:bodyPr>
          <a:lstStyle/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Fröhler, L., 2021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Och, S., 2020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Bayerische Landesanstalt für Weinbau und Gartenbau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Stiele, V. &amp; Fröhler, L., 2020, mit Elementen von Mayapujiati/Open-Clipart-Vectors/Riasan/Pixabay.com</a:t>
            </a:r>
          </a:p>
          <a:p>
            <a:pPr marL="357188" indent="-355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Both" startAt="70"/>
            </a:pPr>
            <a:r>
              <a:rPr lang="de-DE" sz="1000" dirty="0"/>
              <a:t>Stiele, V. &amp; Fröhler, L., 2020, mit Elementen von Mayapujiati/Open-Clipart-Vectors/Riasan/Pixabay.com</a:t>
            </a:r>
          </a:p>
          <a:p>
            <a:pPr marL="238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1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82CA89-D11C-4000-98CF-33E2E3AC50B8}"/>
              </a:ext>
            </a:extLst>
          </p:cNvPr>
          <p:cNvSpPr txBox="1"/>
          <p:nvPr/>
        </p:nvSpPr>
        <p:spPr>
          <a:xfrm rot="5400000">
            <a:off x="7614894" y="3009224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Bildnachweis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725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Naturgarten Zertifizierung für Freizeitgärtner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D56B8A-5575-4C0F-B5D2-CEAC767E2DB5}"/>
              </a:ext>
            </a:extLst>
          </p:cNvPr>
          <p:cNvSpPr txBox="1"/>
          <p:nvPr/>
        </p:nvSpPr>
        <p:spPr>
          <a:xfrm>
            <a:off x="7948973" y="3095336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900" dirty="0">
                <a:latin typeface="+mn-lt"/>
              </a:rPr>
              <a:t>(3)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BE0A18-B399-475D-A7C9-79A4964A7421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Ökologisches Gärtnern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1C7EBF-45BF-4071-8AB7-E0C874E8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92" y="2467104"/>
            <a:ext cx="3864787" cy="2550760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14ADE70-B854-4FF7-ACAF-0EE8045E6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239837"/>
            <a:ext cx="7239046" cy="3778027"/>
          </a:xfrm>
        </p:spPr>
        <p:txBody>
          <a:bodyPr>
            <a:normAutofit/>
          </a:bodyPr>
          <a:lstStyle/>
          <a:p>
            <a:pPr marL="158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900" b="1" dirty="0"/>
              <a:t>Kernkriterien:</a:t>
            </a:r>
          </a:p>
          <a:p>
            <a:pPr marL="536575" indent="-5349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/>
              <a:t>Keine chemischen Pflanzenschutzmittel</a:t>
            </a:r>
          </a:p>
          <a:p>
            <a:pPr marL="536575" indent="-5349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/>
              <a:t>Keine chemisch-synthetischen Dünger</a:t>
            </a:r>
          </a:p>
          <a:p>
            <a:pPr marL="536575" indent="-5349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/>
              <a:t>Kein Torf zur Bodenverbesserung</a:t>
            </a:r>
          </a:p>
          <a:p>
            <a:pPr marL="536575" indent="-5349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/>
              <a:t>Hohe ökologische Vielfalt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907D82-6E75-4FB5-B888-9CEC2C71E0BC}"/>
              </a:ext>
            </a:extLst>
          </p:cNvPr>
          <p:cNvSpPr txBox="1"/>
          <p:nvPr/>
        </p:nvSpPr>
        <p:spPr>
          <a:xfrm>
            <a:off x="1443733" y="3743414"/>
            <a:ext cx="372838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400" b="1" dirty="0">
                <a:latin typeface="+mn-lt"/>
              </a:rPr>
              <a:t>Weitere Aspekte:</a:t>
            </a: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</a:rPr>
              <a:t>Naturnahe Gestaltung</a:t>
            </a: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</a:rPr>
              <a:t>Schonende Bewirtschaftung</a:t>
            </a: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</a:rPr>
              <a:t>Sparsame Ressourcennutzung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01FD5D49-F72C-4430-921E-1F996E6F070F}"/>
              </a:ext>
            </a:extLst>
          </p:cNvPr>
          <p:cNvSpPr/>
          <p:nvPr/>
        </p:nvSpPr>
        <p:spPr>
          <a:xfrm>
            <a:off x="1389477" y="3684682"/>
            <a:ext cx="2748662" cy="1333182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883A5EF-F8DB-4873-8C1F-9626B6CF5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63" y="1654988"/>
            <a:ext cx="346987" cy="4246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D9E7D94-50BD-419A-9DB4-98E9C25A2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9" y="2088503"/>
            <a:ext cx="346987" cy="4246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CD6BF87-35FD-4CC4-AB90-B6CCCE053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62" y="2970409"/>
            <a:ext cx="346987" cy="42467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E7BA305-E551-4E0B-A600-B7E889BC9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62" y="2527339"/>
            <a:ext cx="346987" cy="4246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6987908" y="4851409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(6)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053C1D0-32C7-4AE7-B1BF-51D60C92B1DE}"/>
              </a:ext>
            </a:extLst>
          </p:cNvPr>
          <p:cNvSpPr txBox="1"/>
          <p:nvPr/>
        </p:nvSpPr>
        <p:spPr>
          <a:xfrm>
            <a:off x="935038" y="843506"/>
            <a:ext cx="7679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de-DE" sz="3600" b="1" dirty="0">
                <a:solidFill>
                  <a:schemeClr val="bg1"/>
                </a:solidFill>
                <a:latin typeface="+mn-lt"/>
              </a:rPr>
              <a:t>Potenziale des Bio-Gartens im Klimawandel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1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1DC9B0-FC2F-4CCF-8F3F-7C3A969A9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5614" y="94571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2.1. Pflanzenschutz</a:t>
            </a:r>
          </a:p>
        </p:txBody>
      </p:sp>
    </p:spTree>
    <p:extLst>
      <p:ext uri="{BB962C8B-B14F-4D97-AF65-F5344CB8AC3E}">
        <p14:creationId xmlns:p14="http://schemas.microsoft.com/office/powerpoint/2010/main" val="119362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7B6C15-5D44-474F-B645-5F7D9E2AD7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4008528" cy="270954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essere Lebensbedingungen für Schaderreger durch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steigende Temperaturen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mildere Winter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Erfolgreichere Überwinterung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Schnellere Entwicklung</a:t>
            </a:r>
          </a:p>
          <a:p>
            <a:pPr marL="685800" lvl="1" indent="-342900"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Stärkere Vermehrung</a:t>
            </a:r>
            <a:endParaRPr lang="de-DE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Einschleppung und Ausbreitung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neuer Schaderreger</a:t>
            </a:r>
            <a:endParaRPr lang="de-DE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C3AD4F-E49D-4F8B-B1FC-27D1469FC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Pflanzenschutz im Klimawandel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C2BC2842-990D-446A-8C4B-8CE8BFF4000D}"/>
              </a:ext>
            </a:extLst>
          </p:cNvPr>
          <p:cNvSpPr txBox="1">
            <a:spLocks/>
          </p:cNvSpPr>
          <p:nvPr/>
        </p:nvSpPr>
        <p:spPr>
          <a:xfrm>
            <a:off x="1484857" y="4225708"/>
            <a:ext cx="6612591" cy="41430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Vorbeugende Maßnahmen werden wichtiger denn je!</a:t>
            </a: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AD5416B3-29E9-4B97-B510-70E3456010A0}"/>
              </a:ext>
            </a:extLst>
          </p:cNvPr>
          <p:cNvSpPr/>
          <p:nvPr/>
        </p:nvSpPr>
        <p:spPr>
          <a:xfrm>
            <a:off x="4791153" y="1204924"/>
            <a:ext cx="377851" cy="250137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BA99F8BD-26D2-4400-8E2A-63CCADACD802}"/>
              </a:ext>
            </a:extLst>
          </p:cNvPr>
          <p:cNvSpPr txBox="1">
            <a:spLocks/>
          </p:cNvSpPr>
          <p:nvPr/>
        </p:nvSpPr>
        <p:spPr>
          <a:xfrm>
            <a:off x="5459851" y="2322386"/>
            <a:ext cx="2429682" cy="41430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Erhöhter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Befallsdruck</a:t>
            </a:r>
            <a:endParaRPr lang="de-DE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B23BCFC5-60AD-48EE-B14B-01BF20201050}"/>
              </a:ext>
            </a:extLst>
          </p:cNvPr>
          <p:cNvSpPr/>
          <p:nvPr/>
        </p:nvSpPr>
        <p:spPr>
          <a:xfrm>
            <a:off x="971549" y="4098322"/>
            <a:ext cx="5950685" cy="541691"/>
          </a:xfrm>
          <a:prstGeom prst="roundRect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186B6EE6-F773-4E26-A155-290FED6DFA1A}"/>
              </a:ext>
            </a:extLst>
          </p:cNvPr>
          <p:cNvSpPr/>
          <p:nvPr/>
        </p:nvSpPr>
        <p:spPr>
          <a:xfrm>
            <a:off x="1118439" y="4225849"/>
            <a:ext cx="234268" cy="29993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84D24E-D334-4373-A183-57D44AFA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61" y="191817"/>
            <a:ext cx="1064780" cy="11235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7224B2-D4F4-4260-90BE-16BDC0787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681" y="3033971"/>
            <a:ext cx="1914530" cy="7350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DC13310-5CED-4843-80AF-E725F0075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00" y="1105560"/>
            <a:ext cx="1071838" cy="10521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947F6CB-3EB8-48A6-80C1-F36E20830814}"/>
              </a:ext>
            </a:extLst>
          </p:cNvPr>
          <p:cNvSpPr txBox="1"/>
          <p:nvPr/>
        </p:nvSpPr>
        <p:spPr>
          <a:xfrm rot="5400000">
            <a:off x="7577109" y="3041475"/>
            <a:ext cx="239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Pflanzenschutz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7798968" y="3706299"/>
            <a:ext cx="2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(7)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7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2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HSWT_Praesentation</Template>
  <TotalTime>0</TotalTime>
  <Words>4079</Words>
  <Application>Microsoft Office PowerPoint</Application>
  <PresentationFormat>Bildschirmpräsentation (16:9)</PresentationFormat>
  <Paragraphs>548</Paragraphs>
  <Slides>58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58</vt:i4>
      </vt:variant>
    </vt:vector>
  </HeadingPairs>
  <TitlesOfParts>
    <vt:vector size="68" baseType="lpstr">
      <vt:lpstr>Arial</vt:lpstr>
      <vt:lpstr>Calibri</vt:lpstr>
      <vt:lpstr>Harrington</vt:lpstr>
      <vt:lpstr>Lucida Grande</vt:lpstr>
      <vt:lpstr>Symbol</vt:lpstr>
      <vt:lpstr>Systemschrift</vt:lpstr>
      <vt:lpstr>Wingdings</vt:lpstr>
      <vt:lpstr>Titel</vt:lpstr>
      <vt:lpstr>2_Inhalt</vt:lpstr>
      <vt:lpstr>Trennseite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hswt954vio</dc:creator>
  <cp:lastModifiedBy>User</cp:lastModifiedBy>
  <cp:revision>652</cp:revision>
  <cp:lastPrinted>2019-07-30T12:26:49Z</cp:lastPrinted>
  <dcterms:created xsi:type="dcterms:W3CDTF">2020-05-15T09:34:00Z</dcterms:created>
  <dcterms:modified xsi:type="dcterms:W3CDTF">2022-03-28T17:32:34Z</dcterms:modified>
</cp:coreProperties>
</file>