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30279975" cy="42808525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3" orient="horz" pos="26093" userDrawn="1">
          <p15:clr>
            <a:srgbClr val="A4A3A4"/>
          </p15:clr>
        </p15:guide>
        <p15:guide id="5" orient="horz" pos="2007" userDrawn="1">
          <p15:clr>
            <a:srgbClr val="A4A3A4"/>
          </p15:clr>
        </p15:guide>
        <p15:guide id="6" orient="horz" pos="18745" userDrawn="1">
          <p15:clr>
            <a:srgbClr val="A4A3A4"/>
          </p15:clr>
        </p15:guide>
        <p15:guide id="7" orient="horz" pos="19471" userDrawn="1">
          <p15:clr>
            <a:srgbClr val="A4A3A4"/>
          </p15:clr>
        </p15:guide>
        <p15:guide id="10" pos="873" userDrawn="1">
          <p15:clr>
            <a:srgbClr val="A4A3A4"/>
          </p15:clr>
        </p15:guide>
        <p15:guide id="16" orient="horz" pos="17792">
          <p15:clr>
            <a:srgbClr val="A4A3A4"/>
          </p15:clr>
        </p15:guide>
        <p15:guide id="19" orient="horz" pos="1100" userDrawn="1">
          <p15:clr>
            <a:srgbClr val="A4A3A4"/>
          </p15:clr>
        </p15:guide>
        <p15:guide id="20" orient="horz" pos="17974" userDrawn="1">
          <p15:clr>
            <a:srgbClr val="A4A3A4"/>
          </p15:clr>
        </p15:guide>
        <p15:guide id="21" orient="horz" pos="12984" userDrawn="1">
          <p15:clr>
            <a:srgbClr val="A4A3A4"/>
          </p15:clr>
        </p15:guide>
        <p15:guide id="22" pos="18201" userDrawn="1">
          <p15:clr>
            <a:srgbClr val="A4A3A4"/>
          </p15:clr>
        </p15:guide>
        <p15:guide id="23" pos="9492" userDrawn="1">
          <p15:clr>
            <a:srgbClr val="A4A3A4"/>
          </p15:clr>
        </p15:guide>
        <p15:guide id="24" orient="horz" pos="7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C6DC9A"/>
    <a:srgbClr val="FF9900"/>
    <a:srgbClr val="FF420E"/>
    <a:srgbClr val="33CC33"/>
    <a:srgbClr val="663300"/>
    <a:srgbClr val="00FF00"/>
    <a:srgbClr val="B5A68E"/>
    <a:srgbClr val="D1C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5256" autoAdjust="0"/>
  </p:normalViewPr>
  <p:slideViewPr>
    <p:cSldViewPr>
      <p:cViewPr>
        <p:scale>
          <a:sx n="11" d="100"/>
          <a:sy n="11" d="100"/>
        </p:scale>
        <p:origin x="3149" y="298"/>
      </p:cViewPr>
      <p:guideLst>
        <p:guide orient="horz" pos="26093"/>
        <p:guide orient="horz" pos="2007"/>
        <p:guide orient="horz" pos="18745"/>
        <p:guide orient="horz" pos="19471"/>
        <p:guide pos="873"/>
        <p:guide orient="horz" pos="17792"/>
        <p:guide orient="horz" pos="1100"/>
        <p:guide orient="horz" pos="17974"/>
        <p:guide orient="horz" pos="12984"/>
        <p:guide pos="18201"/>
        <p:guide pos="9492"/>
        <p:guide orient="horz" pos="7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algn="r"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6125"/>
            <a:ext cx="263207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4F5C75F6-FCB4-44D4-9F66-72CDB7927F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7795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4784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735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799550" y="6116638"/>
            <a:ext cx="6665913" cy="334343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8638" y="6116638"/>
            <a:ext cx="19848512" cy="334343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889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95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795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8638" y="17633950"/>
            <a:ext cx="13257212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08250" y="17633950"/>
            <a:ext cx="13257213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10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4475" y="13576300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288" y="13576300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254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7170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99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47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814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6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498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6116638"/>
            <a:ext cx="26666825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8638" y="17633950"/>
            <a:ext cx="26666825" cy="2191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8638" y="39550975"/>
            <a:ext cx="266668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0" rIns="0" bIns="36000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2500">
                <a:solidFill>
                  <a:srgbClr val="71AD2A"/>
                </a:solidFill>
                <a:latin typeface="Univers" pitchFamily="34" charset="0"/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4A7C0-6C17-4EDE-BA30-B7744CCEC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1"/>
          <a:stretch/>
        </p:blipFill>
        <p:spPr>
          <a:xfrm>
            <a:off x="15122408" y="38805696"/>
            <a:ext cx="9304469" cy="133590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8CF0FA-16E3-4FB7-BB23-7F7C1A6B25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97158" y="39159174"/>
            <a:ext cx="6789919" cy="9200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02992" y="39159174"/>
            <a:ext cx="2303501" cy="9824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2pPr>
      <a:lvl3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3pPr>
      <a:lvl4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4pPr>
      <a:lvl5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5pPr>
      <a:lvl6pPr marL="4572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6pPr>
      <a:lvl7pPr marL="9144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7pPr>
      <a:lvl8pPr marL="13716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8pPr>
      <a:lvl9pPr marL="18288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9pPr>
    </p:titleStyle>
    <p:bodyStyle>
      <a:lvl1pPr marL="1563688" indent="-1563688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2pPr>
      <a:lvl3pPr marL="5219700" indent="-104616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3pPr>
      <a:lvl4pPr marL="7307263" indent="-103981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4pPr>
      <a:lvl5pPr marL="9394825" indent="-1041400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5pPr>
      <a:lvl6pPr marL="98520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6pPr>
      <a:lvl7pPr marL="103092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7pPr>
      <a:lvl8pPr marL="107664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8pPr>
      <a:lvl9pPr marL="112236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B4AC2E5A-1345-4256-A07D-A0AC77358631}"/>
              </a:ext>
            </a:extLst>
          </p:cNvPr>
          <p:cNvSpPr/>
          <p:nvPr/>
        </p:nvSpPr>
        <p:spPr bwMode="auto">
          <a:xfrm>
            <a:off x="1552828" y="10337393"/>
            <a:ext cx="12329207" cy="7531414"/>
          </a:xfrm>
          <a:prstGeom prst="roundRect">
            <a:avLst/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90D6779-4A96-4ACD-BFAC-6E1060109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8" t="13033" r="10087" b="14145"/>
          <a:stretch/>
        </p:blipFill>
        <p:spPr>
          <a:xfrm>
            <a:off x="19964657" y="1477802"/>
            <a:ext cx="8330964" cy="789268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8F53BA3-1665-4CCC-B2CC-8DF48A2F56BF}"/>
              </a:ext>
            </a:extLst>
          </p:cNvPr>
          <p:cNvSpPr/>
          <p:nvPr/>
        </p:nvSpPr>
        <p:spPr bwMode="auto">
          <a:xfrm>
            <a:off x="1552830" y="40859102"/>
            <a:ext cx="22937810" cy="1061509"/>
          </a:xfrm>
          <a:prstGeom prst="rect">
            <a:avLst/>
          </a:prstGeom>
          <a:solidFill>
            <a:srgbClr val="7AB800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A54D2E4-7E95-4B4B-B537-4E98B1FB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30" y="40957828"/>
            <a:ext cx="22937809" cy="86405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4320"/>
              </a:lnSpc>
              <a:spcAft>
                <a:spcPts val="600"/>
              </a:spcAft>
            </a:pPr>
            <a:r>
              <a:rPr lang="de-DE" altLang="de-DE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GartenKlimA</a:t>
            </a:r>
            <a:r>
              <a:rPr lang="de-DE" altLang="de-DE" sz="4000" b="1" dirty="0">
                <a:solidFill>
                  <a:schemeClr val="bg1"/>
                </a:solidFill>
                <a:latin typeface="Arial" panose="020B0604020202020204" pitchFamily="34" charset="0"/>
              </a:rPr>
              <a:t> – Klimawandel im Freizeitgartenbau – mehr unter www.garten-klima.de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89D163-9D89-4F59-9CE2-B014A68161E5}"/>
              </a:ext>
            </a:extLst>
          </p:cNvPr>
          <p:cNvSpPr/>
          <p:nvPr/>
        </p:nvSpPr>
        <p:spPr bwMode="auto">
          <a:xfrm>
            <a:off x="25347676" y="38694692"/>
            <a:ext cx="3546412" cy="3127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743F18-4FFA-4402-AA5C-4329382678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7"/>
          <a:stretch/>
        </p:blipFill>
        <p:spPr>
          <a:xfrm>
            <a:off x="25089106" y="38762832"/>
            <a:ext cx="3206515" cy="3195322"/>
          </a:xfrm>
          <a:prstGeom prst="rect">
            <a:avLst/>
          </a:prstGeom>
          <a:noFill/>
        </p:spPr>
      </p:pic>
      <p:sp>
        <p:nvSpPr>
          <p:cNvPr id="30" name="Text Box 3">
            <a:extLst>
              <a:ext uri="{FF2B5EF4-FFF2-40B4-BE49-F238E27FC236}">
                <a16:creationId xmlns:a16="http://schemas.microsoft.com/office/drawing/2014/main" id="{C7F5F367-1800-465A-8491-1E9825D14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477802"/>
            <a:ext cx="19376574" cy="160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115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GartenKlimA</a:t>
            </a:r>
            <a:r>
              <a:rPr lang="en-US" altLang="de-DE" sz="115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Klimawandel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Freizeitgartenbau</a:t>
            </a:r>
            <a:endParaRPr lang="en-US" altLang="de-DE" sz="96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ext Box 3">
            <a:extLst>
              <a:ext uri="{FF2B5EF4-FFF2-40B4-BE49-F238E27FC236}">
                <a16:creationId xmlns:a16="http://schemas.microsoft.com/office/drawing/2014/main" id="{06651F62-CE0C-4C08-8265-2D90BB234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056" y="6440915"/>
            <a:ext cx="19376574" cy="282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 4: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Pflanzenschutz</a:t>
            </a:r>
            <a:endParaRPr lang="en-US" altLang="de-DE" sz="80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Text Box 11">
            <a:extLst>
              <a:ext uri="{FF2B5EF4-FFF2-40B4-BE49-F238E27FC236}">
                <a16:creationId xmlns:a16="http://schemas.microsoft.com/office/drawing/2014/main" id="{6E02C95E-D215-487F-8F38-D63807A36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047" y="10468913"/>
            <a:ext cx="11418525" cy="7268374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Steigende Durchschnittstemperaturen und mildere Winter bescheren zahlreichen Schaderregern bessere Lebens- und Ausbreitungsbedingungen. </a:t>
            </a:r>
          </a:p>
          <a:p>
            <a:pPr>
              <a:spcBef>
                <a:spcPts val="1200"/>
              </a:spcBef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Infolge des Klimawandels und der fortschreitenden Globalisierung fassen neue Schaderreger in unseren Breiten zunehmend Fuß.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6D654A9-3E4A-44CD-978B-47DF85DCF341}"/>
              </a:ext>
            </a:extLst>
          </p:cNvPr>
          <p:cNvSpPr txBox="1"/>
          <p:nvPr/>
        </p:nvSpPr>
        <p:spPr>
          <a:xfrm>
            <a:off x="0" y="7578342"/>
            <a:ext cx="800219" cy="351066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Bildnachweis: (1, 4, 5) Fröhler, L.; (2)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mit Elementen von Mayapujiati/Open-Clipart-Vectors/Riasan/Pixabay.com; (3) Lohrer, T.</a:t>
            </a:r>
          </a:p>
          <a:p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Rechteck: abgerundete Ecken 53">
            <a:extLst>
              <a:ext uri="{FF2B5EF4-FFF2-40B4-BE49-F238E27FC236}">
                <a16:creationId xmlns:a16="http://schemas.microsoft.com/office/drawing/2014/main" id="{21FEBFFB-E61B-413E-866C-419406840CDB}"/>
              </a:ext>
            </a:extLst>
          </p:cNvPr>
          <p:cNvSpPr/>
          <p:nvPr/>
        </p:nvSpPr>
        <p:spPr bwMode="auto">
          <a:xfrm>
            <a:off x="1552831" y="29890597"/>
            <a:ext cx="12329204" cy="8275573"/>
          </a:xfrm>
          <a:prstGeom prst="roundRect">
            <a:avLst/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4C6D603-41F0-419E-9D09-D5E259C1A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171" y="5406652"/>
            <a:ext cx="3899788" cy="3899788"/>
          </a:xfrm>
          <a:prstGeom prst="rect">
            <a:avLst/>
          </a:prstGeom>
        </p:spPr>
      </p:pic>
      <p:sp>
        <p:nvSpPr>
          <p:cNvPr id="29" name="Text Box 11">
            <a:extLst>
              <a:ext uri="{FF2B5EF4-FFF2-40B4-BE49-F238E27FC236}">
                <a16:creationId xmlns:a16="http://schemas.microsoft.com/office/drawing/2014/main" id="{687E13C2-EBA4-4CC0-BCCA-F79EA04CD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63427" y="19234758"/>
            <a:ext cx="12932194" cy="9238144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rtl="0" eaLnBrk="1" fontAlgn="base" latinLnBrk="0" hangingPunct="1">
              <a:spcBef>
                <a:spcPts val="1200"/>
              </a:spcBef>
              <a:spcAft>
                <a:spcPts val="1200"/>
              </a:spcAft>
              <a:buClr>
                <a:srgbClr val="7AB800"/>
              </a:buClr>
              <a:buSzTx/>
              <a:buFontTx/>
              <a:buNone/>
              <a:tabLst/>
              <a:defRPr/>
            </a:pPr>
            <a:r>
              <a:rPr kumimoji="0" lang="de-DE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Nützlinge regulieren Schädlinge auf natürliche Weise.</a:t>
            </a:r>
          </a:p>
          <a:p>
            <a:pPr marL="0" marR="0" lvl="0" indent="0" defTabSz="914400" rtl="0" eaLnBrk="1" fontAlgn="base" latinLnBrk="0" hangingPunct="1">
              <a:spcBef>
                <a:spcPts val="1200"/>
              </a:spcBef>
              <a:spcAft>
                <a:spcPts val="1200"/>
              </a:spcAft>
              <a:buClr>
                <a:srgbClr val="7AB800"/>
              </a:buClr>
              <a:buSzTx/>
              <a:buFontTx/>
              <a:buNone/>
              <a:tabLst/>
              <a:defRPr/>
            </a:pPr>
            <a:r>
              <a:rPr kumimoji="0" lang="de-DE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Sie profitieren von wärmeren Temperaturen, werden aber durch Extremwetterereignisse und neue Gegenspieler auch vor </a:t>
            </a:r>
            <a:br>
              <a:rPr kumimoji="0" lang="de-DE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de-DE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Herausforderungen gestellt. </a:t>
            </a:r>
          </a:p>
          <a:p>
            <a:pPr marL="0" marR="0" lvl="0" indent="0" defTabSz="914400" rtl="0" eaLnBrk="1" fontAlgn="base" latinLnBrk="0" hangingPunct="1">
              <a:spcBef>
                <a:spcPts val="1200"/>
              </a:spcBef>
              <a:spcAft>
                <a:spcPts val="1200"/>
              </a:spcAft>
              <a:buClr>
                <a:srgbClr val="7AB800"/>
              </a:buClr>
              <a:buSzTx/>
              <a:buFontTx/>
              <a:buNone/>
              <a:tabLst/>
              <a:defRPr/>
            </a:pPr>
            <a:r>
              <a:rPr kumimoji="0" lang="de-DE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Umso wichtiger ist es, Nützlinge im Garten zu fördern, z. B. durch naturnahe Gartengestaltung mit vielfältigem Angebot an Nahrung</a:t>
            </a:r>
            <a:r>
              <a:rPr lang="de-DE" sz="5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de-DE" sz="5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und Lebensräumen.</a:t>
            </a:r>
          </a:p>
        </p:txBody>
      </p:sp>
      <p:sp>
        <p:nvSpPr>
          <p:cNvPr id="33" name="Rechteck: abgerundete Ecken 32">
            <a:extLst>
              <a:ext uri="{FF2B5EF4-FFF2-40B4-BE49-F238E27FC236}">
                <a16:creationId xmlns:a16="http://schemas.microsoft.com/office/drawing/2014/main" id="{A14F1E31-1CD6-4DF3-9307-592084EEB469}"/>
              </a:ext>
            </a:extLst>
          </p:cNvPr>
          <p:cNvSpPr/>
          <p:nvPr/>
        </p:nvSpPr>
        <p:spPr bwMode="auto">
          <a:xfrm>
            <a:off x="14901694" y="19206351"/>
            <a:ext cx="13393927" cy="9363353"/>
          </a:xfrm>
          <a:prstGeom prst="roundRect">
            <a:avLst>
              <a:gd name="adj" fmla="val 11288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4" name="Text Box 11">
            <a:extLst>
              <a:ext uri="{FF2B5EF4-FFF2-40B4-BE49-F238E27FC236}">
                <a16:creationId xmlns:a16="http://schemas.microsoft.com/office/drawing/2014/main" id="{28756D70-1029-41E7-BA43-6EB658F11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047" y="30175129"/>
            <a:ext cx="11552400" cy="7706507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 besten ist es, einen Schaderreger-befall von vorne herein zu vermeiden.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Beispielsweise lassen sich Schädlinge mit Hilfe von Netzen aussperren. Auch eine weitgestellte Fruchtfolge, die Wahl robuster Sorten und die Gewährleistung optimaler Kulturbedingungen helfen, einem Befall vorzubeugen.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1243449-8155-447F-BEB6-45CC3F9585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618" t="-1" r="12467" b="152"/>
          <a:stretch/>
        </p:blipFill>
        <p:spPr>
          <a:xfrm>
            <a:off x="1552828" y="19203728"/>
            <a:ext cx="12329204" cy="9368600"/>
          </a:xfrm>
          <a:prstGeom prst="roundRect">
            <a:avLst>
              <a:gd name="adj" fmla="val 10055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DB0232A-0B02-4DE1-9CAA-CDA89D79C6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 b="14063"/>
          <a:stretch/>
        </p:blipFill>
        <p:spPr>
          <a:xfrm>
            <a:off x="14944817" y="10401853"/>
            <a:ext cx="13393928" cy="7531415"/>
          </a:xfrm>
          <a:prstGeom prst="roundRect">
            <a:avLst>
              <a:gd name="adj" fmla="val 10169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84B9E2C-1B3B-4ECF-AE51-257540EFF73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023" t="8487" r="11155"/>
          <a:stretch/>
        </p:blipFill>
        <p:spPr>
          <a:xfrm>
            <a:off x="14819845" y="29890597"/>
            <a:ext cx="13475776" cy="8275573"/>
          </a:xfrm>
          <a:prstGeom prst="roundRect">
            <a:avLst>
              <a:gd name="adj" fmla="val 10964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10ED9593-9F1D-4F50-9C73-D88588F0A716}"/>
              </a:ext>
            </a:extLst>
          </p:cNvPr>
          <p:cNvSpPr txBox="1"/>
          <p:nvPr/>
        </p:nvSpPr>
        <p:spPr>
          <a:xfrm>
            <a:off x="5166115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667DC98-BCD7-4180-83A6-B0C5DAB9B665}"/>
              </a:ext>
            </a:extLst>
          </p:cNvPr>
          <p:cNvSpPr txBox="1"/>
          <p:nvPr/>
        </p:nvSpPr>
        <p:spPr>
          <a:xfrm>
            <a:off x="27503511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A952A4C-C8E6-4ECE-B61D-80475F61EF63}"/>
              </a:ext>
            </a:extLst>
          </p:cNvPr>
          <p:cNvSpPr txBox="1"/>
          <p:nvPr/>
        </p:nvSpPr>
        <p:spPr>
          <a:xfrm>
            <a:off x="27503511" y="18129820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D406088-B7D2-42A1-9980-368189541FDA}"/>
              </a:ext>
            </a:extLst>
          </p:cNvPr>
          <p:cNvSpPr txBox="1"/>
          <p:nvPr/>
        </p:nvSpPr>
        <p:spPr>
          <a:xfrm>
            <a:off x="13359755" y="28621691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82CB817-113C-4A44-B331-CB24BBA6737C}"/>
              </a:ext>
            </a:extLst>
          </p:cNvPr>
          <p:cNvSpPr txBox="1"/>
          <p:nvPr/>
        </p:nvSpPr>
        <p:spPr>
          <a:xfrm>
            <a:off x="27503511" y="38328652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</p:spTree>
    <p:extLst>
      <p:ext uri="{BB962C8B-B14F-4D97-AF65-F5344CB8AC3E}">
        <p14:creationId xmlns:p14="http://schemas.microsoft.com/office/powerpoint/2010/main" val="175141623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Univers"/>
        <a:ea typeface=""/>
        <a:cs typeface="Arial"/>
      </a:majorFont>
      <a:minorFont>
        <a:latin typeface="Univers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208</Words>
  <Application>Microsoft Office PowerPoint</Application>
  <PresentationFormat>Benutzerdefiniert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Univers</vt:lpstr>
      <vt:lpstr>Standarddesign</vt:lpstr>
      <vt:lpstr>PowerPoint-Präsentation</vt:lpstr>
    </vt:vector>
  </TitlesOfParts>
  <Company>FH Weihenstephan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Zentrale Datenverarbeitung</dc:creator>
  <cp:lastModifiedBy>User</cp:lastModifiedBy>
  <cp:revision>593</cp:revision>
  <cp:lastPrinted>2013-11-07T10:24:37Z</cp:lastPrinted>
  <dcterms:created xsi:type="dcterms:W3CDTF">2010-03-29T08:35:48Z</dcterms:created>
  <dcterms:modified xsi:type="dcterms:W3CDTF">2021-11-12T12:42:43Z</dcterms:modified>
</cp:coreProperties>
</file>