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63">
  <p:sldMasterIdLst>
    <p:sldMasterId id="2147483664" r:id="rId1"/>
    <p:sldMasterId id="2147483687" r:id="rId2"/>
    <p:sldMasterId id="2147483723" r:id="rId3"/>
    <p:sldMasterId id="2147483654" r:id="rId4"/>
    <p:sldMasterId id="2147483702" r:id="rId5"/>
    <p:sldMasterId id="2147483714" r:id="rId6"/>
  </p:sldMasterIdLst>
  <p:notesMasterIdLst>
    <p:notesMasterId r:id="rId43"/>
  </p:notesMasterIdLst>
  <p:handoutMasterIdLst>
    <p:handoutMasterId r:id="rId44"/>
  </p:handoutMasterIdLst>
  <p:sldIdLst>
    <p:sldId id="268" r:id="rId7"/>
    <p:sldId id="269" r:id="rId8"/>
    <p:sldId id="309" r:id="rId9"/>
    <p:sldId id="270" r:id="rId10"/>
    <p:sldId id="271" r:id="rId11"/>
    <p:sldId id="284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7" r:id="rId23"/>
    <p:sldId id="297" r:id="rId24"/>
    <p:sldId id="307" r:id="rId25"/>
    <p:sldId id="298" r:id="rId26"/>
    <p:sldId id="300" r:id="rId27"/>
    <p:sldId id="306" r:id="rId28"/>
    <p:sldId id="295" r:id="rId29"/>
    <p:sldId id="301" r:id="rId30"/>
    <p:sldId id="299" r:id="rId31"/>
    <p:sldId id="303" r:id="rId32"/>
    <p:sldId id="304" r:id="rId33"/>
    <p:sldId id="305" r:id="rId34"/>
    <p:sldId id="296" r:id="rId35"/>
    <p:sldId id="302" r:id="rId36"/>
    <p:sldId id="294" r:id="rId37"/>
    <p:sldId id="288" r:id="rId38"/>
    <p:sldId id="289" r:id="rId39"/>
    <p:sldId id="292" r:id="rId40"/>
    <p:sldId id="282" r:id="rId41"/>
    <p:sldId id="308" r:id="rId42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268"/>
            <p14:sldId id="269"/>
            <p14:sldId id="309"/>
            <p14:sldId id="270"/>
            <p14:sldId id="271"/>
            <p14:sldId id="284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7"/>
            <p14:sldId id="297"/>
            <p14:sldId id="307"/>
            <p14:sldId id="298"/>
            <p14:sldId id="300"/>
            <p14:sldId id="306"/>
            <p14:sldId id="295"/>
            <p14:sldId id="301"/>
            <p14:sldId id="299"/>
            <p14:sldId id="303"/>
            <p14:sldId id="304"/>
            <p14:sldId id="305"/>
            <p14:sldId id="296"/>
            <p14:sldId id="302"/>
            <p14:sldId id="294"/>
            <p14:sldId id="288"/>
            <p14:sldId id="289"/>
            <p14:sldId id="292"/>
            <p14:sldId id="282"/>
            <p14:sldId id="308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71">
          <p15:clr>
            <a:srgbClr val="A4A3A4"/>
          </p15:clr>
        </p15:guide>
        <p15:guide id="6" pos="2835">
          <p15:clr>
            <a:srgbClr val="A4A3A4"/>
          </p15:clr>
        </p15:guide>
        <p15:guide id="7" pos="3107">
          <p15:clr>
            <a:srgbClr val="A4A3A4"/>
          </p15:clr>
        </p15:guide>
        <p15:guide id="8" orient="horz" pos="2890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AB800"/>
    <a:srgbClr val="FF9900"/>
    <a:srgbClr val="990000"/>
    <a:srgbClr val="33CCFF"/>
    <a:srgbClr val="FF0066"/>
    <a:srgbClr val="FF3300"/>
    <a:srgbClr val="856005"/>
    <a:srgbClr val="79B800"/>
    <a:srgbClr val="797979"/>
    <a:srgbClr val="78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98" autoAdjust="0"/>
    <p:restoredTop sz="94830"/>
  </p:normalViewPr>
  <p:slideViewPr>
    <p:cSldViewPr snapToGrid="0" showGuides="1">
      <p:cViewPr>
        <p:scale>
          <a:sx n="107" d="100"/>
          <a:sy n="107" d="100"/>
        </p:scale>
        <p:origin x="600" y="120"/>
      </p:cViewPr>
      <p:guideLst>
        <p:guide orient="horz" pos="3140"/>
        <p:guide pos="612"/>
        <p:guide pos="5329"/>
        <p:guide orient="horz" pos="1166"/>
        <p:guide pos="2971"/>
        <p:guide pos="2835"/>
        <p:guide pos="3107"/>
        <p:guide orient="horz" pos="2890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07.10.2021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274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3645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  <p15:guide id="2" orient="horz" pos="291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098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86639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C1AAE-6BE9-4EAF-A764-4BC8C2BC4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514FEB-6820-4D12-A31B-4A60CF646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6B78A0-9EEF-4E5D-9ECB-93AA5C78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AAD042-129C-4425-B3C5-A8A1B7D5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A45AEC-3F1A-4CD3-BDCA-44449997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37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A66CD-DBAB-49CF-8CB3-CFC5571AD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2D26F4-5BC4-4311-BBA4-1D59864EC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B9FF57-1308-486E-A1A4-DC014BF1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E72B86-45A3-491D-8BFA-E534594B4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05761F-F29E-4CA8-9125-494E545B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385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F41E9-5CD5-4DA3-BBB5-94F3DA7B3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F2A54D-2E1B-4BC1-9F3A-82ADDB4A5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9EA6DC-5BD4-428D-AB63-FC3E514A7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4D94BA-ADA9-4B77-BFEE-3D346479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EB50CF-EBC2-48C2-9487-F11516C8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33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03959-0F5A-49CC-B151-1A1CEE32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D6FA64-A5EC-486A-A1AA-0175965BD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88C495-5326-4358-B90E-6E3535FAC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467779-E6D2-449A-9FE1-B3E9B191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21C6E7-A5AF-48C4-AA86-7D36CD6FA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402337-1AC4-4988-A68C-F9A726BB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9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7BDD9-F3A0-4C43-A265-EFEFBAC8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D9BA8-7AFD-40C9-84D3-8D7AFEB9F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6D98C5-1815-444A-8CA0-8CEDFEC3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B1C403-A9BF-4482-94EF-A6F4082C7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D254482-4E96-4602-855A-07DE354D2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FD1B885-480F-4332-9DCD-EA05CADB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312900A-CE8D-415E-915E-051E52C5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3D308E-1D27-43FC-9942-2155500C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903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D0267-0CB5-4C6D-9C1C-CD666213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3F7DA1-F606-4B8A-9A38-F9FF996D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1DF964-DDE6-4A25-9FCB-0D8ED55C0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C787C3-3248-4F9C-93B1-E37652BF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58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4B6F14-CE8C-4319-8A0A-3A1DD0DAF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5C2D0E-FDA6-4EC8-B5D1-7C0CA0AA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AB2098-29DD-4861-B80C-656591E3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941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613B62-5F8D-4076-B2AA-A570DAFA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0F5808-FB9A-4FE4-8F78-6AAB54CDD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68F7D44-7533-41A0-A270-A51CBA482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63DC82-57EF-4C54-98D0-F69A6A9E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309FCA-26BD-483C-94CC-08FF4A47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A16D9F-EAB4-40A1-B3EF-E356D8B5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165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EEBC6-F817-4015-880A-EBEAC5D61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6BEBA4-9AEC-4F3F-A182-67DE391D4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453DDD-2A0B-4B98-9919-A8B4F608A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50C36A-E68F-4BDF-A59D-5AE0A2D6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C444D8-D26B-4F09-96FB-9A8E5AD7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6A68C-084E-46C8-A4A9-B10E2530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368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AF18DD-97B7-444B-9377-082FDAF14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F88540A-7BF6-4303-A0CB-3182E1664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E30804-7816-44EE-96F7-CD1BD6FA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6CAD3D-CB27-4CBF-BCE5-9F797F5C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86A2E1-B255-4E73-9D51-0DF5D5AF7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589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7B07CF-348F-4148-9DA3-F9885EE86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207BD8-BF4B-49A0-B1B7-68838ACDA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97C87C-2ED3-490E-8FC3-F45AD8DC8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61590F-EA31-4368-B8B4-58BF334E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21BEE2-C8EB-448C-841F-BA8B2B74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48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</a:t>
            </a:r>
            <a:r>
              <a:rPr lang="de-DE" sz="1100" dirty="0" err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Triesdorf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4321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62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6748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828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7885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6686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010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12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476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77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784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1762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6838E00E-6CB3-4DF8-9D46-91CDC31A4A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972436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Wingdings" panose="05000000000000000000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7901677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04329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16814202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403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>
          <p15:clr>
            <a:srgbClr val="FBAE40"/>
          </p15:clr>
        </p15:guide>
        <p15:guide id="2" orient="horz" pos="2913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96314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261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9561C537-5BC0-4557-B3B0-3662C81138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13766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anose="05000000000000000000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89643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375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/36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Ziergarten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34540E7-0009-49E9-B66E-9723F81319B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934263" y="74220"/>
            <a:ext cx="114624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700" r:id="rId3"/>
    <p:sldLayoutId id="2147483692" r:id="rId4"/>
    <p:sldLayoutId id="2147483693" r:id="rId5"/>
    <p:sldLayoutId id="2147483695" r:id="rId6"/>
    <p:sldLayoutId id="2147483696" r:id="rId7"/>
    <p:sldLayoutId id="2147483697" r:id="rId8"/>
    <p:sldLayoutId id="2147483735" r:id="rId9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F6D6527-E7D4-4AC6-86A6-DA4B6728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B807CF-3EE4-41C5-87F2-9FA83CA39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58FF65-67E6-472B-85A9-80E38DFA6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155E-96C3-46FC-92C2-51C2716D74FF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D09BF5-B28F-4698-83A4-66F8A1064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888C5A-D5B7-432D-B660-8ACEA08C2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05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AD6B-AB68-4A2E-9CD1-BB4BEA3E3DF7}" type="datetimeFigureOut">
              <a:rPr lang="de-DE" smtClean="0"/>
              <a:t>07.10.2021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44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/45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Ziergarten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E96B0F5-56F1-4193-B162-65032B1EB459}"/>
              </a:ext>
            </a:extLst>
          </p:cNvPr>
          <p:cNvSpPr/>
          <p:nvPr userDrawn="1"/>
        </p:nvSpPr>
        <p:spPr>
          <a:xfrm>
            <a:off x="7933941" y="74249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0CFE019-BDE8-40C3-B46E-C6F077A0850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102580" y="265043"/>
            <a:ext cx="787293" cy="71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7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microsoft.com/office/2007/relationships/hdphoto" Target="../media/hdphoto2.wdp"/><Relationship Id="rId7" Type="http://schemas.openxmlformats.org/officeDocument/2006/relationships/image" Target="../media/image91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jpeg"/><Relationship Id="rId5" Type="http://schemas.microsoft.com/office/2007/relationships/hdphoto" Target="../media/hdphoto3.wdp"/><Relationship Id="rId4" Type="http://schemas.openxmlformats.org/officeDocument/2006/relationships/image" Target="../media/image89.png"/><Relationship Id="rId9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19906E-73AD-AC40-98D6-8AC96C670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658" y="1182386"/>
            <a:ext cx="7874094" cy="452438"/>
          </a:xfrm>
        </p:spPr>
        <p:txBody>
          <a:bodyPr/>
          <a:lstStyle/>
          <a:p>
            <a:pPr algn="ctr"/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- Klimawandel im Freizeitgartenbau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F6B74-95A2-394E-8500-EFBF025EB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657" y="1706633"/>
            <a:ext cx="7916779" cy="381000"/>
          </a:xfrm>
        </p:spPr>
        <p:txBody>
          <a:bodyPr/>
          <a:lstStyle/>
          <a:p>
            <a:pPr algn="ctr"/>
            <a:r>
              <a:rPr lang="de-DE" sz="2000" b="1" dirty="0">
                <a:latin typeface="+mj-lt"/>
              </a:rPr>
              <a:t>Demonstrationsversuch: </a:t>
            </a:r>
            <a:br>
              <a:rPr lang="de-DE" sz="2000" b="1" dirty="0">
                <a:latin typeface="+mj-lt"/>
              </a:rPr>
            </a:br>
            <a:r>
              <a:rPr lang="de-DE" sz="2000" b="1" dirty="0">
                <a:latin typeface="+mj-lt"/>
              </a:rPr>
              <a:t>Sommerblumen und Gemüse in trockenen bzw. nassen Sommern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0086B-DE50-4E43-874D-932846BCE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658" y="4753976"/>
            <a:ext cx="7874094" cy="233363"/>
          </a:xfrm>
        </p:spPr>
        <p:txBody>
          <a:bodyPr/>
          <a:lstStyle/>
          <a:p>
            <a:pPr algn="ctr"/>
            <a:r>
              <a:rPr lang="de-DE" sz="1400" b="1" dirty="0" err="1">
                <a:latin typeface="+mn-lt"/>
              </a:rPr>
              <a:t>GartenKlimA</a:t>
            </a:r>
            <a:r>
              <a:rPr lang="de-DE" sz="1400" b="1" dirty="0">
                <a:latin typeface="+mn-lt"/>
              </a:rPr>
              <a:t>  -  mehr unter www.garten-klima.de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278" y="3647209"/>
            <a:ext cx="1203159" cy="1063398"/>
          </a:xfrm>
          <a:prstGeom prst="rect">
            <a:avLst/>
          </a:prstGeom>
          <a:noFill/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2258" y="2324998"/>
            <a:ext cx="3319483" cy="233034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8091" y="401046"/>
            <a:ext cx="678322" cy="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9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DEE146-A83E-4F4D-8595-EE16EEDCB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364923" cy="3197595"/>
          </a:xfrm>
        </p:spPr>
        <p:txBody>
          <a:bodyPr/>
          <a:lstStyle/>
          <a:p>
            <a:r>
              <a:rPr lang="de-DE" dirty="0"/>
              <a:t>Bewässerungscomputer werden über einen Verteiler am Wasserhahn angebracht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618970-9CAA-45D6-A993-7A7B5E6E17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 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16E7C8E-4C42-44A7-886F-1F6FB56FAB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4345" y="368876"/>
            <a:ext cx="2809615" cy="141835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6788C09-0E4D-424E-A0B2-FC6D9F0184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939" y="2555764"/>
            <a:ext cx="2536916" cy="22424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C088E58-505B-41AE-BD79-CAD6ECF815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4346" y="2571750"/>
            <a:ext cx="2812824" cy="2226464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889DEFE-9E1D-4366-97E1-044F289DAD5A}"/>
              </a:ext>
            </a:extLst>
          </p:cNvPr>
          <p:cNvSpPr/>
          <p:nvPr/>
        </p:nvSpPr>
        <p:spPr>
          <a:xfrm>
            <a:off x="5810258" y="803564"/>
            <a:ext cx="512618" cy="173181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C4E125A-4463-4C54-8022-E0760566A2BE}"/>
              </a:ext>
            </a:extLst>
          </p:cNvPr>
          <p:cNvSpPr/>
          <p:nvPr/>
        </p:nvSpPr>
        <p:spPr>
          <a:xfrm>
            <a:off x="2555397" y="4031675"/>
            <a:ext cx="388694" cy="10390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8E4EFEA-F727-4BC5-BB09-0574396F5205}"/>
              </a:ext>
            </a:extLst>
          </p:cNvPr>
          <p:cNvSpPr/>
          <p:nvPr/>
        </p:nvSpPr>
        <p:spPr>
          <a:xfrm>
            <a:off x="6299937" y="3139786"/>
            <a:ext cx="350245" cy="17512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841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9319D98-8F20-49F8-9273-7BD025B39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94365" y="1295395"/>
            <a:ext cx="1558635" cy="3197595"/>
          </a:xfrm>
        </p:spPr>
        <p:txBody>
          <a:bodyPr/>
          <a:lstStyle/>
          <a:p>
            <a:r>
              <a:rPr lang="de-DE" dirty="0"/>
              <a:t>Normale Garten-schläuche führen vom Computer zu den einzelnen Tischen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034CCE7-A5AB-4BC7-97E6-824F9ED2E5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 2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A22202F-2C68-4D3F-8D3C-E8D7871AA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2515" y="2064430"/>
            <a:ext cx="3515588" cy="197751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4164087-D370-4137-A5B4-917BBE501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8297" y="1295395"/>
            <a:ext cx="1977518" cy="351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85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18F0B-73F2-4B2F-B312-B1918DCA4F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7"/>
            <a:ext cx="3780559" cy="574968"/>
          </a:xfrm>
        </p:spPr>
        <p:txBody>
          <a:bodyPr/>
          <a:lstStyle/>
          <a:p>
            <a:r>
              <a:rPr lang="de-DE" dirty="0"/>
              <a:t>Gartenschläuche werden am Ende mit </a:t>
            </a:r>
            <a:r>
              <a:rPr lang="de-DE" dirty="0" err="1"/>
              <a:t>Druckminderern</a:t>
            </a:r>
            <a:r>
              <a:rPr lang="de-DE" dirty="0"/>
              <a:t> versehen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ED4EEC-C243-455D-B06A-5DFFF19977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 3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A1510C9-3638-4509-9B4E-D4D91E0324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2885864"/>
            <a:ext cx="4334741" cy="168072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8600342-792B-45E7-8F2C-CA7186861B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2359" y="1044072"/>
            <a:ext cx="1963786" cy="352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51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18F0B-73F2-4B2F-B312-B1918DCA4F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0326" y="1281542"/>
            <a:ext cx="2727614" cy="3197595"/>
          </a:xfrm>
        </p:spPr>
        <p:txBody>
          <a:bodyPr/>
          <a:lstStyle/>
          <a:p>
            <a:r>
              <a:rPr lang="de-DE" dirty="0"/>
              <a:t>An den Druckminderer werden dünne Zuleitungen angeschlossen</a:t>
            </a:r>
          </a:p>
          <a:p>
            <a:r>
              <a:rPr lang="de-DE" dirty="0"/>
              <a:t>Diese werden manuell zugeschnitten und im benötigten Abstand mit den Tropfelementen versehen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ED4EEC-C243-455D-B06A-5DFFF19977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 4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A080A87-53C5-43E9-A005-779D56DEA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885" y="117438"/>
            <a:ext cx="2504466" cy="140876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F9B6167-5756-416D-A861-084EB52FF2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9885" y="1720826"/>
            <a:ext cx="2504466" cy="170184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AEA4B36-7C8B-451D-BD45-0A5E7252D2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87737" y="3069448"/>
            <a:ext cx="1408762" cy="250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91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6968C2-9E1A-42F5-8F38-423A7C47F9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0327" y="1295396"/>
            <a:ext cx="6580888" cy="3197595"/>
          </a:xfrm>
        </p:spPr>
        <p:txBody>
          <a:bodyPr/>
          <a:lstStyle/>
          <a:p>
            <a:r>
              <a:rPr lang="de-DE" dirty="0"/>
              <a:t>Jeder Topf wird mit einem Schlauchstück mit 2 Tropfern versehen</a:t>
            </a:r>
          </a:p>
          <a:p>
            <a:r>
              <a:rPr lang="de-DE" b="1" dirty="0"/>
              <a:t>Tipp: </a:t>
            </a:r>
            <a:r>
              <a:rPr lang="de-DE" dirty="0"/>
              <a:t>Zum Aufstecken der Tropfer ist das Anwärmen der Schlauchstücke, z. B. mit einem Teelicht, hilfreich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851C04-E80A-49B4-8E73-8A5A7CA1AB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 5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854C7F1-27A0-4A88-8529-40E3E62E64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9616" y="2937159"/>
            <a:ext cx="3140619" cy="1733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B49A556-BA99-4DAB-A63D-97721F9643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2937159"/>
            <a:ext cx="2081820" cy="170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28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D49F52-2D7C-47FC-9F8B-6A1A54E2E09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Die Tropfelemente in den einzelnen Töpfen werden durch weitere Schlauchstücke miteinander verbunden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5DBE045-FA47-4FA3-89F9-BAB2012B54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 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3D0AD80-7246-470A-BB62-FCDD365DB2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7519" y="3020340"/>
            <a:ext cx="2785585" cy="17239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DED8CBD-489A-4137-B175-E893A61A90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8272" y="1044072"/>
            <a:ext cx="3814299" cy="157498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24C3386-A062-4AA1-BD7D-7AB1BA4642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8272" y="3169334"/>
            <a:ext cx="3814299" cy="157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72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5C55B3-9701-470B-8F02-1264F65FCF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Schlauchenden werden durch Abklemmen verschlossen</a:t>
            </a:r>
          </a:p>
          <a:p>
            <a:r>
              <a:rPr lang="de-DE" dirty="0"/>
              <a:t>Bewässerungscomputer werden programmiert</a:t>
            </a:r>
          </a:p>
          <a:p>
            <a:pPr>
              <a:spcAft>
                <a:spcPts val="0"/>
              </a:spcAft>
            </a:pPr>
            <a:r>
              <a:rPr lang="de-DE" dirty="0"/>
              <a:t>Manueller Testlauf: </a:t>
            </a:r>
            <a:br>
              <a:rPr lang="de-DE" dirty="0"/>
            </a:br>
            <a:r>
              <a:rPr lang="de-DE" dirty="0"/>
              <a:t>Es tropft!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8B6BA8-5AF3-40A7-8A2A-2CCD31A644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 7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205352-7F4C-4560-8D66-816B0B672B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723" y="2790317"/>
            <a:ext cx="3212244" cy="222971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F41453D-A408-48C3-8BE0-8BC68AFFD4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723" y="200021"/>
            <a:ext cx="3212243" cy="219075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722524A3-FF69-4D21-879B-320140709CE5}"/>
              </a:ext>
            </a:extLst>
          </p:cNvPr>
          <p:cNvSpPr/>
          <p:nvPr/>
        </p:nvSpPr>
        <p:spPr>
          <a:xfrm>
            <a:off x="6396046" y="348243"/>
            <a:ext cx="512618" cy="173181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80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1A6993A-861B-4E66-A0FA-DCEE02D4CE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</a:t>
            </a:r>
          </a:p>
        </p:txBody>
      </p:sp>
    </p:spTree>
    <p:extLst>
      <p:ext uri="{BB962C8B-B14F-4D97-AF65-F5344CB8AC3E}">
        <p14:creationId xmlns:p14="http://schemas.microsoft.com/office/powerpoint/2010/main" val="3183183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33B2FF-35F1-4E26-B30D-B8223A9B54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7015595" cy="983677"/>
          </a:xfrm>
        </p:spPr>
        <p:txBody>
          <a:bodyPr/>
          <a:lstStyle/>
          <a:p>
            <a:r>
              <a:rPr lang="de-DE" dirty="0"/>
              <a:t>Wider Erwarten tolerierten selbst die sukkulenten Trockenkünstler </a:t>
            </a:r>
            <a:r>
              <a:rPr lang="de-DE" b="1" dirty="0"/>
              <a:t>Mittagsblume, Fettblatt </a:t>
            </a:r>
            <a:r>
              <a:rPr lang="de-DE" dirty="0"/>
              <a:t>und </a:t>
            </a:r>
            <a:r>
              <a:rPr lang="de-DE" b="1" dirty="0" err="1"/>
              <a:t>Portulakröschen</a:t>
            </a:r>
            <a:r>
              <a:rPr lang="de-DE" dirty="0"/>
              <a:t> nicht nur Trockenheit, sondern auch Nässe </a:t>
            </a:r>
            <a:r>
              <a:rPr lang="de-DE" b="1" dirty="0"/>
              <a:t>problemlos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1B9678-6AB4-4364-999F-26E228282A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A9FF81-192D-4F05-8AF8-EAAB7FE585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267" y="2293140"/>
            <a:ext cx="2674097" cy="211501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1E91AED-043D-46BE-A4A8-7523DD0E30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5653" y="2293140"/>
            <a:ext cx="2350560" cy="211780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A917E73-5036-46B1-BFB1-BCC692FFDB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8502" y="2293140"/>
            <a:ext cx="2493389" cy="211780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4008C27-0BBD-4B49-999C-169F370CB3EE}"/>
              </a:ext>
            </a:extLst>
          </p:cNvPr>
          <p:cNvSpPr txBox="1"/>
          <p:nvPr/>
        </p:nvSpPr>
        <p:spPr>
          <a:xfrm>
            <a:off x="339267" y="4620704"/>
            <a:ext cx="790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latin typeface="+mn-lt"/>
              </a:rPr>
              <a:t>Mittagsblume</a:t>
            </a:r>
            <a:r>
              <a:rPr lang="de-DE" sz="1400" dirty="0">
                <a:latin typeface="+mn-lt"/>
              </a:rPr>
              <a:t> (</a:t>
            </a:r>
            <a:r>
              <a:rPr lang="de-DE" sz="1400" i="1" dirty="0" err="1">
                <a:latin typeface="+mn-lt"/>
              </a:rPr>
              <a:t>Delosperma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i="1" dirty="0" err="1">
                <a:latin typeface="+mn-lt"/>
              </a:rPr>
              <a:t>cooperi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dirty="0">
                <a:latin typeface="+mn-lt"/>
              </a:rPr>
              <a:t>Ice Cream™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Salmon</a:t>
            </a:r>
            <a:r>
              <a:rPr lang="de-DE" sz="1400" dirty="0">
                <a:latin typeface="+mn-lt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 nach 10 Wochen Kulturzeit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88963E7-4CF9-4893-8C57-E6F4D3245CE2}"/>
              </a:ext>
            </a:extLst>
          </p:cNvPr>
          <p:cNvSpPr txBox="1"/>
          <p:nvPr/>
        </p:nvSpPr>
        <p:spPr>
          <a:xfrm>
            <a:off x="296683" y="4343705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0271D6D-C472-4DFE-873A-AD17BE130A41}"/>
              </a:ext>
            </a:extLst>
          </p:cNvPr>
          <p:cNvSpPr txBox="1"/>
          <p:nvPr/>
        </p:nvSpPr>
        <p:spPr>
          <a:xfrm>
            <a:off x="5708502" y="4408154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9E267C6-B1F1-4FE7-8A72-FECA4ABE4EA3}"/>
              </a:ext>
            </a:extLst>
          </p:cNvPr>
          <p:cNvSpPr txBox="1"/>
          <p:nvPr/>
        </p:nvSpPr>
        <p:spPr>
          <a:xfrm>
            <a:off x="3116083" y="4408155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</p:spTree>
    <p:extLst>
      <p:ext uri="{BB962C8B-B14F-4D97-AF65-F5344CB8AC3E}">
        <p14:creationId xmlns:p14="http://schemas.microsoft.com/office/powerpoint/2010/main" val="1788743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CAF468-A02F-47FE-B976-A5523D07D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2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247D007-BEF6-4961-8EB1-F6E5B84D1E93}"/>
              </a:ext>
            </a:extLst>
          </p:cNvPr>
          <p:cNvSpPr txBox="1"/>
          <p:nvPr/>
        </p:nvSpPr>
        <p:spPr>
          <a:xfrm>
            <a:off x="316090" y="3784589"/>
            <a:ext cx="790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latin typeface="+mn-lt"/>
              </a:rPr>
              <a:t>Fettblatt </a:t>
            </a:r>
            <a:r>
              <a:rPr lang="de-DE" sz="1400" dirty="0">
                <a:latin typeface="+mn-lt"/>
              </a:rPr>
              <a:t>(</a:t>
            </a:r>
            <a:r>
              <a:rPr lang="de-DE" sz="1400" i="1" dirty="0">
                <a:latin typeface="+mn-lt"/>
              </a:rPr>
              <a:t>Sedum</a:t>
            </a:r>
            <a:r>
              <a:rPr lang="de-DE" sz="1400" dirty="0">
                <a:latin typeface="+mn-lt"/>
              </a:rPr>
              <a:t> </a:t>
            </a:r>
            <a:r>
              <a:rPr lang="de-DE" sz="1400" dirty="0" err="1">
                <a:latin typeface="+mn-lt"/>
              </a:rPr>
              <a:t>Cultivars</a:t>
            </a:r>
            <a:r>
              <a:rPr lang="de-DE" sz="1400" dirty="0">
                <a:latin typeface="+mn-lt"/>
              </a:rPr>
              <a:t>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'Little Missy'</a:t>
            </a:r>
            <a:r>
              <a:rPr lang="de-DE" sz="1400" dirty="0">
                <a:latin typeface="+mn-lt"/>
              </a:rPr>
              <a:t>) nach 12 Wochen Kulturzeit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2F65EEF-7DFC-489E-A363-D458998271FC}"/>
              </a:ext>
            </a:extLst>
          </p:cNvPr>
          <p:cNvSpPr txBox="1"/>
          <p:nvPr/>
        </p:nvSpPr>
        <p:spPr>
          <a:xfrm>
            <a:off x="316090" y="3443194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89A383A-FE2F-42AD-A787-A6177D098113}"/>
              </a:ext>
            </a:extLst>
          </p:cNvPr>
          <p:cNvSpPr txBox="1"/>
          <p:nvPr/>
        </p:nvSpPr>
        <p:spPr>
          <a:xfrm>
            <a:off x="5689886" y="3443193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04F20E-6DD4-406F-9E55-1E7871C6ED89}"/>
              </a:ext>
            </a:extLst>
          </p:cNvPr>
          <p:cNvSpPr txBox="1"/>
          <p:nvPr/>
        </p:nvSpPr>
        <p:spPr>
          <a:xfrm>
            <a:off x="3101989" y="3443194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BC2222-6459-49A4-8378-0C649E99B7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384" y="1458404"/>
            <a:ext cx="2484432" cy="201192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F117E86-D4B5-4383-9BC6-F880E18B68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6082" y="1458404"/>
            <a:ext cx="2356190" cy="201192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02A677A-3CEE-457A-BBA4-2B7440FA46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538" y="1458404"/>
            <a:ext cx="2393880" cy="201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85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157D6B5-4010-41D3-B005-08E62CA13F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Versuchsfrage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568F9D-3D7E-4189-B1F2-8B9BCBD71C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60363" indent="-358775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b="1" dirty="0"/>
              <a:t>Wie gut kommen verschiedene Pflanzenarten mit einem </a:t>
            </a:r>
          </a:p>
          <a:p>
            <a:endParaRPr lang="de-DE" b="1" dirty="0"/>
          </a:p>
          <a:p>
            <a:endParaRPr lang="de-DE" dirty="0"/>
          </a:p>
          <a:p>
            <a:pPr marL="360363" indent="-358775">
              <a:buClr>
                <a:schemeClr val="bg1"/>
              </a:buClr>
            </a:pPr>
            <a:r>
              <a:rPr lang="de-DE" b="1" dirty="0"/>
              <a:t>Sommer zurecht?</a:t>
            </a:r>
          </a:p>
          <a:p>
            <a:endParaRPr lang="de-DE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B0FA290E-1E3B-431B-B2D5-6E815686E8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32299"/>
              </p:ext>
            </p:extLst>
          </p:nvPr>
        </p:nvGraphicFramePr>
        <p:xfrm>
          <a:off x="1334399" y="1758949"/>
          <a:ext cx="5606727" cy="52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8909">
                  <a:extLst>
                    <a:ext uri="{9D8B030D-6E8A-4147-A177-3AD203B41FA5}">
                      <a16:colId xmlns:a16="http://schemas.microsoft.com/office/drawing/2014/main" val="3914773710"/>
                    </a:ext>
                  </a:extLst>
                </a:gridCol>
                <a:gridCol w="1868909">
                  <a:extLst>
                    <a:ext uri="{9D8B030D-6E8A-4147-A177-3AD203B41FA5}">
                      <a16:colId xmlns:a16="http://schemas.microsoft.com/office/drawing/2014/main" val="3712544086"/>
                    </a:ext>
                  </a:extLst>
                </a:gridCol>
                <a:gridCol w="1868909">
                  <a:extLst>
                    <a:ext uri="{9D8B030D-6E8A-4147-A177-3AD203B41FA5}">
                      <a16:colId xmlns:a16="http://schemas.microsoft.com/office/drawing/2014/main" val="1915743748"/>
                    </a:ext>
                  </a:extLst>
                </a:gridCol>
              </a:tblGrid>
              <a:tr h="527050"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trockenen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normalen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nassen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127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292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738600-848F-4070-808C-D5B58F3398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6576732" cy="3197595"/>
          </a:xfrm>
        </p:spPr>
        <p:txBody>
          <a:bodyPr/>
          <a:lstStyle/>
          <a:p>
            <a:r>
              <a:rPr lang="de-DE" dirty="0"/>
              <a:t>Auch bei </a:t>
            </a:r>
            <a:r>
              <a:rPr lang="de-DE" b="1" dirty="0"/>
              <a:t>Fleißigem </a:t>
            </a:r>
            <a:r>
              <a:rPr lang="de-DE" b="1" dirty="0" err="1"/>
              <a:t>Ließchen</a:t>
            </a:r>
            <a:r>
              <a:rPr lang="de-DE" dirty="0"/>
              <a:t>, </a:t>
            </a:r>
            <a:r>
              <a:rPr lang="de-DE" b="1" dirty="0"/>
              <a:t>Geranie</a:t>
            </a:r>
            <a:r>
              <a:rPr lang="de-DE" dirty="0"/>
              <a:t>, </a:t>
            </a:r>
            <a:r>
              <a:rPr lang="de-DE" b="1" dirty="0"/>
              <a:t>Lavendel</a:t>
            </a:r>
            <a:r>
              <a:rPr lang="de-DE" dirty="0"/>
              <a:t> und </a:t>
            </a:r>
            <a:r>
              <a:rPr lang="de-DE" b="1" dirty="0" err="1"/>
              <a:t>Dipladenie</a:t>
            </a:r>
            <a:r>
              <a:rPr lang="de-DE" dirty="0"/>
              <a:t> waren </a:t>
            </a:r>
            <a:r>
              <a:rPr lang="de-DE" b="1" dirty="0"/>
              <a:t>kaum Unterschiede </a:t>
            </a:r>
            <a:r>
              <a:rPr lang="de-DE" dirty="0"/>
              <a:t>zwischen den verschiedenen Bewässerungsstufen auszumachen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C95C32-1DBC-4882-B172-B39174B70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3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5CB610A-3325-4AEE-9BF0-D751FC6D4618}"/>
              </a:ext>
            </a:extLst>
          </p:cNvPr>
          <p:cNvSpPr txBox="1"/>
          <p:nvPr/>
        </p:nvSpPr>
        <p:spPr>
          <a:xfrm>
            <a:off x="337853" y="4357965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5A91386-905F-4434-BFE4-E5EEC2628B29}"/>
              </a:ext>
            </a:extLst>
          </p:cNvPr>
          <p:cNvSpPr txBox="1"/>
          <p:nvPr/>
        </p:nvSpPr>
        <p:spPr>
          <a:xfrm>
            <a:off x="5990969" y="4357966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6BBC44-42E9-4FD1-BFC9-9EF925F1D25C}"/>
              </a:ext>
            </a:extLst>
          </p:cNvPr>
          <p:cNvSpPr txBox="1"/>
          <p:nvPr/>
        </p:nvSpPr>
        <p:spPr>
          <a:xfrm>
            <a:off x="3181608" y="4361268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74E13C1B-5279-4D8D-9EE3-D93DDEC314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3474" y="2357403"/>
            <a:ext cx="2232151" cy="200079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F59F07A-C995-476D-A836-A0CF5A4C65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873" y="2354587"/>
            <a:ext cx="2543347" cy="2006452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BB18AE7C-872D-4FBC-8F6F-9210E6385F1C}"/>
              </a:ext>
            </a:extLst>
          </p:cNvPr>
          <p:cNvSpPr txBox="1"/>
          <p:nvPr/>
        </p:nvSpPr>
        <p:spPr>
          <a:xfrm>
            <a:off x="337853" y="4641340"/>
            <a:ext cx="790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latin typeface="+mn-lt"/>
              </a:rPr>
              <a:t>Fleißiges </a:t>
            </a:r>
            <a:r>
              <a:rPr lang="de-DE" sz="1400" b="1" dirty="0" err="1">
                <a:latin typeface="+mn-lt"/>
              </a:rPr>
              <a:t>Ließchen</a:t>
            </a:r>
            <a:r>
              <a:rPr lang="de-DE" sz="1400" b="1" dirty="0">
                <a:latin typeface="+mn-lt"/>
              </a:rPr>
              <a:t> </a:t>
            </a:r>
            <a:r>
              <a:rPr lang="de-DE" sz="1400" dirty="0">
                <a:latin typeface="+mn-lt"/>
              </a:rPr>
              <a:t>(</a:t>
            </a:r>
            <a:r>
              <a:rPr lang="de-DE" sz="1400" i="1" dirty="0">
                <a:latin typeface="+mn-lt"/>
              </a:rPr>
              <a:t>Impatiens</a:t>
            </a:r>
            <a:r>
              <a:rPr lang="de-DE" sz="1400" dirty="0">
                <a:latin typeface="+mn-lt"/>
              </a:rPr>
              <a:t> New Guinea </a:t>
            </a:r>
            <a:r>
              <a:rPr lang="de-DE" sz="1400" dirty="0" err="1">
                <a:latin typeface="+mn-lt"/>
              </a:rPr>
              <a:t>ColorPower</a:t>
            </a:r>
            <a:r>
              <a:rPr lang="de-DE" sz="1400" dirty="0">
                <a:latin typeface="+mn-lt"/>
              </a:rPr>
              <a:t>®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Magenta </a:t>
            </a:r>
            <a:r>
              <a:rPr lang="de-DE" sz="1400" dirty="0" err="1">
                <a:latin typeface="+mn-lt"/>
              </a:rPr>
              <a:t>Red</a:t>
            </a:r>
            <a:r>
              <a:rPr lang="de-DE" sz="1400" dirty="0">
                <a:latin typeface="+mn-lt"/>
              </a:rPr>
              <a:t> Flame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 nach 10 Wochen Kulturzeit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C31EA594-E7ED-4B42-8C13-CA19575FEA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380" y="2354587"/>
            <a:ext cx="2502934" cy="200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10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CAF468-A02F-47FE-B976-A5523D07D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4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2F65EEF-7DFC-489E-A363-D458998271FC}"/>
              </a:ext>
            </a:extLst>
          </p:cNvPr>
          <p:cNvSpPr txBox="1"/>
          <p:nvPr/>
        </p:nvSpPr>
        <p:spPr>
          <a:xfrm>
            <a:off x="321926" y="3454764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89A383A-FE2F-42AD-A787-A6177D098113}"/>
              </a:ext>
            </a:extLst>
          </p:cNvPr>
          <p:cNvSpPr txBox="1"/>
          <p:nvPr/>
        </p:nvSpPr>
        <p:spPr>
          <a:xfrm>
            <a:off x="5488615" y="3454761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04F20E-6DD4-406F-9E55-1E7871C6ED89}"/>
              </a:ext>
            </a:extLst>
          </p:cNvPr>
          <p:cNvSpPr txBox="1"/>
          <p:nvPr/>
        </p:nvSpPr>
        <p:spPr>
          <a:xfrm>
            <a:off x="2824943" y="3454761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6FAE7794-5494-4A6E-9462-89ED85B272A7}"/>
              </a:ext>
            </a:extLst>
          </p:cNvPr>
          <p:cNvSpPr txBox="1">
            <a:spLocks/>
          </p:cNvSpPr>
          <p:nvPr/>
        </p:nvSpPr>
        <p:spPr>
          <a:xfrm>
            <a:off x="960326" y="4543933"/>
            <a:ext cx="7615638" cy="599567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Anmerkung: </a:t>
            </a:r>
            <a:r>
              <a:rPr lang="de-DE" sz="1600" dirty="0"/>
              <a:t>Hoher Eisenbedarf erfordert zusätzliche Düngung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C64EE64-9EB8-41D8-9426-70D15F22CC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925" y="1286702"/>
            <a:ext cx="2348345" cy="216601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2067D97-12DA-4E63-A154-1C10A681C6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7438" y="1286702"/>
            <a:ext cx="2490023" cy="216602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EF9E7FE-67D0-49C0-8858-3307BB8BC8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8780" y="1286702"/>
            <a:ext cx="2671327" cy="2166019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6E9446D1-D7E9-41AD-8E4A-2D82C7E41621}"/>
              </a:ext>
            </a:extLst>
          </p:cNvPr>
          <p:cNvSpPr txBox="1"/>
          <p:nvPr/>
        </p:nvSpPr>
        <p:spPr>
          <a:xfrm>
            <a:off x="316089" y="3859826"/>
            <a:ext cx="790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latin typeface="+mn-lt"/>
              </a:rPr>
              <a:t>Geranie</a:t>
            </a:r>
            <a:r>
              <a:rPr lang="de-DE" sz="1400" dirty="0">
                <a:latin typeface="+mn-lt"/>
              </a:rPr>
              <a:t> (</a:t>
            </a:r>
            <a:r>
              <a:rPr lang="de-DE" sz="1400" i="1" dirty="0" err="1">
                <a:latin typeface="+mn-lt"/>
              </a:rPr>
              <a:t>Pelargonium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i="1" dirty="0" err="1">
                <a:latin typeface="+mn-lt"/>
              </a:rPr>
              <a:t>peltatum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dirty="0">
                <a:latin typeface="+mn-lt"/>
              </a:rPr>
              <a:t>Royal ®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 err="1">
                <a:latin typeface="+mn-lt"/>
              </a:rPr>
              <a:t>Red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 nach 10 Wochen Kulturzeit</a:t>
            </a:r>
          </a:p>
        </p:txBody>
      </p:sp>
    </p:spTree>
    <p:extLst>
      <p:ext uri="{BB962C8B-B14F-4D97-AF65-F5344CB8AC3E}">
        <p14:creationId xmlns:p14="http://schemas.microsoft.com/office/powerpoint/2010/main" val="827303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CAF468-A02F-47FE-B976-A5523D07D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5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247D007-BEF6-4961-8EB1-F6E5B84D1E93}"/>
              </a:ext>
            </a:extLst>
          </p:cNvPr>
          <p:cNvSpPr txBox="1"/>
          <p:nvPr/>
        </p:nvSpPr>
        <p:spPr>
          <a:xfrm>
            <a:off x="903176" y="3975477"/>
            <a:ext cx="790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 err="1">
                <a:latin typeface="+mn-lt"/>
              </a:rPr>
              <a:t>Dipladenie</a:t>
            </a:r>
            <a:r>
              <a:rPr lang="de-DE" sz="1400" b="1" dirty="0">
                <a:latin typeface="+mn-lt"/>
              </a:rPr>
              <a:t> </a:t>
            </a:r>
            <a:r>
              <a:rPr lang="de-DE" sz="1400" dirty="0">
                <a:latin typeface="+mn-lt"/>
              </a:rPr>
              <a:t>(</a:t>
            </a:r>
            <a:r>
              <a:rPr lang="de-DE" sz="1400" i="1" dirty="0" err="1">
                <a:latin typeface="+mn-lt"/>
              </a:rPr>
              <a:t>Mandevilla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i="1" dirty="0" err="1">
                <a:latin typeface="+mn-lt"/>
              </a:rPr>
              <a:t>sanderi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Dark </a:t>
            </a:r>
            <a:r>
              <a:rPr lang="de-DE" sz="1400" dirty="0" err="1">
                <a:latin typeface="+mn-lt"/>
              </a:rPr>
              <a:t>Red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 nach 12 Wochen Kulturzeit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2F65EEF-7DFC-489E-A363-D458998271FC}"/>
              </a:ext>
            </a:extLst>
          </p:cNvPr>
          <p:cNvSpPr txBox="1"/>
          <p:nvPr/>
        </p:nvSpPr>
        <p:spPr>
          <a:xfrm>
            <a:off x="846925" y="3630274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89A383A-FE2F-42AD-A787-A6177D098113}"/>
              </a:ext>
            </a:extLst>
          </p:cNvPr>
          <p:cNvSpPr txBox="1"/>
          <p:nvPr/>
        </p:nvSpPr>
        <p:spPr>
          <a:xfrm>
            <a:off x="5337305" y="3630273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04F20E-6DD4-406F-9E55-1E7871C6ED89}"/>
              </a:ext>
            </a:extLst>
          </p:cNvPr>
          <p:cNvSpPr txBox="1"/>
          <p:nvPr/>
        </p:nvSpPr>
        <p:spPr>
          <a:xfrm>
            <a:off x="3024748" y="3630274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B08CBF0-73F2-463F-9514-3B025CBEE7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20970" y="1565545"/>
            <a:ext cx="2457832" cy="177912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065F55F-2DD3-4428-B213-3A0BC57872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9337" y="1226189"/>
            <a:ext cx="1829820" cy="245783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686EF5A-0797-48AE-BF96-8103E4E35F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62867" y="1551472"/>
            <a:ext cx="2457831" cy="1807267"/>
          </a:xfrm>
          <a:prstGeom prst="rect">
            <a:avLst/>
          </a:prstGeom>
        </p:spPr>
      </p:pic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FA86CBA1-0247-49E8-A6C8-FB0337141B1F}"/>
              </a:ext>
            </a:extLst>
          </p:cNvPr>
          <p:cNvSpPr txBox="1">
            <a:spLocks/>
          </p:cNvSpPr>
          <p:nvPr/>
        </p:nvSpPr>
        <p:spPr>
          <a:xfrm>
            <a:off x="960326" y="4543933"/>
            <a:ext cx="7615638" cy="599567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Anmerkung: </a:t>
            </a:r>
            <a:r>
              <a:rPr lang="de-DE" sz="1600" dirty="0"/>
              <a:t>In allen Varianten Blattlausbefall</a:t>
            </a:r>
          </a:p>
        </p:txBody>
      </p:sp>
    </p:spTree>
    <p:extLst>
      <p:ext uri="{BB962C8B-B14F-4D97-AF65-F5344CB8AC3E}">
        <p14:creationId xmlns:p14="http://schemas.microsoft.com/office/powerpoint/2010/main" val="434877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AE73C53-7E6D-444C-B499-9920917DC5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7"/>
            <a:ext cx="6890905" cy="1276354"/>
          </a:xfrm>
        </p:spPr>
        <p:txBody>
          <a:bodyPr/>
          <a:lstStyle/>
          <a:p>
            <a:r>
              <a:rPr lang="de-DE" b="1" dirty="0"/>
              <a:t>Flammendes Käthchen </a:t>
            </a:r>
            <a:r>
              <a:rPr lang="de-DE" dirty="0"/>
              <a:t>verträgt zwar sowohl Trockenheit, als auch Nässe sehr gut, ist aber dennoch nicht als sommerliche Beet- &amp; Balkonpflanze geeignet:</a:t>
            </a:r>
          </a:p>
          <a:p>
            <a:pPr marL="358775" indent="0">
              <a:buNone/>
            </a:pPr>
            <a:r>
              <a:rPr lang="de-DE" dirty="0"/>
              <a:t>Sie blüht nur im </a:t>
            </a:r>
            <a:r>
              <a:rPr lang="de-DE" b="1" dirty="0" err="1"/>
              <a:t>Kurztag</a:t>
            </a:r>
            <a:r>
              <a:rPr lang="de-DE" dirty="0"/>
              <a:t> (d. h. nicht im Sommer…)!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BE1B59-3B0D-445E-9535-BE2505A179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1C81885-A203-4A5C-A8D8-3A7E8F3858BD}"/>
              </a:ext>
            </a:extLst>
          </p:cNvPr>
          <p:cNvSpPr txBox="1"/>
          <p:nvPr/>
        </p:nvSpPr>
        <p:spPr>
          <a:xfrm>
            <a:off x="888031" y="4460566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0E28FCB-13F2-466B-95BB-9651B694DA4F}"/>
              </a:ext>
            </a:extLst>
          </p:cNvPr>
          <p:cNvSpPr txBox="1"/>
          <p:nvPr/>
        </p:nvSpPr>
        <p:spPr>
          <a:xfrm>
            <a:off x="5892038" y="4460567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2302D38-1579-4F2A-98FB-4C200DC9F337}"/>
              </a:ext>
            </a:extLst>
          </p:cNvPr>
          <p:cNvSpPr txBox="1"/>
          <p:nvPr/>
        </p:nvSpPr>
        <p:spPr>
          <a:xfrm>
            <a:off x="888031" y="4718156"/>
            <a:ext cx="790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latin typeface="+mn-lt"/>
              </a:rPr>
              <a:t>Flammendes Käthchen </a:t>
            </a:r>
            <a:r>
              <a:rPr lang="de-DE" sz="1400" dirty="0">
                <a:latin typeface="+mn-lt"/>
              </a:rPr>
              <a:t>(</a:t>
            </a:r>
            <a:r>
              <a:rPr lang="de-DE" sz="1400" i="1" dirty="0" err="1">
                <a:latin typeface="+mn-lt"/>
              </a:rPr>
              <a:t>Kalanchoe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i="1" dirty="0" err="1">
                <a:latin typeface="+mn-lt"/>
              </a:rPr>
              <a:t>blossfeldiana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 err="1">
                <a:latin typeface="+mn-lt"/>
              </a:rPr>
              <a:t>Kaleida</a:t>
            </a:r>
            <a:r>
              <a:rPr lang="de-DE" sz="1400" dirty="0">
                <a:latin typeface="+mn-lt"/>
              </a:rPr>
              <a:t> </a:t>
            </a:r>
            <a:r>
              <a:rPr lang="de-DE" sz="1400" dirty="0" err="1">
                <a:latin typeface="+mn-lt"/>
              </a:rPr>
              <a:t>Red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 nach 12 Wochen Kulturzeit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C2203D3-B1BD-4083-9BA4-65546ECF22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2609487"/>
            <a:ext cx="2223656" cy="188112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72EE5D9-64BA-43E0-82DE-39A59E92E6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2250" y="2609487"/>
            <a:ext cx="2202744" cy="188112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09722F2-A1B6-403B-9398-53D1CF7466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2038" y="2609487"/>
            <a:ext cx="2363931" cy="187669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B7F1A61-198E-4E82-A116-3192B9FB3B99}"/>
              </a:ext>
            </a:extLst>
          </p:cNvPr>
          <p:cNvSpPr txBox="1"/>
          <p:nvPr/>
        </p:nvSpPr>
        <p:spPr>
          <a:xfrm>
            <a:off x="3357672" y="4460565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</p:spTree>
    <p:extLst>
      <p:ext uri="{BB962C8B-B14F-4D97-AF65-F5344CB8AC3E}">
        <p14:creationId xmlns:p14="http://schemas.microsoft.com/office/powerpoint/2010/main" val="3029343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738600-848F-4070-808C-D5B58F3398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49" y="1295396"/>
            <a:ext cx="6946323" cy="3197595"/>
          </a:xfrm>
        </p:spPr>
        <p:txBody>
          <a:bodyPr/>
          <a:lstStyle/>
          <a:p>
            <a:r>
              <a:rPr lang="de-DE" b="1" dirty="0"/>
              <a:t>Zauberschnee</a:t>
            </a:r>
            <a:r>
              <a:rPr lang="de-DE" dirty="0"/>
              <a:t> </a:t>
            </a:r>
            <a:r>
              <a:rPr lang="de-DE" sz="1400" dirty="0"/>
              <a:t>(</a:t>
            </a:r>
            <a:r>
              <a:rPr lang="de-DE" sz="1400" i="1" dirty="0"/>
              <a:t>Euphorbia </a:t>
            </a:r>
            <a:r>
              <a:rPr lang="de-DE" sz="1400" i="1" dirty="0" err="1"/>
              <a:t>hypericifolia</a:t>
            </a:r>
            <a:r>
              <a:rPr lang="de-DE" sz="1400" i="1" dirty="0"/>
              <a:t> </a:t>
            </a:r>
            <a:r>
              <a:rPr lang="de-DE" sz="1400" dirty="0"/>
              <a:t>Loreen®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/>
              <a:t>White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/>
              <a:t>) </a:t>
            </a:r>
            <a:r>
              <a:rPr lang="de-DE" dirty="0"/>
              <a:t>schlappt in der trockenen Variante vorübergehend etwas, erholt sich aber wieder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C95C32-1DBC-4882-B172-B39174B70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7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713CD01-92E4-481F-B52C-9721D0DC339C}"/>
              </a:ext>
            </a:extLst>
          </p:cNvPr>
          <p:cNvSpPr txBox="1"/>
          <p:nvPr/>
        </p:nvSpPr>
        <p:spPr>
          <a:xfrm>
            <a:off x="4711695" y="4639293"/>
            <a:ext cx="3089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Trockene Variante nach 10 Wochen Kulturzeit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443BFBC-17C6-4FF0-8EBD-1F211FAE3C82}"/>
              </a:ext>
            </a:extLst>
          </p:cNvPr>
          <p:cNvSpPr txBox="1"/>
          <p:nvPr/>
        </p:nvSpPr>
        <p:spPr>
          <a:xfrm>
            <a:off x="901210" y="4635178"/>
            <a:ext cx="3207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Trockene Variante nach 8 Wochen Kulturzeit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93B314-5711-41BD-B8DA-0E0ECBD74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6354" y="2021941"/>
            <a:ext cx="3207719" cy="261323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5A85D2D6-4BA7-4551-8BC4-E6D8562D0D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2021941"/>
            <a:ext cx="3223262" cy="261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9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C95C32-1DBC-4882-B172-B39174B70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8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EBABFCA-C5B6-4913-A4CD-1F8DDC37AA09}"/>
              </a:ext>
            </a:extLst>
          </p:cNvPr>
          <p:cNvSpPr txBox="1"/>
          <p:nvPr/>
        </p:nvSpPr>
        <p:spPr>
          <a:xfrm>
            <a:off x="861073" y="4728653"/>
            <a:ext cx="790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latin typeface="+mn-lt"/>
              </a:rPr>
              <a:t>Prachtkerze</a:t>
            </a:r>
            <a:r>
              <a:rPr lang="de-DE" sz="1400" dirty="0">
                <a:latin typeface="+mn-lt"/>
              </a:rPr>
              <a:t> (</a:t>
            </a:r>
            <a:r>
              <a:rPr lang="de-DE" sz="1400" i="1" dirty="0" err="1">
                <a:latin typeface="+mn-lt"/>
              </a:rPr>
              <a:t>Gaura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i="1" dirty="0" err="1">
                <a:latin typeface="+mn-lt"/>
              </a:rPr>
              <a:t>lindheimeri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dirty="0" err="1">
                <a:latin typeface="+mn-lt"/>
              </a:rPr>
              <a:t>Belleza</a:t>
            </a:r>
            <a:r>
              <a:rPr lang="de-DE" sz="1400" dirty="0">
                <a:latin typeface="+mn-lt"/>
              </a:rPr>
              <a:t>®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White 015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 nach 12 Wochen Kulturzeit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ABF15C5-C767-4785-9B93-DCE373980A6D}"/>
              </a:ext>
            </a:extLst>
          </p:cNvPr>
          <p:cNvSpPr txBox="1"/>
          <p:nvPr/>
        </p:nvSpPr>
        <p:spPr>
          <a:xfrm>
            <a:off x="861073" y="4476912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690CB3D-D30B-4022-98BC-DDCD55DCC59B}"/>
              </a:ext>
            </a:extLst>
          </p:cNvPr>
          <p:cNvSpPr txBox="1"/>
          <p:nvPr/>
        </p:nvSpPr>
        <p:spPr>
          <a:xfrm>
            <a:off x="5539203" y="4476912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E4872E3-A171-4A89-8AA7-55D06CC86BCD}"/>
              </a:ext>
            </a:extLst>
          </p:cNvPr>
          <p:cNvSpPr txBox="1"/>
          <p:nvPr/>
        </p:nvSpPr>
        <p:spPr>
          <a:xfrm>
            <a:off x="3218487" y="4476912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EC525441-CBA0-431B-B7A5-1379F6B1374D}"/>
              </a:ext>
            </a:extLst>
          </p:cNvPr>
          <p:cNvSpPr txBox="1">
            <a:spLocks/>
          </p:cNvSpPr>
          <p:nvPr/>
        </p:nvSpPr>
        <p:spPr>
          <a:xfrm>
            <a:off x="971550" y="1295396"/>
            <a:ext cx="6576732" cy="983677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Prachtkerzen</a:t>
            </a:r>
            <a:r>
              <a:rPr lang="de-DE" dirty="0"/>
              <a:t> bleiben in der trockenen Variante etwas kleiner und kompakter. Je besser das Wasserangebot, desto höher und ausladender die Pflanzen.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6C6BD92-5362-4980-8FA0-64E9CEDD3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2222293"/>
            <a:ext cx="1674668" cy="230753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DA0AC24-9E35-4FD6-9754-9071EDF0EA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097" y="2222293"/>
            <a:ext cx="1595919" cy="230735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A2F5D57-CD03-43F3-AC23-47DA3B88FA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9122" y="2227393"/>
            <a:ext cx="1979160" cy="230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72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C95C32-1DBC-4882-B172-B39174B70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9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EBABFCA-C5B6-4913-A4CD-1F8DDC37AA09}"/>
              </a:ext>
            </a:extLst>
          </p:cNvPr>
          <p:cNvSpPr txBox="1"/>
          <p:nvPr/>
        </p:nvSpPr>
        <p:spPr>
          <a:xfrm>
            <a:off x="960326" y="4543933"/>
            <a:ext cx="790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 err="1">
                <a:latin typeface="+mn-lt"/>
              </a:rPr>
              <a:t>Catharanthen</a:t>
            </a:r>
            <a:r>
              <a:rPr lang="de-DE" sz="1400" dirty="0">
                <a:latin typeface="+mn-lt"/>
              </a:rPr>
              <a:t> (</a:t>
            </a:r>
            <a:r>
              <a:rPr lang="de-DE" sz="1400" i="1" dirty="0" err="1">
                <a:latin typeface="+mn-lt"/>
              </a:rPr>
              <a:t>Catharanthus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i="1" dirty="0" err="1">
                <a:latin typeface="+mn-lt"/>
              </a:rPr>
              <a:t>roseus</a:t>
            </a:r>
            <a:r>
              <a:rPr lang="de-DE" sz="1400" i="1" dirty="0">
                <a:latin typeface="+mn-lt"/>
              </a:rPr>
              <a:t> </a:t>
            </a:r>
            <a:r>
              <a:rPr lang="de-DE" sz="1400" dirty="0">
                <a:latin typeface="+mn-lt"/>
              </a:rPr>
              <a:t>Titan® F1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 err="1">
                <a:latin typeface="+mn-lt"/>
              </a:rPr>
              <a:t>Blush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 zeigen bei </a:t>
            </a:r>
            <a:r>
              <a:rPr lang="de-DE" sz="1400" b="1" dirty="0">
                <a:latin typeface="+mn-lt"/>
              </a:rPr>
              <a:t>Trockenheit</a:t>
            </a:r>
            <a:r>
              <a:rPr lang="de-DE" sz="1400" dirty="0">
                <a:latin typeface="+mn-lt"/>
              </a:rPr>
              <a:t> deutlich </a:t>
            </a:r>
            <a:r>
              <a:rPr lang="de-DE" sz="1400" b="1" dirty="0">
                <a:latin typeface="+mn-lt"/>
              </a:rPr>
              <a:t>kleinere und blassere Blüten</a:t>
            </a:r>
            <a:endParaRPr lang="de-DE" sz="1400" dirty="0">
              <a:latin typeface="+mn-lt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ABF15C5-C767-4785-9B93-DCE373980A6D}"/>
              </a:ext>
            </a:extLst>
          </p:cNvPr>
          <p:cNvSpPr txBox="1"/>
          <p:nvPr/>
        </p:nvSpPr>
        <p:spPr>
          <a:xfrm>
            <a:off x="899524" y="4204312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690CB3D-D30B-4022-98BC-DDCD55DCC59B}"/>
              </a:ext>
            </a:extLst>
          </p:cNvPr>
          <p:cNvSpPr txBox="1"/>
          <p:nvPr/>
        </p:nvSpPr>
        <p:spPr>
          <a:xfrm>
            <a:off x="5745948" y="4204312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E4872E3-A171-4A89-8AA7-55D06CC86BCD}"/>
              </a:ext>
            </a:extLst>
          </p:cNvPr>
          <p:cNvSpPr txBox="1"/>
          <p:nvPr/>
        </p:nvSpPr>
        <p:spPr>
          <a:xfrm>
            <a:off x="3164267" y="4204312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EC525441-CBA0-431B-B7A5-1379F6B1374D}"/>
              </a:ext>
            </a:extLst>
          </p:cNvPr>
          <p:cNvSpPr txBox="1">
            <a:spLocks/>
          </p:cNvSpPr>
          <p:nvPr/>
        </p:nvSpPr>
        <p:spPr>
          <a:xfrm>
            <a:off x="971550" y="1295396"/>
            <a:ext cx="6576732" cy="983677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Besonders </a:t>
            </a:r>
            <a:r>
              <a:rPr lang="de-DE" b="1" dirty="0"/>
              <a:t>deutliche Unterschiede </a:t>
            </a:r>
            <a:r>
              <a:rPr lang="de-DE" dirty="0"/>
              <a:t>zwischen den verschieden Bewässerungsvarianten zeigten sich bei </a:t>
            </a:r>
            <a:r>
              <a:rPr lang="de-DE" b="1" dirty="0"/>
              <a:t>Petunien</a:t>
            </a:r>
            <a:r>
              <a:rPr lang="de-DE" dirty="0"/>
              <a:t>, </a:t>
            </a:r>
            <a:r>
              <a:rPr lang="de-DE" b="1" dirty="0"/>
              <a:t>Dahlien</a:t>
            </a:r>
            <a:r>
              <a:rPr lang="de-DE" dirty="0"/>
              <a:t> und </a:t>
            </a:r>
            <a:r>
              <a:rPr lang="de-DE" b="1" dirty="0" err="1"/>
              <a:t>Catharanthen</a:t>
            </a:r>
            <a:r>
              <a:rPr lang="de-DE" dirty="0"/>
              <a:t>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6F3D2B-6533-4FAC-8EF4-BBDF50A606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637" y="2279073"/>
            <a:ext cx="2262443" cy="192307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BF36BC9-16B5-443F-831D-40573FD18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279073"/>
            <a:ext cx="2094284" cy="192523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88811A4-5F1B-41A0-8C9D-99811B0E0E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0955" y="2279073"/>
            <a:ext cx="2426560" cy="192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06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CAF468-A02F-47FE-B976-A5523D07D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10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247D007-BEF6-4961-8EB1-F6E5B84D1E93}"/>
              </a:ext>
            </a:extLst>
          </p:cNvPr>
          <p:cNvSpPr txBox="1"/>
          <p:nvPr/>
        </p:nvSpPr>
        <p:spPr>
          <a:xfrm>
            <a:off x="296683" y="3515192"/>
            <a:ext cx="790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dirty="0">
                <a:latin typeface="+mn-lt"/>
              </a:rPr>
              <a:t>Je besser das </a:t>
            </a:r>
            <a:r>
              <a:rPr lang="de-DE" sz="1400" b="1" dirty="0">
                <a:latin typeface="+mn-lt"/>
              </a:rPr>
              <a:t>Feuchtigkeitsangebot</a:t>
            </a:r>
            <a:r>
              <a:rPr lang="de-DE" sz="1400" dirty="0">
                <a:latin typeface="+mn-lt"/>
              </a:rPr>
              <a:t>, desto </a:t>
            </a:r>
            <a:r>
              <a:rPr lang="de-DE" sz="1400" b="1" dirty="0">
                <a:latin typeface="+mn-lt"/>
              </a:rPr>
              <a:t>größer, farbkräftiger und üppiger </a:t>
            </a:r>
            <a:r>
              <a:rPr lang="de-DE" sz="1400" dirty="0">
                <a:latin typeface="+mn-lt"/>
              </a:rPr>
              <a:t>die Blüten der </a:t>
            </a:r>
            <a:r>
              <a:rPr lang="de-DE" sz="1400" b="1" dirty="0">
                <a:latin typeface="+mn-lt"/>
              </a:rPr>
              <a:t>Dahlien </a:t>
            </a:r>
            <a:r>
              <a:rPr lang="de-DE" sz="1400" dirty="0">
                <a:latin typeface="+mn-lt"/>
              </a:rPr>
              <a:t>(</a:t>
            </a:r>
            <a:r>
              <a:rPr lang="de-DE" sz="1400" i="1" dirty="0">
                <a:latin typeface="+mn-lt"/>
              </a:rPr>
              <a:t>Dahlia</a:t>
            </a:r>
            <a:r>
              <a:rPr lang="de-DE" sz="1400" dirty="0">
                <a:latin typeface="+mn-lt"/>
              </a:rPr>
              <a:t> </a:t>
            </a:r>
            <a:r>
              <a:rPr lang="de-DE" sz="1400" dirty="0" err="1">
                <a:latin typeface="+mn-lt"/>
              </a:rPr>
              <a:t>Cultivars</a:t>
            </a:r>
            <a:r>
              <a:rPr lang="de-DE" sz="1400" dirty="0">
                <a:latin typeface="+mn-lt"/>
              </a:rPr>
              <a:t> </a:t>
            </a:r>
            <a:r>
              <a:rPr lang="de-DE" sz="1400" dirty="0" err="1">
                <a:latin typeface="+mn-lt"/>
              </a:rPr>
              <a:t>Dalaya</a:t>
            </a:r>
            <a:r>
              <a:rPr lang="de-DE" sz="1400" dirty="0">
                <a:latin typeface="+mn-lt"/>
              </a:rPr>
              <a:t>® Meena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Yogi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2F65EEF-7DFC-489E-A363-D458998271FC}"/>
              </a:ext>
            </a:extLst>
          </p:cNvPr>
          <p:cNvSpPr txBox="1"/>
          <p:nvPr/>
        </p:nvSpPr>
        <p:spPr>
          <a:xfrm>
            <a:off x="220963" y="3238287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89A383A-FE2F-42AD-A787-A6177D098113}"/>
              </a:ext>
            </a:extLst>
          </p:cNvPr>
          <p:cNvSpPr txBox="1"/>
          <p:nvPr/>
        </p:nvSpPr>
        <p:spPr>
          <a:xfrm>
            <a:off x="5657735" y="3238193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04F20E-6DD4-406F-9E55-1E7871C6ED89}"/>
              </a:ext>
            </a:extLst>
          </p:cNvPr>
          <p:cNvSpPr txBox="1"/>
          <p:nvPr/>
        </p:nvSpPr>
        <p:spPr>
          <a:xfrm>
            <a:off x="2661991" y="3238193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EB59FA81-953B-4B4C-B40F-A7824C53A384}"/>
              </a:ext>
            </a:extLst>
          </p:cNvPr>
          <p:cNvSpPr txBox="1">
            <a:spLocks/>
          </p:cNvSpPr>
          <p:nvPr/>
        </p:nvSpPr>
        <p:spPr>
          <a:xfrm>
            <a:off x="960326" y="4159823"/>
            <a:ext cx="7615638" cy="983677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Anmerkungen:</a:t>
            </a:r>
          </a:p>
          <a:p>
            <a:pPr lvl="1"/>
            <a:r>
              <a:rPr lang="de-DE" dirty="0"/>
              <a:t>Dahlien wurden in allen Varianten von Falschem Mehltau befallen</a:t>
            </a:r>
          </a:p>
          <a:p>
            <a:pPr lvl="1"/>
            <a:r>
              <a:rPr lang="de-DE" dirty="0"/>
              <a:t>Z. T. starker Befall mit Spinnmilben (v. a. trockene Variante) und Blattläusen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2E8E23F-D805-441E-9C2F-5AF77ECDEF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7735" y="1201702"/>
            <a:ext cx="2542966" cy="209203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D4675A8-B383-4B07-A8E5-034F8FD2DC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825" y="1202748"/>
            <a:ext cx="2078182" cy="2089945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7AD9233-1AD9-4AE2-8BAF-E8A510D8D0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8927" y="1192152"/>
            <a:ext cx="2689887" cy="210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48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CAF468-A02F-47FE-B976-A5523D07D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11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247D007-BEF6-4961-8EB1-F6E5B84D1E93}"/>
              </a:ext>
            </a:extLst>
          </p:cNvPr>
          <p:cNvSpPr txBox="1"/>
          <p:nvPr/>
        </p:nvSpPr>
        <p:spPr>
          <a:xfrm>
            <a:off x="240422" y="3634017"/>
            <a:ext cx="790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dirty="0">
                <a:latin typeface="+mn-lt"/>
              </a:rPr>
              <a:t>Je besser das </a:t>
            </a:r>
            <a:r>
              <a:rPr lang="de-DE" sz="1400" b="1" dirty="0">
                <a:latin typeface="+mn-lt"/>
              </a:rPr>
              <a:t>Feuchtigkeitsangebot</a:t>
            </a:r>
            <a:r>
              <a:rPr lang="de-DE" sz="1400" dirty="0">
                <a:latin typeface="+mn-lt"/>
              </a:rPr>
              <a:t>, desto </a:t>
            </a:r>
            <a:r>
              <a:rPr lang="de-DE" sz="1400" b="1" dirty="0">
                <a:latin typeface="+mn-lt"/>
              </a:rPr>
              <a:t>üppiger wachsen und blühen Petunien </a:t>
            </a:r>
            <a:r>
              <a:rPr lang="de-DE" sz="1400" dirty="0">
                <a:latin typeface="+mn-lt"/>
              </a:rPr>
              <a:t>(</a:t>
            </a:r>
            <a:r>
              <a:rPr lang="de-DE" sz="1400" i="1" dirty="0" err="1">
                <a:latin typeface="+mn-lt"/>
              </a:rPr>
              <a:t>Petunia</a:t>
            </a:r>
            <a:r>
              <a:rPr lang="de-DE" sz="1400" dirty="0">
                <a:latin typeface="+mn-lt"/>
              </a:rPr>
              <a:t> </a:t>
            </a:r>
            <a:r>
              <a:rPr lang="de-DE" sz="1400" dirty="0" err="1">
                <a:latin typeface="+mn-lt"/>
              </a:rPr>
              <a:t>Cultivars</a:t>
            </a:r>
            <a:r>
              <a:rPr lang="de-DE" sz="1400" dirty="0">
                <a:latin typeface="+mn-lt"/>
              </a:rPr>
              <a:t>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 err="1">
                <a:latin typeface="+mn-lt"/>
              </a:rPr>
              <a:t>Famous</a:t>
            </a:r>
            <a:r>
              <a:rPr lang="de-DE" sz="1400" dirty="0">
                <a:latin typeface="+mn-lt"/>
              </a:rPr>
              <a:t> Laser Pink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400" dirty="0">
                <a:latin typeface="+mn-lt"/>
              </a:rPr>
              <a:t>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2F65EEF-7DFC-489E-A363-D458998271FC}"/>
              </a:ext>
            </a:extLst>
          </p:cNvPr>
          <p:cNvSpPr txBox="1"/>
          <p:nvPr/>
        </p:nvSpPr>
        <p:spPr>
          <a:xfrm>
            <a:off x="227323" y="3269512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89A383A-FE2F-42AD-A787-A6177D098113}"/>
              </a:ext>
            </a:extLst>
          </p:cNvPr>
          <p:cNvSpPr txBox="1"/>
          <p:nvPr/>
        </p:nvSpPr>
        <p:spPr>
          <a:xfrm>
            <a:off x="5650808" y="3269511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04F20E-6DD4-406F-9E55-1E7871C6ED89}"/>
              </a:ext>
            </a:extLst>
          </p:cNvPr>
          <p:cNvSpPr txBox="1"/>
          <p:nvPr/>
        </p:nvSpPr>
        <p:spPr>
          <a:xfrm>
            <a:off x="2914630" y="3269511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EB59FA81-953B-4B4C-B40F-A7824C53A384}"/>
              </a:ext>
            </a:extLst>
          </p:cNvPr>
          <p:cNvSpPr txBox="1">
            <a:spLocks/>
          </p:cNvSpPr>
          <p:nvPr/>
        </p:nvSpPr>
        <p:spPr>
          <a:xfrm>
            <a:off x="960326" y="4157237"/>
            <a:ext cx="7615638" cy="983677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Anmerkungen:</a:t>
            </a:r>
          </a:p>
          <a:p>
            <a:pPr lvl="1"/>
            <a:r>
              <a:rPr lang="de-DE" dirty="0"/>
              <a:t>Petunien in der trockenen und mittleren Variante schlappen an heißen Tagen</a:t>
            </a:r>
          </a:p>
          <a:p>
            <a:pPr lvl="1"/>
            <a:r>
              <a:rPr lang="de-DE" dirty="0"/>
              <a:t>Alle Varianten wurden stark von Blattläusen befallen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C305E46-7DA2-4A2F-ACCE-4150F185E7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140" y="1228215"/>
            <a:ext cx="2448226" cy="208076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3C9DA5D-475D-4181-835A-03D5C4ADBD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8318" y="1228216"/>
            <a:ext cx="2448226" cy="2080768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95F737F-4356-4370-A2C7-FFECA4CC94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4496" y="1232838"/>
            <a:ext cx="2577275" cy="20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10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8539A6-5FCC-4C96-8C5A-389B57F52F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506169" cy="319759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b="1" dirty="0"/>
              <a:t>Topf-Tomaten</a:t>
            </a:r>
            <a:r>
              <a:rPr lang="de-DE" dirty="0"/>
              <a:t> (</a:t>
            </a:r>
            <a:r>
              <a:rPr lang="de-DE" i="1" dirty="0"/>
              <a:t>Solanum </a:t>
            </a:r>
            <a:r>
              <a:rPr lang="de-DE" i="1" dirty="0" err="1"/>
              <a:t>lycopersicum</a:t>
            </a:r>
            <a:r>
              <a:rPr lang="de-DE" i="1" dirty="0"/>
              <a:t>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dirty="0" err="1"/>
              <a:t>Romello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dirty="0"/>
              <a:t> F1) wurden in allen Varianten kurz nach Versuchsbeginn von Rostmilben dahingerafft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DABB26-DE92-4647-985F-F6ACC3D1FF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12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FC4E5EC-08E2-4B5B-89BE-B53B6E56D5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2622" y="225139"/>
            <a:ext cx="2724436" cy="234404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9BB617C-6514-412D-BCAE-8717634C42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2622" y="2787972"/>
            <a:ext cx="2724436" cy="213038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5582CA7-0A89-49EB-8B86-DBCB57C8CC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72" y="2856702"/>
            <a:ext cx="3216852" cy="206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2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1A6993A-861B-4E66-A0FA-DCEE02D4CE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Versuchsaufbau</a:t>
            </a:r>
          </a:p>
        </p:txBody>
      </p:sp>
    </p:spTree>
    <p:extLst>
      <p:ext uri="{BB962C8B-B14F-4D97-AF65-F5344CB8AC3E}">
        <p14:creationId xmlns:p14="http://schemas.microsoft.com/office/powerpoint/2010/main" val="28980990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5E29EC-5216-49B1-A46B-95CC4133DA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7043305" cy="3197595"/>
          </a:xfrm>
        </p:spPr>
        <p:txBody>
          <a:bodyPr/>
          <a:lstStyle/>
          <a:p>
            <a:r>
              <a:rPr lang="de-DE" b="1" dirty="0"/>
              <a:t>Topf-Paprika</a:t>
            </a:r>
            <a:r>
              <a:rPr lang="de-DE" dirty="0"/>
              <a:t> (</a:t>
            </a:r>
            <a:r>
              <a:rPr lang="de-DE" i="1" dirty="0" err="1"/>
              <a:t>Capsicum</a:t>
            </a:r>
            <a:r>
              <a:rPr lang="de-DE" i="1" dirty="0"/>
              <a:t> </a:t>
            </a:r>
            <a:r>
              <a:rPr lang="de-DE" i="1" dirty="0" err="1"/>
              <a:t>annuum</a:t>
            </a:r>
            <a:r>
              <a:rPr lang="de-DE" i="1" dirty="0"/>
              <a:t>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dirty="0"/>
              <a:t>Ice Age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dirty="0"/>
              <a:t> F1) tolerierten Trockenheit erstaunlich gut, litten nur an Nährstoffmangel und zeigten häufig Sonnenbrand an den Früchten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C12379-B401-4395-AA7C-65BAE1088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Ergebnisse 13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1BB423B-E60B-4795-921A-FED832937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43285" y="2620816"/>
            <a:ext cx="2506120" cy="16720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9AE66B2-2D33-4ABA-ACDB-98E14B45E3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5386" y="2203775"/>
            <a:ext cx="1786171" cy="250612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CCAD83A-432B-4790-BB80-F37D22A4B0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7885" y="2203775"/>
            <a:ext cx="1595883" cy="250612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AA85A35-B353-4AF3-BFE2-24D778823B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9635" y="2203775"/>
            <a:ext cx="1503218" cy="250612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3644BD7-C5B8-422B-8817-2289E890F950}"/>
              </a:ext>
            </a:extLst>
          </p:cNvPr>
          <p:cNvSpPr txBox="1"/>
          <p:nvPr/>
        </p:nvSpPr>
        <p:spPr>
          <a:xfrm>
            <a:off x="899991" y="4695296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trocken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7D6A687-8106-4CD2-B93F-D33537A1B269}"/>
              </a:ext>
            </a:extLst>
          </p:cNvPr>
          <p:cNvSpPr txBox="1"/>
          <p:nvPr/>
        </p:nvSpPr>
        <p:spPr>
          <a:xfrm>
            <a:off x="4728718" y="4695298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nass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B55A9EA-45AF-462B-BA6F-204F7CB33AE3}"/>
              </a:ext>
            </a:extLst>
          </p:cNvPr>
          <p:cNvSpPr txBox="1"/>
          <p:nvPr/>
        </p:nvSpPr>
        <p:spPr>
          <a:xfrm>
            <a:off x="2745774" y="4695297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normal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D08715B-3216-4CD3-8BDE-1230C6FE9E36}"/>
              </a:ext>
            </a:extLst>
          </p:cNvPr>
          <p:cNvSpPr txBox="1"/>
          <p:nvPr/>
        </p:nvSpPr>
        <p:spPr>
          <a:xfrm>
            <a:off x="6733943" y="4709895"/>
            <a:ext cx="101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Sonnenbrand</a:t>
            </a:r>
          </a:p>
        </p:txBody>
      </p:sp>
    </p:spTree>
    <p:extLst>
      <p:ext uri="{BB962C8B-B14F-4D97-AF65-F5344CB8AC3E}">
        <p14:creationId xmlns:p14="http://schemas.microsoft.com/office/powerpoint/2010/main" val="258987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DE6FFE37-3C55-4D8B-AB89-80BC556630A7}"/>
              </a:ext>
            </a:extLst>
          </p:cNvPr>
          <p:cNvSpPr/>
          <p:nvPr/>
        </p:nvSpPr>
        <p:spPr>
          <a:xfrm>
            <a:off x="960324" y="1198418"/>
            <a:ext cx="6703587" cy="3404579"/>
          </a:xfrm>
          <a:prstGeom prst="roundRect">
            <a:avLst>
              <a:gd name="adj" fmla="val 1348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41F06C-DA0B-40E7-8641-F8C1BFAB90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Schädlingsbefall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C5E0C1E6-A935-4D70-AC05-77055F12245B}"/>
              </a:ext>
            </a:extLst>
          </p:cNvPr>
          <p:cNvSpPr txBox="1">
            <a:spLocks/>
          </p:cNvSpPr>
          <p:nvPr/>
        </p:nvSpPr>
        <p:spPr>
          <a:xfrm>
            <a:off x="1162107" y="1346338"/>
            <a:ext cx="6173169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Ab Juli starker </a:t>
            </a:r>
            <a:r>
              <a:rPr lang="de-DE" b="1" dirty="0"/>
              <a:t>Schädlingsbefall</a:t>
            </a:r>
            <a:r>
              <a:rPr lang="de-DE" dirty="0"/>
              <a:t> an mehreren Kulturen </a:t>
            </a:r>
            <a:r>
              <a:rPr lang="de-DE" b="1" dirty="0"/>
              <a:t>(Blattläuse, Spinnmilben, Thripse)</a:t>
            </a:r>
            <a:r>
              <a:rPr lang="de-DE" dirty="0"/>
              <a:t>, der behandelt werden musste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Auftreten von Spinnmilben und Thripsen u. a. auf die Kultur im Folienhaus zurückzuführen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Häufig war die trockene Variante am stärksten betroffen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Möglicherweise erhöhte Anfälligkeit aufgrund des Trockenstresses</a:t>
            </a:r>
          </a:p>
          <a:p>
            <a:pPr marL="0" indent="0">
              <a:buNone/>
            </a:pPr>
            <a:r>
              <a:rPr lang="de-DE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lvl="1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AA2D01-D252-4B85-84E4-9FFECF13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116" y="106072"/>
            <a:ext cx="935346" cy="9869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2B93995-D25F-4A82-ACA5-B4DFAF09E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31506">
            <a:off x="7028644" y="300891"/>
            <a:ext cx="412339" cy="74963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E58D517-6726-4393-9F21-5964225BF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639" y="291358"/>
            <a:ext cx="867704" cy="45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06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E8FCFD-DBCA-4F17-88C0-29A4858878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Spinnmilben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65F154E-20F1-42E4-AE0B-A2A8C62204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6876" y="1295395"/>
            <a:ext cx="3100182" cy="247943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371EF0D-781F-4A00-BCC3-8A53CE6C7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1295395"/>
            <a:ext cx="3267443" cy="247943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ED7F4BB-70B5-478C-A1EF-A18571A70FFD}"/>
              </a:ext>
            </a:extLst>
          </p:cNvPr>
          <p:cNvSpPr txBox="1"/>
          <p:nvPr/>
        </p:nvSpPr>
        <p:spPr>
          <a:xfrm>
            <a:off x="960326" y="3830504"/>
            <a:ext cx="7019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Beginnender bzw. fortgeschrittener Spinnmilbenbefall an Dahlien</a:t>
            </a:r>
          </a:p>
        </p:txBody>
      </p:sp>
    </p:spTree>
    <p:extLst>
      <p:ext uri="{BB962C8B-B14F-4D97-AF65-F5344CB8AC3E}">
        <p14:creationId xmlns:p14="http://schemas.microsoft.com/office/powerpoint/2010/main" val="1357882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32FB73-234B-446E-A74F-D8A57D020B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Spinnmilben &amp; Thripse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EA801F-D7CD-42EB-A36D-F52B801F67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3537124"/>
            <a:ext cx="2783755" cy="161641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99921F0-9C44-447B-8333-23C6C86112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233402"/>
            <a:ext cx="2329589" cy="358746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E8680C-E75C-444F-835C-06E0FD6532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9" y="1779323"/>
            <a:ext cx="2783755" cy="149996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F577598-C05F-41E6-A63A-EA9A5BF203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9772" y="0"/>
            <a:ext cx="2755983" cy="152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37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6AE93C4-7B2D-4629-857D-959D4C9D53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8613DD0-7246-48AA-A3E0-8505EBCE89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2488" y="1295393"/>
            <a:ext cx="2029701" cy="3537513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7CA7B1-63D3-442E-A10C-6DDE976CCA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5ED8E2-791D-45E1-BD4A-3655F6B008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Blattläuse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17439A1-363C-41DF-B37B-88CD61DB1D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522542" y="744402"/>
            <a:ext cx="1421893" cy="252387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2758003-2B07-442E-A481-153A417DD1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9251" y="1295393"/>
            <a:ext cx="1471102" cy="353751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A9A2588-943C-4C8E-AC40-7FC30C060A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3115977"/>
            <a:ext cx="2523877" cy="171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36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6C2099C5-E4A3-470C-A2C2-E1C7B2580350}"/>
              </a:ext>
            </a:extLst>
          </p:cNvPr>
          <p:cNvSpPr/>
          <p:nvPr/>
        </p:nvSpPr>
        <p:spPr>
          <a:xfrm>
            <a:off x="960326" y="1277000"/>
            <a:ext cx="6703587" cy="3404579"/>
          </a:xfrm>
          <a:prstGeom prst="roundRect">
            <a:avLst>
              <a:gd name="adj" fmla="val 1348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27F1A3-38B2-421F-AEBD-F5534C103D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26299" y="1384946"/>
            <a:ext cx="6382197" cy="2373607"/>
          </a:xfrm>
        </p:spPr>
        <p:txBody>
          <a:bodyPr/>
          <a:lstStyle/>
          <a:p>
            <a:pPr marL="0" indent="0">
              <a:buNone/>
            </a:pPr>
            <a:r>
              <a:rPr lang="de-DE" b="1" dirty="0">
                <a:solidFill>
                  <a:srgbClr val="7AB800"/>
                </a:solidFill>
              </a:rPr>
              <a:t>Zwischen den unterschiedlichen Bewässerungsstufen traten nur bei wenigen Kulturen deutliche Unterschiede auf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Bei Trockenheit blieben einige Pflanzen </a:t>
            </a:r>
            <a:r>
              <a:rPr lang="de-DE" sz="1900" b="1" dirty="0"/>
              <a:t>kleiner</a:t>
            </a:r>
            <a:r>
              <a:rPr lang="de-DE" sz="1900" dirty="0"/>
              <a:t>, bildeten </a:t>
            </a:r>
            <a:r>
              <a:rPr lang="de-DE" sz="1900" b="1" dirty="0"/>
              <a:t>kleinere</a:t>
            </a:r>
            <a:r>
              <a:rPr lang="de-DE" sz="1900" dirty="0"/>
              <a:t> und z. T. </a:t>
            </a:r>
            <a:r>
              <a:rPr lang="de-DE" sz="1900" b="1" dirty="0"/>
              <a:t>weniger farbkräftige Blüten </a:t>
            </a:r>
            <a:r>
              <a:rPr lang="de-DE" sz="1900" dirty="0"/>
              <a:t>aus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Beim Großteil der Kulturen waren zwischen den Bewässerungsvarianten lediglich </a:t>
            </a:r>
            <a:r>
              <a:rPr lang="de-DE" sz="1900" b="1" dirty="0"/>
              <a:t>geringfügige Unterschiede </a:t>
            </a:r>
            <a:r>
              <a:rPr lang="de-DE" sz="1900" dirty="0"/>
              <a:t>zu beobachten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Anhaltende </a:t>
            </a:r>
            <a:r>
              <a:rPr lang="de-DE" sz="1900" b="1" dirty="0"/>
              <a:t>Nässe</a:t>
            </a:r>
            <a:r>
              <a:rPr lang="de-DE" sz="1900" dirty="0"/>
              <a:t> </a:t>
            </a:r>
            <a:r>
              <a:rPr lang="de-DE" sz="1900" b="1" dirty="0"/>
              <a:t>machte keiner der Kulturen wirklich zu schaffen</a:t>
            </a:r>
            <a:r>
              <a:rPr lang="de-DE" sz="1900" dirty="0"/>
              <a:t>, auch nicht den besonders trockenheitstoleranten Arten</a:t>
            </a:r>
          </a:p>
          <a:p>
            <a:pPr marL="0" indent="0">
              <a:buNone/>
            </a:pPr>
            <a:r>
              <a:rPr lang="de-DE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lvl="1"/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E9D09E-8673-4DF5-9A4F-E01AD621BF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Fazit</a:t>
            </a:r>
          </a:p>
        </p:txBody>
      </p:sp>
    </p:spTree>
    <p:extLst>
      <p:ext uri="{BB962C8B-B14F-4D97-AF65-F5344CB8AC3E}">
        <p14:creationId xmlns:p14="http://schemas.microsoft.com/office/powerpoint/2010/main" val="1469009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11580A-FFFE-46E6-967A-83731A33F6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Fazit: Robuste Favoriten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38F4E0B-0939-4153-B31B-9CBE7D7E07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075289"/>
            <a:ext cx="2069026" cy="162613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DCC93B2-CC74-42C6-867B-1FA45FF04E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5383" y="1075290"/>
            <a:ext cx="2208509" cy="162613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B3D335B-91C4-4C1D-AEE6-E99F7D3679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9924" y="1076750"/>
            <a:ext cx="2293750" cy="162466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577AD61-0002-459D-870E-5E84F87EC1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3223801"/>
            <a:ext cx="2069026" cy="147009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26C0C62-A9C4-466B-B4C4-B4A2A97D9A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24587" y="2854594"/>
            <a:ext cx="1470099" cy="220850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898E7C3-75A9-4F26-9BE9-1F5D6F54D5A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68" r="9647" b="8741"/>
          <a:stretch/>
        </p:blipFill>
        <p:spPr>
          <a:xfrm>
            <a:off x="6340885" y="3114438"/>
            <a:ext cx="1435894" cy="1736057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74EC730-42FB-4059-B2DD-059D5CAECBC9}"/>
              </a:ext>
            </a:extLst>
          </p:cNvPr>
          <p:cNvSpPr txBox="1"/>
          <p:nvPr/>
        </p:nvSpPr>
        <p:spPr>
          <a:xfrm>
            <a:off x="877204" y="2652773"/>
            <a:ext cx="2152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i="1" dirty="0" err="1">
                <a:latin typeface="+mn-lt"/>
              </a:rPr>
              <a:t>Delosperma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i="1" dirty="0" err="1">
                <a:latin typeface="+mn-lt"/>
              </a:rPr>
              <a:t>cooperi</a:t>
            </a:r>
            <a:r>
              <a:rPr lang="de-DE" sz="1200" i="1" dirty="0">
                <a:latin typeface="+mn-lt"/>
              </a:rPr>
              <a:t> </a:t>
            </a:r>
            <a:br>
              <a:rPr lang="de-DE" sz="1200" dirty="0">
                <a:latin typeface="+mn-lt"/>
              </a:rPr>
            </a:br>
            <a:r>
              <a:rPr lang="de-DE" sz="1200" dirty="0">
                <a:latin typeface="+mn-lt"/>
              </a:rPr>
              <a:t>Ice Cream™ 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200" dirty="0">
                <a:latin typeface="+mn-lt"/>
              </a:rPr>
              <a:t>Salmon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endParaRPr lang="de-DE" sz="1200" dirty="0"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7375B71-DA27-4EAB-B1D0-11D1E7F59A82}"/>
              </a:ext>
            </a:extLst>
          </p:cNvPr>
          <p:cNvSpPr txBox="1"/>
          <p:nvPr/>
        </p:nvSpPr>
        <p:spPr>
          <a:xfrm>
            <a:off x="3254077" y="2701419"/>
            <a:ext cx="2208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 </a:t>
            </a:r>
            <a:r>
              <a:rPr lang="de-DE" sz="1200" i="1" dirty="0">
                <a:latin typeface="+mn-lt"/>
              </a:rPr>
              <a:t>Sedum</a:t>
            </a:r>
            <a:r>
              <a:rPr lang="de-DE" sz="1200" dirty="0">
                <a:latin typeface="+mn-lt"/>
              </a:rPr>
              <a:t> </a:t>
            </a:r>
            <a:r>
              <a:rPr lang="de-DE" sz="1200" dirty="0" err="1">
                <a:latin typeface="+mn-lt"/>
              </a:rPr>
              <a:t>Cultivars</a:t>
            </a:r>
            <a:r>
              <a:rPr lang="de-DE" sz="1200" dirty="0">
                <a:latin typeface="+mn-lt"/>
              </a:rPr>
              <a:t> 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'Little Missy'</a:t>
            </a:r>
            <a:endParaRPr lang="de-DE" sz="1200" dirty="0">
              <a:latin typeface="+mn-lt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24A6132-B744-47CE-A74F-59A66BD49FC7}"/>
              </a:ext>
            </a:extLst>
          </p:cNvPr>
          <p:cNvSpPr txBox="1"/>
          <p:nvPr/>
        </p:nvSpPr>
        <p:spPr>
          <a:xfrm>
            <a:off x="5841876" y="2699745"/>
            <a:ext cx="2511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i="1" dirty="0" err="1">
                <a:latin typeface="+mn-lt"/>
              </a:rPr>
              <a:t>Pelargonium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i="1" dirty="0" err="1">
                <a:latin typeface="+mn-lt"/>
              </a:rPr>
              <a:t>peltatum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dirty="0">
                <a:latin typeface="+mn-lt"/>
              </a:rPr>
              <a:t>Royal ® 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200" dirty="0" err="1">
                <a:latin typeface="+mn-lt"/>
              </a:rPr>
              <a:t>Red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endParaRPr lang="de-DE" sz="1200" dirty="0"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CB381F2-2D7D-4042-8B81-3E114BA36C0D}"/>
              </a:ext>
            </a:extLst>
          </p:cNvPr>
          <p:cNvSpPr txBox="1"/>
          <p:nvPr/>
        </p:nvSpPr>
        <p:spPr>
          <a:xfrm>
            <a:off x="877204" y="4693898"/>
            <a:ext cx="2376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i="1" dirty="0">
                <a:latin typeface="+mn-lt"/>
              </a:rPr>
              <a:t>Impatiens</a:t>
            </a:r>
            <a:r>
              <a:rPr lang="de-DE" sz="1200" dirty="0">
                <a:latin typeface="+mn-lt"/>
              </a:rPr>
              <a:t> New Guinea </a:t>
            </a:r>
            <a:r>
              <a:rPr lang="de-DE" sz="1200" dirty="0" err="1">
                <a:latin typeface="+mn-lt"/>
              </a:rPr>
              <a:t>ColorPower</a:t>
            </a:r>
            <a:r>
              <a:rPr lang="de-DE" sz="1200" dirty="0">
                <a:latin typeface="+mn-lt"/>
              </a:rPr>
              <a:t>® 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200" dirty="0">
                <a:latin typeface="+mn-lt"/>
              </a:rPr>
              <a:t>Magenta </a:t>
            </a:r>
            <a:r>
              <a:rPr lang="de-DE" sz="1200" dirty="0" err="1">
                <a:latin typeface="+mn-lt"/>
              </a:rPr>
              <a:t>Red</a:t>
            </a:r>
            <a:r>
              <a:rPr lang="de-DE" sz="1200" dirty="0">
                <a:latin typeface="+mn-lt"/>
              </a:rPr>
              <a:t> Flame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endParaRPr lang="de-DE" sz="1200" dirty="0">
              <a:latin typeface="+mn-lt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322E5FC-16CC-4965-9566-1C3D4C10D6E0}"/>
              </a:ext>
            </a:extLst>
          </p:cNvPr>
          <p:cNvSpPr txBox="1"/>
          <p:nvPr/>
        </p:nvSpPr>
        <p:spPr>
          <a:xfrm>
            <a:off x="3254077" y="4693897"/>
            <a:ext cx="2145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i="1" dirty="0" err="1">
                <a:latin typeface="+mn-lt"/>
              </a:rPr>
              <a:t>Mandevilla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i="1" dirty="0" err="1">
                <a:latin typeface="+mn-lt"/>
              </a:rPr>
              <a:t>sanderi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sz="1200" dirty="0">
                <a:latin typeface="+mn-lt"/>
              </a:rPr>
              <a:t>Dark </a:t>
            </a:r>
            <a:r>
              <a:rPr lang="de-DE" sz="1200" dirty="0" err="1">
                <a:latin typeface="+mn-lt"/>
              </a:rPr>
              <a:t>Red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endParaRPr lang="de-DE" sz="1200" dirty="0">
              <a:latin typeface="+mn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EAF9617-1EF0-47B0-A9AD-64ED6C0320F6}"/>
              </a:ext>
            </a:extLst>
          </p:cNvPr>
          <p:cNvSpPr txBox="1"/>
          <p:nvPr/>
        </p:nvSpPr>
        <p:spPr>
          <a:xfrm>
            <a:off x="6622578" y="4878564"/>
            <a:ext cx="1828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© alle Bilder: Lena Fröhler</a:t>
            </a:r>
          </a:p>
        </p:txBody>
      </p:sp>
    </p:spTree>
    <p:extLst>
      <p:ext uri="{BB962C8B-B14F-4D97-AF65-F5344CB8AC3E}">
        <p14:creationId xmlns:p14="http://schemas.microsoft.com/office/powerpoint/2010/main" val="361052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E331A5-60A8-4910-8AFD-483D8614ECA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6444388" cy="3197595"/>
          </a:xfrm>
        </p:spPr>
        <p:txBody>
          <a:bodyPr/>
          <a:lstStyle/>
          <a:p>
            <a:r>
              <a:rPr lang="de-DE" dirty="0"/>
              <a:t>Auswahl von 15 verschiedenen Pflanzenarten</a:t>
            </a:r>
          </a:p>
          <a:p>
            <a:r>
              <a:rPr lang="de-DE" dirty="0"/>
              <a:t>Versuchspflanzen werden unter </a:t>
            </a:r>
            <a:r>
              <a:rPr lang="de-DE" dirty="0" err="1"/>
              <a:t>Optimalbedingungen</a:t>
            </a:r>
            <a:r>
              <a:rPr lang="de-DE" dirty="0"/>
              <a:t> im Gewächshaus vorkultiviert und in 10 l-Kübel getopft</a:t>
            </a:r>
          </a:p>
          <a:p>
            <a:r>
              <a:rPr lang="de-DE" dirty="0"/>
              <a:t>Je nach Größe der Pflanzen 1-3 Pflanzen pro Kübel</a:t>
            </a:r>
          </a:p>
          <a:p>
            <a:r>
              <a:rPr lang="de-DE" dirty="0"/>
              <a:t>Nährstoffversorgung erfolgt bedarfsgerecht über Nährlösung</a:t>
            </a:r>
          </a:p>
          <a:p>
            <a:pPr lvl="1">
              <a:buFont typeface="Calibri" panose="020F0502020204030204" pitchFamily="34" charset="0"/>
              <a:buChar char="→"/>
            </a:pP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8161D9-B92E-4584-BF18-AD81CBCD27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Praktische Umsetzung 1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453BFE4-CD08-4D82-B4E1-383D7E5D8A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046" y="3089481"/>
            <a:ext cx="8445123" cy="205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17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A17208-6463-4E56-8006-4F0A35F304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Versuchspflanzen 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D52B3AE-3A35-4419-A402-6310F3802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25" y="1301306"/>
            <a:ext cx="7535053" cy="384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89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A69DB41-0972-4335-9C84-5732D0BD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Versuchspflanzen 2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13A4E55-938A-4289-A780-F7A8064C4A8C}"/>
              </a:ext>
            </a:extLst>
          </p:cNvPr>
          <p:cNvSpPr txBox="1"/>
          <p:nvPr/>
        </p:nvSpPr>
        <p:spPr>
          <a:xfrm>
            <a:off x="960326" y="4156380"/>
            <a:ext cx="6860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Die Jungpflanzen wurden freundlicherweise von den Firmen Selecta und </a:t>
            </a:r>
            <a:r>
              <a:rPr lang="de-DE" sz="1200" dirty="0" err="1">
                <a:latin typeface="+mn-lt"/>
              </a:rPr>
              <a:t>Florensis</a:t>
            </a:r>
            <a:r>
              <a:rPr lang="de-DE" sz="1200" dirty="0">
                <a:latin typeface="+mn-lt"/>
              </a:rPr>
              <a:t> zur Verfügung gestellt.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675DA56-CD54-47E8-87E8-98DBC482E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26" y="1412244"/>
            <a:ext cx="7560219" cy="267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F926D1-ED3B-40B0-A1E6-7633C80660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49" y="1295396"/>
            <a:ext cx="6696941" cy="3197595"/>
          </a:xfrm>
        </p:spPr>
        <p:txBody>
          <a:bodyPr/>
          <a:lstStyle/>
          <a:p>
            <a:r>
              <a:rPr lang="de-DE" dirty="0"/>
              <a:t>Versuch findet im Folienhaus statt, um Verfälschung durch natürliche Niederschläge zu vermeiden</a:t>
            </a:r>
          </a:p>
          <a:p>
            <a:r>
              <a:rPr lang="de-DE" dirty="0"/>
              <a:t>Seitenlüftungen bleiben durchgehend geöffnet, um ansonsten möglichst realistische Wachstumsbedingungen zu schaffen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74C811-C03D-4438-99BE-AAA8A744D5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Praktische Umsetzung 2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52DF40-BBF9-4467-9CE4-01F381C3ED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598" y="2746245"/>
            <a:ext cx="4371109" cy="229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46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F42074-67D3-4D38-A00F-9FB67B36A30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6849341" cy="3197595"/>
          </a:xfrm>
        </p:spPr>
        <p:txBody>
          <a:bodyPr/>
          <a:lstStyle/>
          <a:p>
            <a:r>
              <a:rPr lang="de-DE" dirty="0"/>
              <a:t>Alle Pflanzenarten werden mit 3 unterschiedlichen Bewässerungsmengen (trocken, normal, nass) kultiviert</a:t>
            </a:r>
          </a:p>
          <a:p>
            <a:r>
              <a:rPr lang="de-DE" dirty="0"/>
              <a:t>Unterschiedliche Bewässerungsmengen werden durch 3 Bewässerungsintervalle realisiert</a:t>
            </a:r>
          </a:p>
          <a:p>
            <a:r>
              <a:rPr lang="de-DE" dirty="0"/>
              <a:t>Pro Bewässerungsvorgang wird ½ l Wasser verabreicht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53A4F7-249C-48D3-A46F-36B3E814F1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Praktische Umsetzung 3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48EF13FA-CEBB-4DA4-BC28-51DC51CD2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015972"/>
              </p:ext>
            </p:extLst>
          </p:nvPr>
        </p:nvGraphicFramePr>
        <p:xfrm>
          <a:off x="1233238" y="3257107"/>
          <a:ext cx="6303820" cy="122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955">
                  <a:extLst>
                    <a:ext uri="{9D8B030D-6E8A-4147-A177-3AD203B41FA5}">
                      <a16:colId xmlns:a16="http://schemas.microsoft.com/office/drawing/2014/main" val="3701973552"/>
                    </a:ext>
                  </a:extLst>
                </a:gridCol>
                <a:gridCol w="1575955">
                  <a:extLst>
                    <a:ext uri="{9D8B030D-6E8A-4147-A177-3AD203B41FA5}">
                      <a16:colId xmlns:a16="http://schemas.microsoft.com/office/drawing/2014/main" val="3914773710"/>
                    </a:ext>
                  </a:extLst>
                </a:gridCol>
                <a:gridCol w="1575955">
                  <a:extLst>
                    <a:ext uri="{9D8B030D-6E8A-4147-A177-3AD203B41FA5}">
                      <a16:colId xmlns:a16="http://schemas.microsoft.com/office/drawing/2014/main" val="3712544086"/>
                    </a:ext>
                  </a:extLst>
                </a:gridCol>
                <a:gridCol w="1575955">
                  <a:extLst>
                    <a:ext uri="{9D8B030D-6E8A-4147-A177-3AD203B41FA5}">
                      <a16:colId xmlns:a16="http://schemas.microsoft.com/office/drawing/2014/main" val="1915743748"/>
                    </a:ext>
                  </a:extLst>
                </a:gridCol>
              </a:tblGrid>
              <a:tr h="527050">
                <a:tc>
                  <a:txBody>
                    <a:bodyPr/>
                    <a:lstStyle/>
                    <a:p>
                      <a:pPr algn="ctr"/>
                      <a:endParaRPr lang="de-DE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trocken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normal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nass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127666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Bewässerungs-intervall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de-DE" sz="1600" b="0" dirty="0">
                          <a:solidFill>
                            <a:schemeClr val="tx1"/>
                          </a:solidFill>
                        </a:rPr>
                        <a:t>alle 48 h</a:t>
                      </a:r>
                      <a:br>
                        <a:rPr lang="de-DE" sz="160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(jeweils 6:00 Uhr)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alle 24 h</a:t>
                      </a:r>
                      <a:br>
                        <a:rPr lang="de-DE" sz="160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(jeweils 6:00 Uhr)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alle 12 h</a:t>
                      </a:r>
                      <a:br>
                        <a:rPr lang="de-DE" sz="160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(jeweils 6:00 Uhr und 18:00 Uhr)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893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871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C82D14-2869-4A6C-BC22-DB2203B791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94908" y="1295396"/>
            <a:ext cx="3242149" cy="3197595"/>
          </a:xfrm>
        </p:spPr>
        <p:txBody>
          <a:bodyPr/>
          <a:lstStyle/>
          <a:p>
            <a:r>
              <a:rPr lang="de-DE" dirty="0"/>
              <a:t>Bewässerung erfolgt mittels automatisiertem Tropf-System</a:t>
            </a:r>
          </a:p>
          <a:p>
            <a:r>
              <a:rPr lang="de-DE" dirty="0"/>
              <a:t>Jeder Topf ist mit 2 Tropfern ausgestattet, die in den vorgegebenen Intervallen jeweils ½ l Wasser/Topf abgeben</a:t>
            </a:r>
          </a:p>
          <a:p>
            <a:r>
              <a:rPr lang="de-DE" dirty="0"/>
              <a:t>Bewässerungs-Computer steuern die Gießzeiten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09AF6D-3B04-4F34-AC97-E154E5CF50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Bewässerung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E1CAECB-0A59-4DFE-BE4E-693F87600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142996"/>
            <a:ext cx="2798210" cy="201142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2A8AC82-B52E-48F3-9488-45C6A3CD93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7" y="3338945"/>
            <a:ext cx="2798210" cy="157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4099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5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SWT neu">
    <a:dk1>
      <a:srgbClr val="000000"/>
    </a:dk1>
    <a:lt1>
      <a:srgbClr val="FFFFFF"/>
    </a:lt1>
    <a:dk2>
      <a:srgbClr val="797979"/>
    </a:dk2>
    <a:lt2>
      <a:srgbClr val="DBEFF9"/>
    </a:lt2>
    <a:accent1>
      <a:srgbClr val="79B800"/>
    </a:accent1>
    <a:accent2>
      <a:srgbClr val="C6DC9A"/>
    </a:accent2>
    <a:accent3>
      <a:srgbClr val="006938"/>
    </a:accent3>
    <a:accent4>
      <a:srgbClr val="79B800"/>
    </a:accent4>
    <a:accent5>
      <a:srgbClr val="2856A2"/>
    </a:accent5>
    <a:accent6>
      <a:srgbClr val="2856A2"/>
    </a:accent6>
    <a:hlink>
      <a:srgbClr val="C8D100"/>
    </a:hlink>
    <a:folHlink>
      <a:srgbClr val="D0DF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HSWT_Praesentation</Template>
  <TotalTime>0</TotalTime>
  <Words>958</Words>
  <Application>Microsoft Office PowerPoint</Application>
  <PresentationFormat>Bildschirmpräsentation (16:9)</PresentationFormat>
  <Paragraphs>157</Paragraphs>
  <Slides>36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36</vt:i4>
      </vt:variant>
    </vt:vector>
  </HeadingPairs>
  <TitlesOfParts>
    <vt:vector size="49" baseType="lpstr">
      <vt:lpstr>Arial</vt:lpstr>
      <vt:lpstr>Calibri</vt:lpstr>
      <vt:lpstr>Calibri Light</vt:lpstr>
      <vt:lpstr>Lucida Grande</vt:lpstr>
      <vt:lpstr>Symbol</vt:lpstr>
      <vt:lpstr>Systemschrift</vt:lpstr>
      <vt:lpstr>Wingdings</vt:lpstr>
      <vt:lpstr>Titel</vt:lpstr>
      <vt:lpstr>1_Inhalt</vt:lpstr>
      <vt:lpstr>1_Benutzerdefiniertes Design</vt:lpstr>
      <vt:lpstr>Trennseite</vt:lpstr>
      <vt:lpstr>Benutzerdefiniertes Design</vt:lpstr>
      <vt:lpstr>2_Inhalt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HSWT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hswt954vio</dc:creator>
  <cp:lastModifiedBy>User</cp:lastModifiedBy>
  <cp:revision>464</cp:revision>
  <cp:lastPrinted>2019-07-30T12:26:49Z</cp:lastPrinted>
  <dcterms:created xsi:type="dcterms:W3CDTF">2020-05-15T09:34:00Z</dcterms:created>
  <dcterms:modified xsi:type="dcterms:W3CDTF">2021-10-07T15:25:36Z</dcterms:modified>
</cp:coreProperties>
</file>