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4" r:id="rId1"/>
    <p:sldMasterId id="2147483687" r:id="rId2"/>
    <p:sldMasterId id="2147483654" r:id="rId3"/>
    <p:sldMasterId id="2147483702" r:id="rId4"/>
  </p:sldMasterIdLst>
  <p:notesMasterIdLst>
    <p:notesMasterId r:id="rId67"/>
  </p:notesMasterIdLst>
  <p:handoutMasterIdLst>
    <p:handoutMasterId r:id="rId68"/>
  </p:handoutMasterIdLst>
  <p:sldIdLst>
    <p:sldId id="268" r:id="rId5"/>
    <p:sldId id="270" r:id="rId6"/>
    <p:sldId id="370" r:id="rId7"/>
    <p:sldId id="269" r:id="rId8"/>
    <p:sldId id="272" r:id="rId9"/>
    <p:sldId id="273" r:id="rId10"/>
    <p:sldId id="274" r:id="rId11"/>
    <p:sldId id="276" r:id="rId12"/>
    <p:sldId id="277" r:id="rId13"/>
    <p:sldId id="283" r:id="rId14"/>
    <p:sldId id="349" r:id="rId15"/>
    <p:sldId id="286" r:id="rId16"/>
    <p:sldId id="287" r:id="rId17"/>
    <p:sldId id="288" r:id="rId18"/>
    <p:sldId id="289" r:id="rId19"/>
    <p:sldId id="371" r:id="rId20"/>
    <p:sldId id="293" r:id="rId21"/>
    <p:sldId id="296" r:id="rId22"/>
    <p:sldId id="400" r:id="rId23"/>
    <p:sldId id="401" r:id="rId24"/>
    <p:sldId id="402" r:id="rId25"/>
    <p:sldId id="394" r:id="rId26"/>
    <p:sldId id="313" r:id="rId27"/>
    <p:sldId id="318" r:id="rId28"/>
    <p:sldId id="314" r:id="rId29"/>
    <p:sldId id="398" r:id="rId30"/>
    <p:sldId id="319" r:id="rId31"/>
    <p:sldId id="316" r:id="rId32"/>
    <p:sldId id="395" r:id="rId33"/>
    <p:sldId id="317" r:id="rId34"/>
    <p:sldId id="320" r:id="rId35"/>
    <p:sldId id="322" r:id="rId36"/>
    <p:sldId id="321" r:id="rId37"/>
    <p:sldId id="399" r:id="rId38"/>
    <p:sldId id="323" r:id="rId39"/>
    <p:sldId id="291" r:id="rId40"/>
    <p:sldId id="324" r:id="rId41"/>
    <p:sldId id="325" r:id="rId42"/>
    <p:sldId id="330" r:id="rId43"/>
    <p:sldId id="392" r:id="rId44"/>
    <p:sldId id="331" r:id="rId45"/>
    <p:sldId id="333" r:id="rId46"/>
    <p:sldId id="332" r:id="rId47"/>
    <p:sldId id="334" r:id="rId48"/>
    <p:sldId id="335" r:id="rId49"/>
    <p:sldId id="336" r:id="rId50"/>
    <p:sldId id="396" r:id="rId51"/>
    <p:sldId id="339" r:id="rId52"/>
    <p:sldId id="393" r:id="rId53"/>
    <p:sldId id="340" r:id="rId54"/>
    <p:sldId id="341" r:id="rId55"/>
    <p:sldId id="397" r:id="rId56"/>
    <p:sldId id="343" r:id="rId57"/>
    <p:sldId id="344" r:id="rId58"/>
    <p:sldId id="345" r:id="rId59"/>
    <p:sldId id="346" r:id="rId60"/>
    <p:sldId id="347" r:id="rId61"/>
    <p:sldId id="348" r:id="rId62"/>
    <p:sldId id="372" r:id="rId63"/>
    <p:sldId id="373" r:id="rId64"/>
    <p:sldId id="374" r:id="rId65"/>
    <p:sldId id="375" r:id="rId66"/>
  </p:sldIdLst>
  <p:sldSz cx="9144000" cy="5143500" type="screen16x9"/>
  <p:notesSz cx="6858000" cy="9144000"/>
  <p:defaultTextStyle>
    <a:defPPr>
      <a:defRPr lang="de-DE"/>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521415D9-36F7-43E2-AB2F-B90AF26B5E84}">
      <p14:sectionLst xmlns:p14="http://schemas.microsoft.com/office/powerpoint/2010/main">
        <p14:section name="Titelfolie" id="{2DECB533-2DEF-1944-98A3-789A684D1CFE}">
          <p14:sldIdLst>
            <p14:sldId id="268"/>
            <p14:sldId id="270"/>
            <p14:sldId id="370"/>
            <p14:sldId id="269"/>
            <p14:sldId id="272"/>
            <p14:sldId id="273"/>
            <p14:sldId id="274"/>
            <p14:sldId id="276"/>
            <p14:sldId id="277"/>
            <p14:sldId id="283"/>
            <p14:sldId id="349"/>
            <p14:sldId id="286"/>
            <p14:sldId id="287"/>
            <p14:sldId id="288"/>
            <p14:sldId id="289"/>
            <p14:sldId id="371"/>
            <p14:sldId id="293"/>
            <p14:sldId id="296"/>
            <p14:sldId id="400"/>
            <p14:sldId id="401"/>
            <p14:sldId id="402"/>
            <p14:sldId id="394"/>
            <p14:sldId id="313"/>
            <p14:sldId id="318"/>
            <p14:sldId id="314"/>
            <p14:sldId id="398"/>
            <p14:sldId id="319"/>
            <p14:sldId id="316"/>
            <p14:sldId id="395"/>
            <p14:sldId id="317"/>
            <p14:sldId id="320"/>
            <p14:sldId id="322"/>
            <p14:sldId id="321"/>
            <p14:sldId id="399"/>
            <p14:sldId id="323"/>
            <p14:sldId id="291"/>
            <p14:sldId id="324"/>
            <p14:sldId id="325"/>
            <p14:sldId id="330"/>
            <p14:sldId id="392"/>
            <p14:sldId id="331"/>
            <p14:sldId id="333"/>
            <p14:sldId id="332"/>
            <p14:sldId id="334"/>
            <p14:sldId id="335"/>
            <p14:sldId id="336"/>
            <p14:sldId id="396"/>
            <p14:sldId id="339"/>
            <p14:sldId id="393"/>
            <p14:sldId id="340"/>
            <p14:sldId id="341"/>
            <p14:sldId id="397"/>
            <p14:sldId id="343"/>
            <p14:sldId id="344"/>
            <p14:sldId id="345"/>
            <p14:sldId id="346"/>
            <p14:sldId id="347"/>
            <p14:sldId id="348"/>
            <p14:sldId id="372"/>
            <p14:sldId id="373"/>
            <p14:sldId id="374"/>
            <p14:sldId id="375"/>
          </p14:sldIdLst>
        </p14:section>
        <p14:section name="Schlussfolie" id="{A42BD0D9-7311-4C4E-866E-5CACF3516454}">
          <p14:sldIdLst/>
        </p14:section>
      </p14:sectionLst>
    </p:ext>
    <p:ext uri="{EFAFB233-063F-42B5-8137-9DF3F51BA10A}">
      <p15:sldGuideLst xmlns:p15="http://schemas.microsoft.com/office/powerpoint/2012/main">
        <p15:guide id="1" orient="horz" pos="3140" userDrawn="1">
          <p15:clr>
            <a:srgbClr val="A4A3A4"/>
          </p15:clr>
        </p15:guide>
        <p15:guide id="2" pos="612">
          <p15:clr>
            <a:srgbClr val="A4A3A4"/>
          </p15:clr>
        </p15:guide>
        <p15:guide id="3" pos="5329">
          <p15:clr>
            <a:srgbClr val="A4A3A4"/>
          </p15:clr>
        </p15:guide>
        <p15:guide id="4" orient="horz" pos="1166">
          <p15:clr>
            <a:srgbClr val="A4A3A4"/>
          </p15:clr>
        </p15:guide>
        <p15:guide id="5" pos="2971">
          <p15:clr>
            <a:srgbClr val="A4A3A4"/>
          </p15:clr>
        </p15:guide>
        <p15:guide id="6" pos="2835">
          <p15:clr>
            <a:srgbClr val="A4A3A4"/>
          </p15:clr>
        </p15:guide>
        <p15:guide id="7" pos="3107">
          <p15:clr>
            <a:srgbClr val="A4A3A4"/>
          </p15:clr>
        </p15:guide>
        <p15:guide id="8" orient="horz" pos="2890" userDrawn="1">
          <p15:clr>
            <a:srgbClr val="A4A3A4"/>
          </p15:clr>
        </p15:guide>
        <p15:guide id="9" orient="horz" pos="2777" userDrawn="1">
          <p15:clr>
            <a:srgbClr val="A4A3A4"/>
          </p15:clr>
        </p15:guide>
        <p15:guide id="10" orient="horz" pos="781"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99" d="100"/>
          <a:sy n="99" d="100"/>
        </p:scale>
        <p:origin x="78" y="732"/>
      </p:cViewPr>
      <p:guideLst>
        <p:guide orient="horz" pos="3140"/>
        <p:guide pos="612"/>
        <p:guide pos="5329"/>
        <p:guide orient="horz" pos="1166"/>
        <p:guide pos="2971"/>
        <p:guide pos="2835"/>
        <p:guide pos="3107"/>
        <p:guide orient="horz" pos="2890"/>
        <p:guide orient="horz" pos="2777"/>
        <p:guide orient="horz" pos="781"/>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handoutMaster" Target="handoutMasters/handoutMaster1.xml"/><Relationship Id="rId7" Type="http://schemas.openxmlformats.org/officeDocument/2006/relationships/slide" Target="slides/slide3.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6939F028-D89F-C046-822F-837811D2D458}"/>
              </a:ext>
            </a:extLst>
          </p:cNvPr>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F9703030-51C4-C344-99E7-B14DFD7502A3}"/>
              </a:ext>
            </a:extLst>
          </p:cNvPr>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fld id="{4B33F08E-1E37-7145-A622-D3E39134B2B1}" type="datetimeFigureOut">
              <a:rPr lang="de-DE" smtClean="0"/>
              <a:t>23.03.2022</a:t>
            </a:fld>
            <a:endParaRPr lang="de-DE"/>
          </a:p>
        </p:txBody>
      </p:sp>
      <p:sp>
        <p:nvSpPr>
          <p:cNvPr id="4" name="Fußzeilenplatzhalter 3">
            <a:extLst>
              <a:ext uri="{FF2B5EF4-FFF2-40B4-BE49-F238E27FC236}">
                <a16:creationId xmlns:a16="http://schemas.microsoft.com/office/drawing/2014/main" id="{4FAD0A15-FD0C-C245-A883-A76A5021F56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98EDF909-BF86-3547-AD47-42363E9E19D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5606E7B-9D3C-6849-A7F1-AA9A084F15B0}" type="slidenum">
              <a:rPr lang="de-DE" smtClean="0"/>
              <a:t>‹Nr.›</a:t>
            </a:fld>
            <a:endParaRPr lang="de-DE"/>
          </a:p>
        </p:txBody>
      </p:sp>
    </p:spTree>
    <p:extLst>
      <p:ext uri="{BB962C8B-B14F-4D97-AF65-F5344CB8AC3E}">
        <p14:creationId xmlns:p14="http://schemas.microsoft.com/office/powerpoint/2010/main" val="10993477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074754B4-8D1D-2B41-BDA7-52ABE22D2E6D}"/>
              </a:ext>
            </a:extLst>
          </p:cNvPr>
          <p:cNvSpPr>
            <a:spLocks noGrp="1"/>
          </p:cNvSpPr>
          <p:nvPr>
            <p:ph type="hdr" sz="quarter"/>
          </p:nvPr>
        </p:nvSpPr>
        <p:spPr>
          <a:xfrm>
            <a:off x="0" y="1"/>
            <a:ext cx="2971800" cy="458788"/>
          </a:xfrm>
          <a:prstGeom prst="rect">
            <a:avLst/>
          </a:prstGeom>
        </p:spPr>
        <p:txBody>
          <a:bodyPr vert="horz" lIns="91440" tIns="45720" rIns="91440" bIns="45720" rtlCol="0"/>
          <a:lstStyle>
            <a:lvl1pPr algn="l" eaLnBrk="1" hangingPunct="1">
              <a:defRPr sz="1200"/>
            </a:lvl1pPr>
          </a:lstStyle>
          <a:p>
            <a:pPr>
              <a:defRPr/>
            </a:pPr>
            <a:endParaRPr lang="de-DE"/>
          </a:p>
        </p:txBody>
      </p:sp>
      <p:sp>
        <p:nvSpPr>
          <p:cNvPr id="3" name="Datumsplatzhalter 2">
            <a:extLst>
              <a:ext uri="{FF2B5EF4-FFF2-40B4-BE49-F238E27FC236}">
                <a16:creationId xmlns:a16="http://schemas.microsoft.com/office/drawing/2014/main" id="{4F5EE89F-9D41-4348-A65C-4EAD28C4BD41}"/>
              </a:ext>
            </a:extLst>
          </p:cNvPr>
          <p:cNvSpPr>
            <a:spLocks noGrp="1"/>
          </p:cNvSpPr>
          <p:nvPr>
            <p:ph type="dt" idx="1"/>
          </p:nvPr>
        </p:nvSpPr>
        <p:spPr>
          <a:xfrm>
            <a:off x="3884613" y="1"/>
            <a:ext cx="2971800" cy="458788"/>
          </a:xfrm>
          <a:prstGeom prst="rect">
            <a:avLst/>
          </a:prstGeom>
        </p:spPr>
        <p:txBody>
          <a:bodyPr vert="horz" lIns="91440" tIns="45720" rIns="91440" bIns="45720" rtlCol="0"/>
          <a:lstStyle>
            <a:lvl1pPr algn="r" eaLnBrk="1" hangingPunct="1">
              <a:defRPr sz="1200" smtClean="0"/>
            </a:lvl1pPr>
          </a:lstStyle>
          <a:p>
            <a:pPr>
              <a:defRPr/>
            </a:pPr>
            <a:fld id="{D141D68A-27D0-954B-B677-A78B99C7E5B8}" type="datetimeFigureOut">
              <a:rPr lang="de-DE"/>
              <a:pPr>
                <a:defRPr/>
              </a:pPr>
              <a:t>23.03.2022</a:t>
            </a:fld>
            <a:endParaRPr lang="de-DE"/>
          </a:p>
        </p:txBody>
      </p:sp>
      <p:sp>
        <p:nvSpPr>
          <p:cNvPr id="4" name="Folienbildplatzhalter 3">
            <a:extLst>
              <a:ext uri="{FF2B5EF4-FFF2-40B4-BE49-F238E27FC236}">
                <a16:creationId xmlns:a16="http://schemas.microsoft.com/office/drawing/2014/main" id="{0A771452-3ED6-A84B-AC5C-561043E03461}"/>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de-DE" noProof="0"/>
          </a:p>
        </p:txBody>
      </p:sp>
      <p:sp>
        <p:nvSpPr>
          <p:cNvPr id="5" name="Notizenplatzhalter 4">
            <a:extLst>
              <a:ext uri="{FF2B5EF4-FFF2-40B4-BE49-F238E27FC236}">
                <a16:creationId xmlns:a16="http://schemas.microsoft.com/office/drawing/2014/main" id="{F5EE78D8-7438-A141-86CB-03A317E5AD8C}"/>
              </a:ext>
            </a:extLst>
          </p:cNvPr>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de-DE" noProof="0" dirty="0"/>
              <a:t>Mastertextformat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6" name="Fußzeilenplatzhalter 5">
            <a:extLst>
              <a:ext uri="{FF2B5EF4-FFF2-40B4-BE49-F238E27FC236}">
                <a16:creationId xmlns:a16="http://schemas.microsoft.com/office/drawing/2014/main" id="{61810F62-1431-9D40-AB36-61009CBA38C3}"/>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hangingPunct="1">
              <a:defRPr sz="1200"/>
            </a:lvl1pPr>
          </a:lstStyle>
          <a:p>
            <a:pPr>
              <a:defRPr/>
            </a:pPr>
            <a:endParaRPr lang="de-DE"/>
          </a:p>
        </p:txBody>
      </p:sp>
      <p:sp>
        <p:nvSpPr>
          <p:cNvPr id="7" name="Foliennummernplatzhalter 6">
            <a:extLst>
              <a:ext uri="{FF2B5EF4-FFF2-40B4-BE49-F238E27FC236}">
                <a16:creationId xmlns:a16="http://schemas.microsoft.com/office/drawing/2014/main" id="{E67BCBDC-F6FA-3E48-8279-29DA9E09C6B1}"/>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hangingPunct="1">
              <a:defRPr sz="1200" smtClean="0"/>
            </a:lvl1pPr>
          </a:lstStyle>
          <a:p>
            <a:pPr>
              <a:defRPr/>
            </a:pPr>
            <a:fld id="{273CBCBF-FFDA-C943-A2C8-A35F76A11E07}" type="slidenum">
              <a:rPr lang="de-DE"/>
              <a:pPr>
                <a:defRPr/>
              </a:pPr>
              <a:t>‹Nr.›</a:t>
            </a:fld>
            <a:endParaRPr lang="de-DE"/>
          </a:p>
        </p:txBody>
      </p:sp>
    </p:spTree>
  </p:cSld>
  <p:clrMap bg1="lt1" tx1="dk1" bg2="lt2" tx2="dk2" accent1="accent1" accent2="accent2" accent3="accent3" accent4="accent4" accent5="accent5" accent6="accent6" hlink="hlink" folHlink="folHlink"/>
  <p:notesStyle>
    <a:lvl1pPr marL="171450" indent="-171450" algn="l" rtl="0" fontAlgn="base">
      <a:spcBef>
        <a:spcPts val="600"/>
      </a:spcBef>
      <a:spcAft>
        <a:spcPct val="0"/>
      </a:spcAft>
      <a:buFont typeface="Arial" panose="020B0604020202020204" pitchFamily="34" charset="0"/>
      <a:buChar char="•"/>
      <a:defRPr sz="1200" kern="1200">
        <a:solidFill>
          <a:schemeClr val="tx1"/>
        </a:solidFill>
        <a:latin typeface="+mn-lt"/>
        <a:ea typeface="+mn-ea"/>
        <a:cs typeface="+mn-cs"/>
      </a:defRPr>
    </a:lvl1pPr>
    <a:lvl2pPr marL="628650" indent="-171450" algn="l" rtl="0" fontAlgn="base">
      <a:spcBef>
        <a:spcPct val="30000"/>
      </a:spcBef>
      <a:spcAft>
        <a:spcPct val="0"/>
      </a:spcAft>
      <a:buFont typeface="Symbol" panose="05050102010706020507" pitchFamily="18" charset="2"/>
      <a:buChar char="-"/>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1</a:t>
            </a:fld>
            <a:endParaRPr lang="de-DE"/>
          </a:p>
        </p:txBody>
      </p:sp>
    </p:spTree>
    <p:extLst>
      <p:ext uri="{BB962C8B-B14F-4D97-AF65-F5344CB8AC3E}">
        <p14:creationId xmlns:p14="http://schemas.microsoft.com/office/powerpoint/2010/main" val="2149274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Heutige CO</a:t>
            </a:r>
            <a:r>
              <a:rPr lang="de-DE" baseline="-25000" dirty="0"/>
              <a:t>2</a:t>
            </a:r>
            <a:r>
              <a:rPr lang="de-DE" dirty="0"/>
              <a:t>-Konzentration der Atmosphäre liegt noch unter dem stoffwechselbedingten Optimum der meisten </a:t>
            </a:r>
          </a:p>
          <a:p>
            <a:pPr lvl="1">
              <a:buFont typeface="Calibri" panose="020F0502020204030204" pitchFamily="34" charset="0"/>
              <a:buChar char="→"/>
            </a:pPr>
            <a:r>
              <a:rPr lang="de-DE" dirty="0"/>
              <a:t>Positive Auswirkungen eines weiteren Anstiegs</a:t>
            </a:r>
          </a:p>
          <a:p>
            <a:r>
              <a:rPr lang="de-DE" dirty="0"/>
              <a:t>Positive Auswirkungen auf Photosynthese und Pflanzenwachstum werden als CO</a:t>
            </a:r>
            <a:r>
              <a:rPr lang="de-DE" baseline="-25000" dirty="0"/>
              <a:t>2</a:t>
            </a:r>
            <a:r>
              <a:rPr lang="de-DE" dirty="0"/>
              <a:t>-Düngeeffekt bezeichnet</a:t>
            </a:r>
          </a:p>
          <a:p>
            <a:pPr lvl="1"/>
            <a:r>
              <a:rPr lang="de-DE" dirty="0"/>
              <a:t>Unterschiedliche Pflanzen sind unterschiedlich gut in der Lage, das zusätzliche CO</a:t>
            </a:r>
            <a:r>
              <a:rPr lang="de-DE" baseline="-25000" dirty="0"/>
              <a:t>2</a:t>
            </a:r>
            <a:r>
              <a:rPr lang="de-DE" dirty="0"/>
              <a:t> zu verstoffwechseln und zum Aufbau von Biomasse zu nutzen</a:t>
            </a:r>
          </a:p>
          <a:p>
            <a:pPr lvl="1"/>
            <a:r>
              <a:rPr lang="de-DE" dirty="0"/>
              <a:t>Wachstumsstimulierende Wirkung tritt vornehmlich bei höheren Temperaturen auf, da sich das </a:t>
            </a:r>
            <a:r>
              <a:rPr lang="de-DE" dirty="0" err="1"/>
              <a:t>Photosyntheseoptimum</a:t>
            </a:r>
            <a:r>
              <a:rPr lang="de-DE" dirty="0"/>
              <a:t> bei steigender CO</a:t>
            </a:r>
            <a:r>
              <a:rPr lang="de-DE" baseline="-25000" dirty="0"/>
              <a:t>2</a:t>
            </a:r>
            <a:r>
              <a:rPr lang="de-DE" dirty="0"/>
              <a:t>-Konzentration in höhere Temperaturbereiche verschiebt</a:t>
            </a:r>
          </a:p>
          <a:p>
            <a:pPr lvl="1"/>
            <a:r>
              <a:rPr lang="de-DE" dirty="0"/>
              <a:t>Damit Pflanzen in der Lage sind, das zusätzliche CO</a:t>
            </a:r>
            <a:r>
              <a:rPr lang="de-DE" baseline="-25000" dirty="0"/>
              <a:t>2</a:t>
            </a:r>
            <a:r>
              <a:rPr lang="de-DE" dirty="0"/>
              <a:t>-Angebot in höhere Biomasseproduktion und steigende Erträge umzusetzen, ist eine ausreichende Versorgung mit Wasser und Nährstoffen, insbesondere mit Stickstoff, zwingend notwendig</a:t>
            </a:r>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10</a:t>
            </a:fld>
            <a:endParaRPr lang="de-DE"/>
          </a:p>
        </p:txBody>
      </p:sp>
    </p:spTree>
    <p:extLst>
      <p:ext uri="{BB962C8B-B14F-4D97-AF65-F5344CB8AC3E}">
        <p14:creationId xmlns:p14="http://schemas.microsoft.com/office/powerpoint/2010/main" val="11651641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Strahlung, Temperatur, Niederschlag und CO</a:t>
            </a:r>
            <a:r>
              <a:rPr lang="de-DE" baseline="-25000" dirty="0"/>
              <a:t>2</a:t>
            </a:r>
            <a:r>
              <a:rPr lang="de-DE" dirty="0"/>
              <a:t> können das Pflanzenwachstum je nach Ausprägung entweder positiv oder negativ beeinflussen</a:t>
            </a:r>
          </a:p>
          <a:p>
            <a:r>
              <a:rPr lang="de-DE" dirty="0"/>
              <a:t>Enge Verknüpfung der einzelnen Faktoren und ihrer Auswirkungen erschweren die Abschätzung des Netto-Effekts </a:t>
            </a:r>
          </a:p>
          <a:p>
            <a:r>
              <a:rPr lang="de-DE" dirty="0"/>
              <a:t>Beispiel: Moderat erhöhte Temperaturen + steigende CO</a:t>
            </a:r>
            <a:r>
              <a:rPr lang="de-DE" baseline="-25000" dirty="0"/>
              <a:t>2</a:t>
            </a:r>
            <a:r>
              <a:rPr lang="de-DE" dirty="0"/>
              <a:t>-Konzentrationen wirken sich förderlich auf Stoffwechselprozesse und Photosynthese aus</a:t>
            </a:r>
          </a:p>
          <a:p>
            <a:pPr lvl="1">
              <a:buFont typeface="Calibri" panose="020F0502020204030204" pitchFamily="34" charset="0"/>
              <a:buChar char="→"/>
            </a:pPr>
            <a:r>
              <a:rPr lang="de-DE" dirty="0"/>
              <a:t>Verstärkter Aufbau von Biomasse möglich</a:t>
            </a:r>
          </a:p>
          <a:p>
            <a:pPr lvl="1">
              <a:buFont typeface="Calibri" panose="020F0502020204030204" pitchFamily="34" charset="0"/>
              <a:buChar char="→"/>
            </a:pPr>
            <a:r>
              <a:rPr lang="de-DE" dirty="0"/>
              <a:t>höherer Wasserverbrauch (möglicherweise teilweise Kompensierung durch bessere Wassernutzungseffizienz)</a:t>
            </a:r>
          </a:p>
          <a:p>
            <a:pPr lvl="1">
              <a:buFont typeface="Calibri" panose="020F0502020204030204" pitchFamily="34" charset="0"/>
              <a:buChar char="→"/>
            </a:pPr>
            <a:r>
              <a:rPr lang="de-DE" dirty="0"/>
              <a:t>Schnellere Pflanzenentwicklung führt zu rascherer Bodenbedeckung, was unproduktive Verdunstung von Wasser aus dem Boden reduziert </a:t>
            </a:r>
          </a:p>
          <a:p>
            <a:pPr lvl="1">
              <a:buFont typeface="Calibri" panose="020F0502020204030204" pitchFamily="34" charset="0"/>
              <a:buChar char="→"/>
            </a:pPr>
            <a:r>
              <a:rPr lang="de-DE" dirty="0"/>
              <a:t>Über die größere Blattfläche geht mehr Wasser durch Verdunstung verloren</a:t>
            </a:r>
          </a:p>
          <a:p>
            <a:pPr lvl="1">
              <a:buFont typeface="Calibri" panose="020F0502020204030204" pitchFamily="34" charset="0"/>
              <a:buChar char="→"/>
            </a:pPr>
            <a:r>
              <a:rPr lang="de-DE" dirty="0"/>
              <a:t>Verdunstung trägt zur Abkühlung der Blattfläche bei, was potenziellen Hitzestress abmildern könnte, etc.</a:t>
            </a:r>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12</a:t>
            </a:fld>
            <a:endParaRPr lang="de-DE" dirty="0"/>
          </a:p>
        </p:txBody>
      </p:sp>
    </p:spTree>
    <p:extLst>
      <p:ext uri="{BB962C8B-B14F-4D97-AF65-F5344CB8AC3E}">
        <p14:creationId xmlns:p14="http://schemas.microsoft.com/office/powerpoint/2010/main" val="7231588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13</a:t>
            </a:fld>
            <a:endParaRPr lang="de-DE"/>
          </a:p>
        </p:txBody>
      </p:sp>
    </p:spTree>
    <p:extLst>
      <p:ext uri="{BB962C8B-B14F-4D97-AF65-F5344CB8AC3E}">
        <p14:creationId xmlns:p14="http://schemas.microsoft.com/office/powerpoint/2010/main" val="9249536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Während sich </a:t>
            </a:r>
            <a:r>
              <a:rPr lang="de-DE" dirty="0" err="1"/>
              <a:t>Humusauf</a:t>
            </a:r>
            <a:r>
              <a:rPr lang="de-DE" dirty="0"/>
              <a:t>- und –</a:t>
            </a:r>
            <a:r>
              <a:rPr lang="de-DE" dirty="0" err="1"/>
              <a:t>abbau</a:t>
            </a:r>
            <a:r>
              <a:rPr lang="de-DE" dirty="0"/>
              <a:t> auf naturbelassenen Böden etwa die Waage halten, kommt es auf Kulturböden, denen durch die Abfuhr der Ernteprodukte regelmäßig organische Substanz entzogen wird, zu einer kontinuierlichen Abnahme des Humusgehalts, sofern nicht entsprechend gegengesteuert wird</a:t>
            </a:r>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14</a:t>
            </a:fld>
            <a:endParaRPr lang="de-DE"/>
          </a:p>
        </p:txBody>
      </p:sp>
    </p:spTree>
    <p:extLst>
      <p:ext uri="{BB962C8B-B14F-4D97-AF65-F5344CB8AC3E}">
        <p14:creationId xmlns:p14="http://schemas.microsoft.com/office/powerpoint/2010/main" val="37286387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15</a:t>
            </a:fld>
            <a:endParaRPr lang="de-DE"/>
          </a:p>
        </p:txBody>
      </p:sp>
    </p:spTree>
    <p:extLst>
      <p:ext uri="{BB962C8B-B14F-4D97-AF65-F5344CB8AC3E}">
        <p14:creationId xmlns:p14="http://schemas.microsoft.com/office/powerpoint/2010/main" val="5963550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Oft wird die Bedeutung des Bodens im Klimasystem außer Acht gelassen. Dabei ist er nach den Ozeanen die zweitgrößte Kohlenstoffsenke und speichert mehr als doppelt so viel Kohlenstoff wie Vegetation oder Atmosphäre </a:t>
            </a:r>
          </a:p>
          <a:p>
            <a:r>
              <a:rPr lang="de-DE" dirty="0"/>
              <a:t>Boden und Klima sind auf komplexe Art und Weise miteinander verflochten. Veränderungen des Klimas wirken sich auf den Boden aus, veränderte Bodenverhältnisse üben Einfluss auf das Klima aus, zum Teil sogar mit sich verstärkenden Rückkopplungseffekten </a:t>
            </a:r>
          </a:p>
          <a:p>
            <a:r>
              <a:rPr lang="de-DE" dirty="0"/>
              <a:t>So wird beispielsweise die Aktivität der bodenbewohnenden und -bearbeitenden Mikroorganismen maßgeblich von klimatischen Einflussgrößen wie Temperatur und Niederschlag beeinflusst </a:t>
            </a:r>
          </a:p>
          <a:p>
            <a:r>
              <a:rPr lang="de-DE" dirty="0"/>
              <a:t>Dass der Boden andererseits entscheidenden Einfluss auf das Klima nimmt, wird anhand des Kohlenstoffkreislaufs deutlich:</a:t>
            </a:r>
          </a:p>
          <a:p>
            <a:endParaRPr lang="de-DE" dirty="0"/>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17</a:t>
            </a:fld>
            <a:endParaRPr lang="de-DE"/>
          </a:p>
        </p:txBody>
      </p:sp>
    </p:spTree>
    <p:extLst>
      <p:ext uri="{BB962C8B-B14F-4D97-AF65-F5344CB8AC3E}">
        <p14:creationId xmlns:p14="http://schemas.microsoft.com/office/powerpoint/2010/main" val="37446279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685800" y="4400549"/>
            <a:ext cx="5707380" cy="3600451"/>
          </a:xfrm>
        </p:spPr>
        <p:txBody>
          <a:bodyPr/>
          <a:lstStyle/>
          <a:p>
            <a:r>
              <a:rPr lang="de-DE" dirty="0"/>
              <a:t>In der Atmosphäre liegt Kohlenstoff in Form des Treibhausgases CO</a:t>
            </a:r>
            <a:r>
              <a:rPr lang="de-DE" baseline="-25000" dirty="0"/>
              <a:t>2</a:t>
            </a:r>
            <a:r>
              <a:rPr lang="de-DE" dirty="0"/>
              <a:t> vor.</a:t>
            </a:r>
          </a:p>
          <a:p>
            <a:r>
              <a:rPr lang="de-DE" dirty="0"/>
              <a:t>Mit Hilfe der Vegetation können große Mengen des Treibhausgases im Boden gebunden werden.</a:t>
            </a:r>
          </a:p>
          <a:p>
            <a:pPr lvl="1"/>
            <a:r>
              <a:rPr lang="de-DE" dirty="0"/>
              <a:t>Pflanzen nehmen CO</a:t>
            </a:r>
            <a:r>
              <a:rPr lang="de-DE" baseline="-25000" dirty="0"/>
              <a:t>2</a:t>
            </a:r>
            <a:r>
              <a:rPr lang="de-DE" dirty="0"/>
              <a:t> bei der Photosynthese auf und nutzen es nach Umwandlungsprozessen für den Aufbau von Biomasse</a:t>
            </a:r>
          </a:p>
          <a:p>
            <a:pPr lvl="1"/>
            <a:r>
              <a:rPr lang="de-DE" dirty="0"/>
              <a:t>Etwa die Hälfte des aufgenommenen Kohlenstoffs wird durch Atmung wieder an die Atmosphäre abgegeben </a:t>
            </a:r>
          </a:p>
          <a:p>
            <a:pPr lvl="1"/>
            <a:r>
              <a:rPr lang="de-DE" dirty="0"/>
              <a:t>Kohlenstoffeintrag in den Boden:</a:t>
            </a:r>
          </a:p>
          <a:p>
            <a:pPr marL="1085850" lvl="2" indent="-171450">
              <a:buFont typeface="Wingdings" panose="05000000000000000000" pitchFamily="2" charset="2"/>
              <a:buChar char="§"/>
            </a:pPr>
            <a:r>
              <a:rPr lang="de-DE" dirty="0"/>
              <a:t>Aktiv durch Wurzelausscheidungen oder mit abgestorbenen Pflanzenteilen, die von Mikroorganismen zersetzt und in ihre Bestandteile aufgeschlossen werden</a:t>
            </a:r>
          </a:p>
          <a:p>
            <a:pPr marL="1085850" lvl="2" indent="-171450">
              <a:buFont typeface="Wingdings" panose="05000000000000000000" pitchFamily="2" charset="2"/>
              <a:buChar char="§"/>
            </a:pPr>
            <a:r>
              <a:rPr lang="de-DE" dirty="0"/>
              <a:t>Geringer Teil des Kohlenstoffs der Grünmasse wird im Humus gespeichert, Großteil wird frei und gelangt als CO</a:t>
            </a:r>
            <a:r>
              <a:rPr lang="de-DE" baseline="-25000" dirty="0"/>
              <a:t>2</a:t>
            </a:r>
            <a:r>
              <a:rPr lang="de-DE" dirty="0"/>
              <a:t> in die Bodenluft</a:t>
            </a:r>
          </a:p>
          <a:p>
            <a:pPr marL="342900"/>
            <a:r>
              <a:rPr lang="de-DE" dirty="0"/>
              <a:t>Boden gibt aufgrund seines höheren CO</a:t>
            </a:r>
            <a:r>
              <a:rPr lang="de-DE" baseline="-25000" dirty="0"/>
              <a:t>2</a:t>
            </a:r>
            <a:r>
              <a:rPr lang="de-DE" dirty="0"/>
              <a:t>-Gehalts ständig CO</a:t>
            </a:r>
            <a:r>
              <a:rPr lang="de-DE" baseline="-25000" dirty="0"/>
              <a:t>2</a:t>
            </a:r>
            <a:r>
              <a:rPr lang="de-DE" dirty="0"/>
              <a:t> an die Atmosphäre ab</a:t>
            </a:r>
          </a:p>
          <a:p>
            <a:pPr marL="342900"/>
            <a:r>
              <a:rPr lang="de-DE" dirty="0"/>
              <a:t>In etwa Gleichgewicht zwischen CO</a:t>
            </a:r>
            <a:r>
              <a:rPr lang="de-DE" baseline="-25000" dirty="0"/>
              <a:t>2</a:t>
            </a:r>
            <a:r>
              <a:rPr lang="de-DE" dirty="0"/>
              <a:t>-Aufnahme des Bodens über die Vegetation und CO</a:t>
            </a:r>
            <a:r>
              <a:rPr lang="de-DE" baseline="-25000" dirty="0"/>
              <a:t>2</a:t>
            </a:r>
            <a:r>
              <a:rPr lang="de-DE" dirty="0"/>
              <a:t>-Abgabe des Bodens an die Atmosphäre </a:t>
            </a:r>
          </a:p>
          <a:p>
            <a:pPr marL="342900"/>
            <a:r>
              <a:rPr lang="de-DE" dirty="0"/>
              <a:t>Klimawandel könnte dieses Gleichgewicht ins Wanken bringen:</a:t>
            </a:r>
          </a:p>
          <a:p>
            <a:pPr marL="800100" lvl="1">
              <a:buFont typeface="Calibri" panose="020F0502020204030204" pitchFamily="34" charset="0"/>
              <a:buChar char="→"/>
            </a:pPr>
            <a:r>
              <a:rPr lang="de-DE" dirty="0"/>
              <a:t> Erwärmung könnte Humusabbau verstärken und damit Freisetzung von CO</a:t>
            </a:r>
            <a:r>
              <a:rPr lang="de-DE" baseline="-25000" dirty="0"/>
              <a:t>2</a:t>
            </a:r>
            <a:r>
              <a:rPr lang="de-DE" dirty="0"/>
              <a:t> fördern, was zu zusätzlicher Aufheizung führen würde </a:t>
            </a:r>
          </a:p>
          <a:p>
            <a:pPr marL="342900"/>
            <a:r>
              <a:rPr lang="de-DE" dirty="0"/>
              <a:t>Andererseits stellt gezielter Humusaufbau eine wirkungsvolle Möglichkeit dar, um das Treibhausgas im Boden zu binden</a:t>
            </a:r>
          </a:p>
          <a:p>
            <a:endParaRPr lang="de-DE" dirty="0"/>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18</a:t>
            </a:fld>
            <a:endParaRPr lang="de-DE" dirty="0"/>
          </a:p>
        </p:txBody>
      </p:sp>
    </p:spTree>
    <p:extLst>
      <p:ext uri="{BB962C8B-B14F-4D97-AF65-F5344CB8AC3E}">
        <p14:creationId xmlns:p14="http://schemas.microsoft.com/office/powerpoint/2010/main" val="20458225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273CBCBF-FFDA-C943-A2C8-A35F76A11E07}" type="slidenum">
              <a:rPr lang="de-DE" smtClean="0"/>
              <a:pPr>
                <a:defRPr/>
              </a:pPr>
              <a:t>23</a:t>
            </a:fld>
            <a:endParaRPr lang="de-DE"/>
          </a:p>
        </p:txBody>
      </p:sp>
    </p:spTree>
    <p:extLst>
      <p:ext uri="{BB962C8B-B14F-4D97-AF65-F5344CB8AC3E}">
        <p14:creationId xmlns:p14="http://schemas.microsoft.com/office/powerpoint/2010/main" val="29195999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273CBCBF-FFDA-C943-A2C8-A35F76A11E07}" type="slidenum">
              <a:rPr lang="de-DE" smtClean="0"/>
              <a:pPr>
                <a:defRPr/>
              </a:pPr>
              <a:t>24</a:t>
            </a:fld>
            <a:endParaRPr lang="de-DE"/>
          </a:p>
        </p:txBody>
      </p:sp>
    </p:spTree>
    <p:extLst>
      <p:ext uri="{BB962C8B-B14F-4D97-AF65-F5344CB8AC3E}">
        <p14:creationId xmlns:p14="http://schemas.microsoft.com/office/powerpoint/2010/main" val="18058156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685800" y="4400549"/>
            <a:ext cx="5486400" cy="4462097"/>
          </a:xfrm>
        </p:spPr>
        <p:txBody>
          <a:bodyPr/>
          <a:lstStyle/>
          <a:p>
            <a:r>
              <a:rPr lang="de-DE" dirty="0"/>
              <a:t>Im Kompost sind alle Haupt- und Spurennährstoffe enthalten, die die Pflanze für ihr Wachstum benötigt, sodass eine jährlich zu Kulturbeginn verabreichte Kompostgabe den Nährstoffbedarf der meisten Gartenpflanzen decken kann</a:t>
            </a:r>
          </a:p>
          <a:p>
            <a:r>
              <a:rPr lang="de-DE" dirty="0"/>
              <a:t>Stickstoff liegt in der organischen Substanz gebunden vor und wird nur langsam freigesetzt. Daher ist in den ersten Jahren der Kompostanwendung eine zusätzliche Stickstoffdüngung notwendig.</a:t>
            </a:r>
          </a:p>
          <a:p>
            <a:r>
              <a:rPr lang="de-DE" dirty="0"/>
              <a:t>Nicht alle Nährstoffe im Kompost liegen in dem Verhältnis vorliegen, in dem sie von der Pflanze benötigt werden: </a:t>
            </a:r>
          </a:p>
          <a:p>
            <a:pPr lvl="1"/>
            <a:r>
              <a:rPr lang="de-DE" dirty="0"/>
              <a:t>P-Bedarf der meisten Pflanzen im Vergleich zu N und K relativ gering</a:t>
            </a:r>
          </a:p>
          <a:p>
            <a:pPr lvl="1"/>
            <a:r>
              <a:rPr lang="de-DE" dirty="0"/>
              <a:t>Kompost weist vergleichsweise hohe Phosphatgehalte auf</a:t>
            </a:r>
          </a:p>
          <a:p>
            <a:pPr lvl="1"/>
            <a:r>
              <a:rPr lang="de-DE" dirty="0"/>
              <a:t>Kompostgabe sollte am Phosphatbedarf ausgerichtet werden, um Überversorgung von Pflanze und Boden zu vermeiden</a:t>
            </a:r>
          </a:p>
          <a:p>
            <a:r>
              <a:rPr lang="de-DE" dirty="0"/>
              <a:t>Pauschale Empfehlungen für die auszubringende Kompostmenge sind kaum zu formulieren, da sie sich stets an der Zusammensetzung des Komposts, dem Nährstoffvorrat des Bodens und dem Bedarf der Pflanze orientieren sollten. </a:t>
            </a:r>
          </a:p>
          <a:p>
            <a:pPr lvl="1">
              <a:buFont typeface="Calibri" panose="020F0502020204030204" pitchFamily="34" charset="0"/>
              <a:buChar char="→"/>
            </a:pPr>
            <a:r>
              <a:rPr lang="de-DE" dirty="0"/>
              <a:t>Nährstoffgehalt von Kompost und Boden untersuchen</a:t>
            </a:r>
          </a:p>
          <a:p>
            <a:r>
              <a:rPr lang="de-DE" dirty="0"/>
              <a:t>Kompost nur oberflächlich einarbeiten, damit sauerstoffabhängige Umsetzungsprozesse reibungslos ablaufen können</a:t>
            </a:r>
          </a:p>
          <a:p>
            <a:r>
              <a:rPr lang="de-DE" dirty="0"/>
              <a:t>Verweis auf Leitfaden zur Kompostierung</a:t>
            </a:r>
          </a:p>
        </p:txBody>
      </p:sp>
      <p:sp>
        <p:nvSpPr>
          <p:cNvPr id="4" name="Foliennummernplatzhalter 3"/>
          <p:cNvSpPr>
            <a:spLocks noGrp="1"/>
          </p:cNvSpPr>
          <p:nvPr>
            <p:ph type="sldNum" sz="quarter" idx="10"/>
          </p:nvPr>
        </p:nvSpPr>
        <p:spPr/>
        <p:txBody>
          <a:bodyPr/>
          <a:lstStyle/>
          <a:p>
            <a:pPr>
              <a:defRPr/>
            </a:pPr>
            <a:fld id="{273CBCBF-FFDA-C943-A2C8-A35F76A11E07}" type="slidenum">
              <a:rPr lang="de-DE" smtClean="0"/>
              <a:pPr>
                <a:defRPr/>
              </a:pPr>
              <a:t>25</a:t>
            </a:fld>
            <a:endParaRPr lang="de-DE"/>
          </a:p>
        </p:txBody>
      </p:sp>
    </p:spTree>
    <p:extLst>
      <p:ext uri="{BB962C8B-B14F-4D97-AF65-F5344CB8AC3E}">
        <p14:creationId xmlns:p14="http://schemas.microsoft.com/office/powerpoint/2010/main" val="7073046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Boden, Klima und Pflanzenwachstum sind durch komplexe Wechselbeziehungen eng miteinander verknüpft. </a:t>
            </a:r>
          </a:p>
          <a:p>
            <a:r>
              <a:rPr lang="de-DE" dirty="0"/>
              <a:t>Klimatische Einflüsse bestimmen den Ablauf verschiedenster Prozesse im Boden</a:t>
            </a:r>
          </a:p>
          <a:p>
            <a:r>
              <a:rPr lang="de-DE" dirty="0"/>
              <a:t>Veränderte Bodenverhältnisse wirken sich auf das Klima </a:t>
            </a:r>
          </a:p>
          <a:p>
            <a:r>
              <a:rPr lang="de-DE" dirty="0"/>
              <a:t>Boden stellt die Lebensgrundlage für Pflanzen dar</a:t>
            </a:r>
          </a:p>
          <a:p>
            <a:r>
              <a:rPr lang="de-DE" dirty="0"/>
              <a:t>Pflanzen liefern Ausgangsmaterial für den Aufbau von organischer Bodensubstanz </a:t>
            </a:r>
          </a:p>
          <a:p>
            <a:r>
              <a:rPr lang="de-DE" dirty="0"/>
              <a:t>Durch Photosynthese und Verdunstung spielt die Vegetation eine entscheidende Rolle im Klimasystem </a:t>
            </a:r>
          </a:p>
          <a:p>
            <a:r>
              <a:rPr lang="de-DE" dirty="0"/>
              <a:t>Klimagrößen bilden den Rahmen für pflanzliches Wachstum</a:t>
            </a:r>
          </a:p>
          <a:p>
            <a:pPr lvl="1">
              <a:buFont typeface="Calibri" panose="020F0502020204030204" pitchFamily="34" charset="0"/>
              <a:buChar char="→"/>
            </a:pPr>
            <a:r>
              <a:rPr lang="de-DE" dirty="0"/>
              <a:t>Infolge des Klimawandels einschneidende Veränderungen für Abläufe im Boden und die Wachstumsbedingungen der Pflanzen zu erwarten</a:t>
            </a:r>
          </a:p>
          <a:p>
            <a:pPr lvl="1">
              <a:buFont typeface="Calibri" panose="020F0502020204030204" pitchFamily="34" charset="0"/>
              <a:buChar char="→"/>
            </a:pPr>
            <a:r>
              <a:rPr lang="de-DE" dirty="0"/>
              <a:t>Gleichzeitig ergibt sich in entgegengesetzter Richtung das Potenzial, durch gezielte Verbesserung der Bodeneigenschaften nicht nur das Pflanzenwachstum zu fördern, sondern auch dem Klimawandel entgegenzuwirken</a:t>
            </a:r>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2</a:t>
            </a:fld>
            <a:endParaRPr lang="de-DE"/>
          </a:p>
        </p:txBody>
      </p:sp>
    </p:spTree>
    <p:extLst>
      <p:ext uri="{BB962C8B-B14F-4D97-AF65-F5344CB8AC3E}">
        <p14:creationId xmlns:p14="http://schemas.microsoft.com/office/powerpoint/2010/main" val="41027524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273CBCBF-FFDA-C943-A2C8-A35F76A11E07}" type="slidenum">
              <a:rPr lang="de-DE" smtClean="0"/>
              <a:pPr>
                <a:defRPr/>
              </a:pPr>
              <a:t>27</a:t>
            </a:fld>
            <a:endParaRPr lang="de-DE"/>
          </a:p>
        </p:txBody>
      </p:sp>
    </p:spTree>
    <p:extLst>
      <p:ext uri="{BB962C8B-B14F-4D97-AF65-F5344CB8AC3E}">
        <p14:creationId xmlns:p14="http://schemas.microsoft.com/office/powerpoint/2010/main" val="33421279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Oft Abfallstoffe aus Landwirtschaft oder Gartenbau </a:t>
            </a:r>
          </a:p>
        </p:txBody>
      </p:sp>
      <p:sp>
        <p:nvSpPr>
          <p:cNvPr id="4" name="Foliennummernplatzhalter 3"/>
          <p:cNvSpPr>
            <a:spLocks noGrp="1"/>
          </p:cNvSpPr>
          <p:nvPr>
            <p:ph type="sldNum" sz="quarter" idx="10"/>
          </p:nvPr>
        </p:nvSpPr>
        <p:spPr/>
        <p:txBody>
          <a:bodyPr/>
          <a:lstStyle/>
          <a:p>
            <a:pPr>
              <a:defRPr/>
            </a:pPr>
            <a:fld id="{273CBCBF-FFDA-C943-A2C8-A35F76A11E07}" type="slidenum">
              <a:rPr lang="de-DE" smtClean="0"/>
              <a:pPr>
                <a:defRPr/>
              </a:pPr>
              <a:t>28</a:t>
            </a:fld>
            <a:endParaRPr lang="de-DE"/>
          </a:p>
        </p:txBody>
      </p:sp>
    </p:spTree>
    <p:extLst>
      <p:ext uri="{BB962C8B-B14F-4D97-AF65-F5344CB8AC3E}">
        <p14:creationId xmlns:p14="http://schemas.microsoft.com/office/powerpoint/2010/main" val="10797896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Nährstofffreisetzung in hohem Maße witterungsabhängig</a:t>
            </a:r>
          </a:p>
          <a:p>
            <a:pPr lvl="1"/>
            <a:r>
              <a:rPr lang="de-DE" dirty="0"/>
              <a:t>Möglicherweise verzögerte Freisetzung im noch kühlen Frühjahr, bzw. während sommerlicher Trockenperioden </a:t>
            </a:r>
          </a:p>
          <a:p>
            <a:pPr lvl="1"/>
            <a:r>
              <a:rPr lang="de-DE" dirty="0"/>
              <a:t>Im Sommer positiv zu bewerten, da das Pflanzenwachstum unter Hitze- und Trockenstress eingeschränkt und der Nährstoffbedarf geringer ist</a:t>
            </a:r>
          </a:p>
          <a:p>
            <a:pPr lvl="1"/>
            <a:r>
              <a:rPr lang="de-DE" dirty="0"/>
              <a:t>Sind die Nährstoffe im Frühjahr jedoch nicht bedarfsgerecht verfügbar, so kann es zu einer Mangelernährung kommen </a:t>
            </a:r>
          </a:p>
          <a:p>
            <a:endParaRPr lang="de-DE" dirty="0"/>
          </a:p>
          <a:p>
            <a:endParaRPr lang="de-DE" dirty="0"/>
          </a:p>
        </p:txBody>
      </p:sp>
      <p:sp>
        <p:nvSpPr>
          <p:cNvPr id="4" name="Foliennummernplatzhalter 3"/>
          <p:cNvSpPr>
            <a:spLocks noGrp="1"/>
          </p:cNvSpPr>
          <p:nvPr>
            <p:ph type="sldNum" sz="quarter" idx="10"/>
          </p:nvPr>
        </p:nvSpPr>
        <p:spPr/>
        <p:txBody>
          <a:bodyPr/>
          <a:lstStyle/>
          <a:p>
            <a:pPr>
              <a:defRPr/>
            </a:pPr>
            <a:fld id="{273CBCBF-FFDA-C943-A2C8-A35F76A11E07}" type="slidenum">
              <a:rPr lang="de-DE" smtClean="0"/>
              <a:pPr>
                <a:defRPr/>
              </a:pPr>
              <a:t>30</a:t>
            </a:fld>
            <a:endParaRPr lang="de-DE"/>
          </a:p>
        </p:txBody>
      </p:sp>
    </p:spTree>
    <p:extLst>
      <p:ext uri="{BB962C8B-B14F-4D97-AF65-F5344CB8AC3E}">
        <p14:creationId xmlns:p14="http://schemas.microsoft.com/office/powerpoint/2010/main" val="41263542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273CBCBF-FFDA-C943-A2C8-A35F76A11E07}" type="slidenum">
              <a:rPr lang="de-DE" smtClean="0"/>
              <a:pPr>
                <a:defRPr/>
              </a:pPr>
              <a:t>31</a:t>
            </a:fld>
            <a:endParaRPr lang="de-DE"/>
          </a:p>
        </p:txBody>
      </p:sp>
    </p:spTree>
    <p:extLst>
      <p:ext uri="{BB962C8B-B14F-4D97-AF65-F5344CB8AC3E}">
        <p14:creationId xmlns:p14="http://schemas.microsoft.com/office/powerpoint/2010/main" val="7385103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a:defRPr/>
            </a:pPr>
            <a:fld id="{273CBCBF-FFDA-C943-A2C8-A35F76A11E07}" type="slidenum">
              <a:rPr lang="de-DE" smtClean="0"/>
              <a:pPr>
                <a:defRPr/>
              </a:pPr>
              <a:t>32</a:t>
            </a:fld>
            <a:endParaRPr lang="de-DE"/>
          </a:p>
        </p:txBody>
      </p:sp>
    </p:spTree>
    <p:extLst>
      <p:ext uri="{BB962C8B-B14F-4D97-AF65-F5344CB8AC3E}">
        <p14:creationId xmlns:p14="http://schemas.microsoft.com/office/powerpoint/2010/main" val="22322520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Isolierende Wirkung des </a:t>
            </a:r>
            <a:r>
              <a:rPr lang="de-DE" dirty="0" err="1"/>
              <a:t>Mulchmaterials</a:t>
            </a:r>
            <a:r>
              <a:rPr lang="de-DE" dirty="0"/>
              <a:t>: Boden heizt sich nicht so sehr auf und unterliegt daher auch geringeren Temperaturschwankungen</a:t>
            </a:r>
          </a:p>
          <a:p>
            <a:pPr lvl="1">
              <a:buFont typeface="Calibri" panose="020F0502020204030204" pitchFamily="34" charset="0"/>
              <a:buChar char="→"/>
            </a:pPr>
            <a:r>
              <a:rPr lang="de-DE" dirty="0"/>
              <a:t>Geringere Strapazen für die temperaturempfindliche Pflanzenwurzeln und Mikroorganismen</a:t>
            </a:r>
          </a:p>
          <a:p>
            <a:pPr lvl="1">
              <a:buFont typeface="Calibri" panose="020F0502020204030204" pitchFamily="34" charset="0"/>
              <a:buChar char="→"/>
            </a:pPr>
            <a:r>
              <a:rPr lang="de-DE" dirty="0"/>
              <a:t>Kühlerer Boden verdunstet weniger Wasser</a:t>
            </a:r>
          </a:p>
          <a:p>
            <a:pPr lvl="1">
              <a:buFont typeface="Calibri" panose="020F0502020204030204" pitchFamily="34" charset="0"/>
              <a:buChar char="→"/>
            </a:pPr>
            <a:r>
              <a:rPr lang="de-DE" dirty="0"/>
              <a:t>Zusätzliche Feuchtigkeit entsteht, wenn der aus dem Boden entweichende, bzw. der in der Luft vorhandene Wasserdampf an der durch die Beschattung kühleren Oberfläche </a:t>
            </a:r>
          </a:p>
          <a:p>
            <a:r>
              <a:rPr lang="de-DE" dirty="0"/>
              <a:t>Schutz vor Erosion:</a:t>
            </a:r>
          </a:p>
          <a:p>
            <a:pPr lvl="1">
              <a:buFont typeface="Calibri" panose="020F0502020204030204" pitchFamily="34" charset="0"/>
              <a:buChar char="→"/>
            </a:pPr>
            <a:r>
              <a:rPr lang="de-DE" dirty="0" err="1"/>
              <a:t>Mulchschicht</a:t>
            </a:r>
            <a:r>
              <a:rPr lang="de-DE" dirty="0"/>
              <a:t> dämpft Aufprallenergie der Regentropfen ab</a:t>
            </a:r>
          </a:p>
          <a:p>
            <a:pPr lvl="1">
              <a:buFont typeface="Calibri" panose="020F0502020204030204" pitchFamily="34" charset="0"/>
              <a:buChar char="→"/>
            </a:pPr>
            <a:r>
              <a:rPr lang="de-DE" dirty="0"/>
              <a:t>Bedeckung des Bodens sorgt für den Erhalt einer offenporigen Oberfläche und ermöglicht dadurch eine bessere Wasseraufnahme</a:t>
            </a:r>
          </a:p>
          <a:p>
            <a:pPr lvl="1">
              <a:buFont typeface="Calibri" panose="020F0502020204030204" pitchFamily="34" charset="0"/>
              <a:buChar char="→"/>
            </a:pPr>
            <a:r>
              <a:rPr lang="de-DE" dirty="0"/>
              <a:t>Verringerung des Bodenabtrags + Auffüllung der Wasserspeicher</a:t>
            </a:r>
          </a:p>
          <a:p>
            <a:r>
              <a:rPr lang="de-DE" dirty="0"/>
              <a:t>Mit der Zeit reiht sich die ausgebrachte organische Substanz in den Nährstoffkreislauf ein und wird zu Humus</a:t>
            </a:r>
          </a:p>
          <a:p>
            <a:pPr lvl="1">
              <a:buFont typeface="Calibri" panose="020F0502020204030204" pitchFamily="34" charset="0"/>
              <a:buChar char="→"/>
            </a:pPr>
            <a:r>
              <a:rPr lang="de-DE" dirty="0"/>
              <a:t>Fortlaufende Verbesserung der Bodenfruchtbarkeit</a:t>
            </a:r>
          </a:p>
          <a:p>
            <a:pPr lvl="1">
              <a:buFont typeface="Calibri" panose="020F0502020204030204" pitchFamily="34" charset="0"/>
              <a:buChar char="→"/>
            </a:pPr>
            <a:r>
              <a:rPr lang="de-DE" dirty="0"/>
              <a:t>Nährstoffquelle für Mikroorganismen und Pflanzen</a:t>
            </a:r>
          </a:p>
          <a:p>
            <a:endParaRPr lang="de-DE" dirty="0"/>
          </a:p>
        </p:txBody>
      </p:sp>
      <p:sp>
        <p:nvSpPr>
          <p:cNvPr id="4" name="Foliennummernplatzhalter 3"/>
          <p:cNvSpPr>
            <a:spLocks noGrp="1"/>
          </p:cNvSpPr>
          <p:nvPr>
            <p:ph type="sldNum" sz="quarter" idx="10"/>
          </p:nvPr>
        </p:nvSpPr>
        <p:spPr/>
        <p:txBody>
          <a:bodyPr/>
          <a:lstStyle/>
          <a:p>
            <a:pPr>
              <a:defRPr/>
            </a:pPr>
            <a:fld id="{273CBCBF-FFDA-C943-A2C8-A35F76A11E07}" type="slidenum">
              <a:rPr lang="de-DE" smtClean="0"/>
              <a:pPr>
                <a:defRPr/>
              </a:pPr>
              <a:t>33</a:t>
            </a:fld>
            <a:endParaRPr lang="de-DE" dirty="0"/>
          </a:p>
        </p:txBody>
      </p:sp>
    </p:spTree>
    <p:extLst>
      <p:ext uri="{BB962C8B-B14F-4D97-AF65-F5344CB8AC3E}">
        <p14:creationId xmlns:p14="http://schemas.microsoft.com/office/powerpoint/2010/main" val="15563230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Gut geeignet: Grasschnitt, Laub oder Ernterückstände</a:t>
            </a:r>
          </a:p>
          <a:p>
            <a:r>
              <a:rPr lang="de-DE" dirty="0"/>
              <a:t>Auch Stroh, Holzwolle oder Rindenmulch sind grundsätzlich zum Mulchen geeignet, enthalten jedoch verhältnismäßig wenig Stickstoff</a:t>
            </a:r>
          </a:p>
          <a:p>
            <a:pPr lvl="1">
              <a:buFont typeface="Calibri" panose="020F0502020204030204" pitchFamily="34" charset="0"/>
              <a:buChar char="→"/>
            </a:pPr>
            <a:r>
              <a:rPr lang="de-DE" dirty="0"/>
              <a:t>Gefahr der N-Sperre</a:t>
            </a:r>
          </a:p>
          <a:p>
            <a:pPr lvl="1">
              <a:buFont typeface="Calibri" panose="020F0502020204030204" pitchFamily="34" charset="0"/>
              <a:buChar char="→"/>
            </a:pPr>
            <a:r>
              <a:rPr lang="de-DE" dirty="0"/>
              <a:t>Verabreichung einer Ausgleichsdüngung zur Vermeidung von N-Mangel</a:t>
            </a:r>
          </a:p>
          <a:p>
            <a:r>
              <a:rPr lang="de-DE" dirty="0"/>
              <a:t>Mit dem </a:t>
            </a:r>
            <a:r>
              <a:rPr lang="de-DE" dirty="0" err="1"/>
              <a:t>Mulchmaterial</a:t>
            </a:r>
            <a:r>
              <a:rPr lang="de-DE" dirty="0"/>
              <a:t> werden fortlaufend Nährstoffe in den Boden eingebracht</a:t>
            </a:r>
          </a:p>
          <a:p>
            <a:pPr lvl="1">
              <a:buFont typeface="Calibri" panose="020F0502020204030204" pitchFamily="34" charset="0"/>
              <a:buChar char="→"/>
            </a:pPr>
            <a:r>
              <a:rPr lang="de-DE" dirty="0"/>
              <a:t> Zusätzliche Nährstoffquelle bei der Bemessung der Düngegaben berücksichtigen, um Überversorgung zu vermeiden </a:t>
            </a:r>
          </a:p>
          <a:p>
            <a:r>
              <a:rPr lang="de-DE" dirty="0" err="1"/>
              <a:t>Mulchschicht</a:t>
            </a:r>
            <a:r>
              <a:rPr lang="de-DE" dirty="0"/>
              <a:t> kann „grüne Brücke“ für Schnecken darstellen</a:t>
            </a:r>
          </a:p>
          <a:p>
            <a:pPr lvl="1">
              <a:buFont typeface="Calibri" panose="020F0502020204030204" pitchFamily="34" charset="0"/>
              <a:buChar char="→"/>
            </a:pPr>
            <a:r>
              <a:rPr lang="de-DE" dirty="0"/>
              <a:t>Jeweils nur schleierartig dünn </a:t>
            </a:r>
            <a:r>
              <a:rPr lang="de-DE" dirty="0" err="1"/>
              <a:t>mulchen</a:t>
            </a:r>
            <a:r>
              <a:rPr lang="de-DE" dirty="0"/>
              <a:t> und die nach und nach verschwindende Grünmasse bei Bedarf ergänzen</a:t>
            </a:r>
          </a:p>
        </p:txBody>
      </p:sp>
      <p:sp>
        <p:nvSpPr>
          <p:cNvPr id="4" name="Foliennummernplatzhalter 3"/>
          <p:cNvSpPr>
            <a:spLocks noGrp="1"/>
          </p:cNvSpPr>
          <p:nvPr>
            <p:ph type="sldNum" sz="quarter" idx="10"/>
          </p:nvPr>
        </p:nvSpPr>
        <p:spPr/>
        <p:txBody>
          <a:bodyPr/>
          <a:lstStyle/>
          <a:p>
            <a:pPr>
              <a:defRPr/>
            </a:pPr>
            <a:fld id="{273CBCBF-FFDA-C943-A2C8-A35F76A11E07}" type="slidenum">
              <a:rPr lang="de-DE" smtClean="0"/>
              <a:pPr>
                <a:defRPr/>
              </a:pPr>
              <a:t>35</a:t>
            </a:fld>
            <a:endParaRPr lang="de-DE"/>
          </a:p>
        </p:txBody>
      </p:sp>
    </p:spTree>
    <p:extLst>
      <p:ext uri="{BB962C8B-B14F-4D97-AF65-F5344CB8AC3E}">
        <p14:creationId xmlns:p14="http://schemas.microsoft.com/office/powerpoint/2010/main" val="20463973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Je höher der Stickstoffgehalt des Ausgangsmaterials im Verhältnis zum Kohlenstoffgehalt, desto günstiger für die Umsetzung. </a:t>
            </a:r>
          </a:p>
          <a:p>
            <a:r>
              <a:rPr lang="de-DE" dirty="0"/>
              <a:t>Bei geringem Stickstoffanteil können Ab- und Umbau nur eingeschränkt ablaufen -&gt; Stickstoffmenge reicht nicht aus, um den Bedarf der Mikroorganismen als Energiequelle und zum Aufbau ihrer Körpersubstanz zu decken</a:t>
            </a:r>
          </a:p>
          <a:p>
            <a:r>
              <a:rPr lang="de-DE" dirty="0"/>
              <a:t>Wenn im Boden nicht genügend mineralischer Stickstoff als alternative N-Quelle vorhanden ist, kann es zur Hemmung der mikrobiellen Aktivität kommen </a:t>
            </a:r>
          </a:p>
          <a:p>
            <a:r>
              <a:rPr lang="de-DE" dirty="0"/>
              <a:t>In diesem Zusammenhang besteht auch die Gefahr der sogenannten Stickstoff-Sperre </a:t>
            </a:r>
          </a:p>
          <a:p>
            <a:pPr lvl="1"/>
            <a:r>
              <a:rPr lang="de-DE" dirty="0"/>
              <a:t>Mikroorganismen beziehen zeitweise mineralischen Stickstoff aus dem Reservoir des Bodens und treten in Konkurrenz zur Pflanze treten </a:t>
            </a:r>
          </a:p>
          <a:p>
            <a:pPr lvl="1"/>
            <a:r>
              <a:rPr lang="de-DE" dirty="0"/>
              <a:t>Stickstoffmangel der Pflanze möglich </a:t>
            </a:r>
          </a:p>
          <a:p>
            <a:pPr>
              <a:buFont typeface="Calibri" panose="020F0502020204030204" pitchFamily="34" charset="0"/>
              <a:buChar char="→"/>
            </a:pPr>
            <a:r>
              <a:rPr lang="de-DE" dirty="0"/>
              <a:t>Bei der Ausbringung von stickstoffarmen Ausgangsstoffen wie Stroh stets N-Ausgleichsdüngung verabreichen</a:t>
            </a:r>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36</a:t>
            </a:fld>
            <a:endParaRPr lang="de-DE"/>
          </a:p>
        </p:txBody>
      </p:sp>
    </p:spTree>
    <p:extLst>
      <p:ext uri="{BB962C8B-B14F-4D97-AF65-F5344CB8AC3E}">
        <p14:creationId xmlns:p14="http://schemas.microsoft.com/office/powerpoint/2010/main" val="42082589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273CBCBF-FFDA-C943-A2C8-A35F76A11E07}" type="slidenum">
              <a:rPr lang="de-DE" smtClean="0"/>
              <a:pPr>
                <a:defRPr/>
              </a:pPr>
              <a:t>37</a:t>
            </a:fld>
            <a:endParaRPr lang="de-DE"/>
          </a:p>
        </p:txBody>
      </p:sp>
    </p:spTree>
    <p:extLst>
      <p:ext uri="{BB962C8B-B14F-4D97-AF65-F5344CB8AC3E}">
        <p14:creationId xmlns:p14="http://schemas.microsoft.com/office/powerpoint/2010/main" val="2093001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Als Zwischen-, Vor- oder Nachfrucht stellen sie die möglichst ganzjährige Bedeckung des Bodens sicher und schirmen ihn somit vor Witterungseinflüssen ab</a:t>
            </a:r>
          </a:p>
          <a:p>
            <a:r>
              <a:rPr lang="de-DE" dirty="0"/>
              <a:t>Da die Gründüngungspflanzen nicht geerntet, sondern stattdessen nach ihrem Dienst in den Boden eingearbeitet werden, tragen sie zur Aktivierung des Bodenlebens und zum Aufbau von Humus bei </a:t>
            </a:r>
          </a:p>
          <a:p>
            <a:r>
              <a:rPr lang="de-DE" dirty="0"/>
              <a:t>Mit dem Humusgehalt steigt auch die Fähigkeit des Bodens, Wasser und Nährstoffe zu speichern und bei Bedarf an Pflanzen weiterzugeben</a:t>
            </a:r>
          </a:p>
          <a:p>
            <a:r>
              <a:rPr lang="de-DE" dirty="0"/>
              <a:t>Durchwurzelung des Bodens sorgt für Lockerung und Durchlüftung und verbessert somit  Struktur und Bearbeitbarkeit </a:t>
            </a:r>
          </a:p>
          <a:p>
            <a:r>
              <a:rPr lang="de-DE" dirty="0"/>
              <a:t>Wurzeln nehmen Nährstoffe aus dem Boden auf, die ansonsten von der Auswaschung gefährdet wären </a:t>
            </a:r>
          </a:p>
          <a:p>
            <a:r>
              <a:rPr lang="de-DE" dirty="0"/>
              <a:t>Beispiele Schmetterlingsblütler: Lupinen, Klee, Erbsen, Bohnen </a:t>
            </a:r>
          </a:p>
          <a:p>
            <a:pPr lvl="1">
              <a:buFont typeface="Calibri" panose="020F0502020204030204" pitchFamily="34" charset="0"/>
              <a:buChar char="→"/>
            </a:pPr>
            <a:r>
              <a:rPr lang="de-DE" dirty="0"/>
              <a:t>Mit Hilfe spezieller Bakterien, die in Symbiose mit ihren Wurzeln leben, kann Stickstoff aus der Luft gebunden und gespeichert werden</a:t>
            </a:r>
          </a:p>
          <a:p>
            <a:pPr lvl="1">
              <a:buFont typeface="Calibri" panose="020F0502020204030204" pitchFamily="34" charset="0"/>
              <a:buChar char="→"/>
            </a:pPr>
            <a:r>
              <a:rPr lang="de-DE" dirty="0"/>
              <a:t>Nach dem Absterben der Pflanze wird der gebundene Stickstoff freigesetzt und für andere Pflanzen als Nährstoff verfügbar gemacht</a:t>
            </a:r>
          </a:p>
        </p:txBody>
      </p:sp>
      <p:sp>
        <p:nvSpPr>
          <p:cNvPr id="4" name="Foliennummernplatzhalter 3"/>
          <p:cNvSpPr>
            <a:spLocks noGrp="1"/>
          </p:cNvSpPr>
          <p:nvPr>
            <p:ph type="sldNum" sz="quarter" idx="10"/>
          </p:nvPr>
        </p:nvSpPr>
        <p:spPr/>
        <p:txBody>
          <a:bodyPr/>
          <a:lstStyle/>
          <a:p>
            <a:pPr>
              <a:defRPr/>
            </a:pPr>
            <a:fld id="{273CBCBF-FFDA-C943-A2C8-A35F76A11E07}" type="slidenum">
              <a:rPr lang="de-DE" smtClean="0"/>
              <a:pPr>
                <a:defRPr/>
              </a:pPr>
              <a:t>38</a:t>
            </a:fld>
            <a:endParaRPr lang="de-DE"/>
          </a:p>
        </p:txBody>
      </p:sp>
    </p:spTree>
    <p:extLst>
      <p:ext uri="{BB962C8B-B14F-4D97-AF65-F5344CB8AC3E}">
        <p14:creationId xmlns:p14="http://schemas.microsoft.com/office/powerpoint/2010/main" val="35049502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273CBCBF-FFDA-C943-A2C8-A35F76A11E07}" type="slidenum">
              <a:rPr lang="de-DE" smtClean="0"/>
              <a:pPr>
                <a:defRPr/>
              </a:pPr>
              <a:t>3</a:t>
            </a:fld>
            <a:endParaRPr lang="de-DE"/>
          </a:p>
        </p:txBody>
      </p:sp>
    </p:spTree>
    <p:extLst>
      <p:ext uri="{BB962C8B-B14F-4D97-AF65-F5344CB8AC3E}">
        <p14:creationId xmlns:p14="http://schemas.microsoft.com/office/powerpoint/2010/main" val="13609588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273CBCBF-FFDA-C943-A2C8-A35F76A11E07}" type="slidenum">
              <a:rPr lang="de-DE" smtClean="0"/>
              <a:pPr>
                <a:defRPr/>
              </a:pPr>
              <a:t>39</a:t>
            </a:fld>
            <a:endParaRPr lang="de-DE"/>
          </a:p>
        </p:txBody>
      </p:sp>
    </p:spTree>
    <p:extLst>
      <p:ext uri="{BB962C8B-B14F-4D97-AF65-F5344CB8AC3E}">
        <p14:creationId xmlns:p14="http://schemas.microsoft.com/office/powerpoint/2010/main" val="27286983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Mit der Bodenbearbeitung bereitet der Gärtner den Boden für die Aussaat oder Pflanzung seiner Kulturpflanzen vor und schafft günstige Bedingungen für deren Wachstum und Entwicklung. So das eigentliche Ziel. Geht man bei der Bodenbearbeitung allerdings nicht behutsam vor, kann diese mehr Schaden als Nutzen anrichten</a:t>
            </a:r>
          </a:p>
          <a:p>
            <a:r>
              <a:rPr lang="de-DE" dirty="0"/>
              <a:t>Grundsätzlich kostet jede Bodenbearbeitung den Boden Wasser, sodass die Maßnahmen auf das nötigste beschränkt werden sollten </a:t>
            </a:r>
          </a:p>
          <a:p>
            <a:r>
              <a:rPr lang="de-DE" dirty="0"/>
              <a:t>Die Bodenbearbeitung sollte stets im Frühjahr durchgeführt werden. </a:t>
            </a:r>
          </a:p>
          <a:p>
            <a:pPr lvl="1"/>
            <a:r>
              <a:rPr lang="de-DE" dirty="0"/>
              <a:t>Bodenlockerung im Herbst regt den Humusabbau und die Freisetzung von Nährstoffen an, sodass diese im Winter verstärkt von der Auswaschung gefährdet sind</a:t>
            </a:r>
          </a:p>
          <a:p>
            <a:pPr lvl="1"/>
            <a:r>
              <a:rPr lang="de-DE" dirty="0"/>
              <a:t>Offener Boden wäre Witterung und Erosion über einen langen Zeitraum schutzlos ausgesetzt</a:t>
            </a:r>
          </a:p>
          <a:p>
            <a:endParaRPr lang="de-DE" dirty="0"/>
          </a:p>
        </p:txBody>
      </p:sp>
      <p:sp>
        <p:nvSpPr>
          <p:cNvPr id="4" name="Foliennummernplatzhalter 3"/>
          <p:cNvSpPr>
            <a:spLocks noGrp="1"/>
          </p:cNvSpPr>
          <p:nvPr>
            <p:ph type="sldNum" sz="quarter" idx="10"/>
          </p:nvPr>
        </p:nvSpPr>
        <p:spPr/>
        <p:txBody>
          <a:bodyPr/>
          <a:lstStyle/>
          <a:p>
            <a:pPr>
              <a:defRPr/>
            </a:pPr>
            <a:fld id="{273CBCBF-FFDA-C943-A2C8-A35F76A11E07}" type="slidenum">
              <a:rPr lang="de-DE" smtClean="0"/>
              <a:pPr>
                <a:defRPr/>
              </a:pPr>
              <a:t>41</a:t>
            </a:fld>
            <a:endParaRPr lang="de-DE"/>
          </a:p>
        </p:txBody>
      </p:sp>
    </p:spTree>
    <p:extLst>
      <p:ext uri="{BB962C8B-B14F-4D97-AF65-F5344CB8AC3E}">
        <p14:creationId xmlns:p14="http://schemas.microsoft.com/office/powerpoint/2010/main" val="33784314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Durch die Wendung des Bodens gelangt die untere, wenig belebte Erdschicht nach oben, während die obere, von sauerstoffbedürftigen Organismen bewohnte Bodenschicht am tiefsten vergraben wird</a:t>
            </a:r>
          </a:p>
          <a:p>
            <a:r>
              <a:rPr lang="de-DE" dirty="0"/>
              <a:t>Bodenleben und -struktur werden durch das Umgraben also in erster Linie gestört und benötigen einige Zeit um sich in die neuen Gegebenheiten einzupassen </a:t>
            </a:r>
          </a:p>
          <a:p>
            <a:r>
              <a:rPr lang="de-DE" dirty="0"/>
              <a:t>Weiterhin begünstigt das Umgraben die Verdunstung von Wasser aus dem Boden </a:t>
            </a:r>
          </a:p>
        </p:txBody>
      </p:sp>
      <p:sp>
        <p:nvSpPr>
          <p:cNvPr id="4" name="Foliennummernplatzhalter 3"/>
          <p:cNvSpPr>
            <a:spLocks noGrp="1"/>
          </p:cNvSpPr>
          <p:nvPr>
            <p:ph type="sldNum" sz="quarter" idx="10"/>
          </p:nvPr>
        </p:nvSpPr>
        <p:spPr/>
        <p:txBody>
          <a:bodyPr/>
          <a:lstStyle/>
          <a:p>
            <a:pPr>
              <a:defRPr/>
            </a:pPr>
            <a:fld id="{273CBCBF-FFDA-C943-A2C8-A35F76A11E07}" type="slidenum">
              <a:rPr lang="de-DE" smtClean="0"/>
              <a:pPr>
                <a:defRPr/>
              </a:pPr>
              <a:t>42</a:t>
            </a:fld>
            <a:endParaRPr lang="de-DE"/>
          </a:p>
        </p:txBody>
      </p:sp>
    </p:spTree>
    <p:extLst>
      <p:ext uri="{BB962C8B-B14F-4D97-AF65-F5344CB8AC3E}">
        <p14:creationId xmlns:p14="http://schemas.microsoft.com/office/powerpoint/2010/main" val="13014772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einzige Ausnahme dieser Regel stellen schwere, zu Verdichtung neigende Ton- und Lehmböden dar. </a:t>
            </a:r>
          </a:p>
          <a:p>
            <a:r>
              <a:rPr lang="de-DE" dirty="0"/>
              <a:t>Diese werden bereits vor dem Winter, wenn auch möglichst spät im Jahr umgegraben, um die winterliche Frostgare zu nutzen </a:t>
            </a:r>
          </a:p>
          <a:p>
            <a:r>
              <a:rPr lang="de-DE" dirty="0"/>
              <a:t>Nicht nur hinsichtlich des Zeitpunkts, sondern auch im Hinblick auf die Methode bilden schwere, tonige Böden eine Ausnahme von der Regel</a:t>
            </a:r>
          </a:p>
          <a:p>
            <a:r>
              <a:rPr lang="de-DE" dirty="0"/>
              <a:t>Bei ihnen ist es meist notwendig, den Boden durch Umgraben mit dem Spaten tiefgründig zu lockern, um Verdichtungen aufzubrechen und eine ausreichende Durchlüftung zu erreichen. Ansonsten ist vom Umstechen mit dem Spaten tendenziell abzuraten.</a:t>
            </a:r>
          </a:p>
          <a:p>
            <a:endParaRPr lang="de-DE" dirty="0"/>
          </a:p>
        </p:txBody>
      </p:sp>
      <p:sp>
        <p:nvSpPr>
          <p:cNvPr id="4" name="Foliennummernplatzhalter 3"/>
          <p:cNvSpPr>
            <a:spLocks noGrp="1"/>
          </p:cNvSpPr>
          <p:nvPr>
            <p:ph type="sldNum" sz="quarter" idx="10"/>
          </p:nvPr>
        </p:nvSpPr>
        <p:spPr/>
        <p:txBody>
          <a:bodyPr/>
          <a:lstStyle/>
          <a:p>
            <a:pPr>
              <a:defRPr/>
            </a:pPr>
            <a:fld id="{273CBCBF-FFDA-C943-A2C8-A35F76A11E07}" type="slidenum">
              <a:rPr lang="de-DE" smtClean="0"/>
              <a:pPr>
                <a:defRPr/>
              </a:pPr>
              <a:t>43</a:t>
            </a:fld>
            <a:endParaRPr lang="de-DE"/>
          </a:p>
        </p:txBody>
      </p:sp>
    </p:spTree>
    <p:extLst>
      <p:ext uri="{BB962C8B-B14F-4D97-AF65-F5344CB8AC3E}">
        <p14:creationId xmlns:p14="http://schemas.microsoft.com/office/powerpoint/2010/main" val="7590638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Da bei der oberflächlichen Lockerung des Bodens auch die Kapillaren (=Leitungen, über die das Bodenwasser zur Oberfläche transportiert wird, wo es schließlich verdunstet) zerstört werden, wird der Wasserverlust aus dem Boden reduziert</a:t>
            </a:r>
          </a:p>
        </p:txBody>
      </p:sp>
      <p:sp>
        <p:nvSpPr>
          <p:cNvPr id="4" name="Foliennummernplatzhalter 3"/>
          <p:cNvSpPr>
            <a:spLocks noGrp="1"/>
          </p:cNvSpPr>
          <p:nvPr>
            <p:ph type="sldNum" sz="quarter" idx="10"/>
          </p:nvPr>
        </p:nvSpPr>
        <p:spPr/>
        <p:txBody>
          <a:bodyPr/>
          <a:lstStyle/>
          <a:p>
            <a:pPr>
              <a:defRPr/>
            </a:pPr>
            <a:fld id="{273CBCBF-FFDA-C943-A2C8-A35F76A11E07}" type="slidenum">
              <a:rPr lang="de-DE" smtClean="0"/>
              <a:pPr>
                <a:defRPr/>
              </a:pPr>
              <a:t>44</a:t>
            </a:fld>
            <a:endParaRPr lang="de-DE"/>
          </a:p>
        </p:txBody>
      </p:sp>
    </p:spTree>
    <p:extLst>
      <p:ext uri="{BB962C8B-B14F-4D97-AF65-F5344CB8AC3E}">
        <p14:creationId xmlns:p14="http://schemas.microsoft.com/office/powerpoint/2010/main" val="29169666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273CBCBF-FFDA-C943-A2C8-A35F76A11E07}" type="slidenum">
              <a:rPr lang="de-DE" smtClean="0"/>
              <a:pPr>
                <a:defRPr/>
              </a:pPr>
              <a:t>45</a:t>
            </a:fld>
            <a:endParaRPr lang="de-DE"/>
          </a:p>
        </p:txBody>
      </p:sp>
    </p:spTree>
    <p:extLst>
      <p:ext uri="{BB962C8B-B14F-4D97-AF65-F5344CB8AC3E}">
        <p14:creationId xmlns:p14="http://schemas.microsoft.com/office/powerpoint/2010/main" val="3649256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Durch eine zielgerichtete Düngung lassen sich Pflanzen bei Wachstum und Entwicklung unterstützen</a:t>
            </a:r>
          </a:p>
          <a:p>
            <a:r>
              <a:rPr lang="de-DE" dirty="0"/>
              <a:t>Es sollte lediglich der bereits im Boden vorliegende Nährstoffvorrat ergänzt und die von der Pflanze aufgenommenen Nährstoffe wieder zugeführt werden </a:t>
            </a:r>
          </a:p>
          <a:p>
            <a:r>
              <a:rPr lang="de-DE" dirty="0"/>
              <a:t>Damit die Nährstoffe bedarfsgerecht verabreicht werden können, ist es sinnvoll, regelmäßig Bodenproben im Garten zu ziehen und die verabreichte Düngermenge auf den Nährstoffvorrat des Bodens, sowie den Bedarf der Pflanzen abzustimmen</a:t>
            </a:r>
          </a:p>
          <a:p>
            <a:r>
              <a:rPr lang="de-DE" dirty="0"/>
              <a:t> Der Nährstoffbedarf verschiedener Kulturpflanzen kann in Infobroschüren oder online nachgeschlagen werden</a:t>
            </a:r>
          </a:p>
          <a:p>
            <a:r>
              <a:rPr lang="de-DE" dirty="0"/>
              <a:t>Durch bedarfsgerechte Düngung lassen sich wertvolle Ressourcen einsparen, die optimale Versorgung der Pflanzen sicherstellen, eine übermäßige Nährstoffanreicherung im Boden verhindern und eine unerwünschte Auswaschung von Nährstoffen ins Grundwasser vermeiden </a:t>
            </a:r>
          </a:p>
          <a:p>
            <a:r>
              <a:rPr lang="de-DE" dirty="0"/>
              <a:t>Tipps zur erfolgreichen Düngung im Hausgarten sind im entsprechenden Leitfaden im Zusatzmaterial zu finden.</a:t>
            </a:r>
          </a:p>
        </p:txBody>
      </p:sp>
      <p:sp>
        <p:nvSpPr>
          <p:cNvPr id="4" name="Foliennummernplatzhalter 3"/>
          <p:cNvSpPr>
            <a:spLocks noGrp="1"/>
          </p:cNvSpPr>
          <p:nvPr>
            <p:ph type="sldNum" sz="quarter" idx="10"/>
          </p:nvPr>
        </p:nvSpPr>
        <p:spPr/>
        <p:txBody>
          <a:bodyPr/>
          <a:lstStyle/>
          <a:p>
            <a:pPr>
              <a:defRPr/>
            </a:pPr>
            <a:fld id="{273CBCBF-FFDA-C943-A2C8-A35F76A11E07}" type="slidenum">
              <a:rPr lang="de-DE" smtClean="0"/>
              <a:pPr>
                <a:defRPr/>
              </a:pPr>
              <a:t>46</a:t>
            </a:fld>
            <a:endParaRPr lang="de-DE"/>
          </a:p>
        </p:txBody>
      </p:sp>
    </p:spTree>
    <p:extLst>
      <p:ext uri="{BB962C8B-B14F-4D97-AF65-F5344CB8AC3E}">
        <p14:creationId xmlns:p14="http://schemas.microsoft.com/office/powerpoint/2010/main" val="30055888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Bilanz zwischen wachstumsfördernden und wachstumshemmenden Einflüssen kann von Ort zu Ort und von Jahr zu Jahr sehr unterschiedlich ausfallen </a:t>
            </a:r>
          </a:p>
          <a:p>
            <a:r>
              <a:rPr lang="de-DE" dirty="0"/>
              <a:t>Folglich werden auch die Nährstoffentzüge und der Düngebedarf großen Schwankungen unterliegen</a:t>
            </a:r>
          </a:p>
        </p:txBody>
      </p:sp>
      <p:sp>
        <p:nvSpPr>
          <p:cNvPr id="4" name="Foliennummernplatzhalter 3"/>
          <p:cNvSpPr>
            <a:spLocks noGrp="1"/>
          </p:cNvSpPr>
          <p:nvPr>
            <p:ph type="sldNum" sz="quarter" idx="10"/>
          </p:nvPr>
        </p:nvSpPr>
        <p:spPr/>
        <p:txBody>
          <a:bodyPr/>
          <a:lstStyle/>
          <a:p>
            <a:pPr>
              <a:defRPr/>
            </a:pPr>
            <a:fld id="{273CBCBF-FFDA-C943-A2C8-A35F76A11E07}" type="slidenum">
              <a:rPr lang="de-DE" smtClean="0"/>
              <a:pPr>
                <a:defRPr/>
              </a:pPr>
              <a:t>48</a:t>
            </a:fld>
            <a:endParaRPr lang="de-DE"/>
          </a:p>
        </p:txBody>
      </p:sp>
    </p:spTree>
    <p:extLst>
      <p:ext uri="{BB962C8B-B14F-4D97-AF65-F5344CB8AC3E}">
        <p14:creationId xmlns:p14="http://schemas.microsoft.com/office/powerpoint/2010/main" val="402432358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273CBCBF-FFDA-C943-A2C8-A35F76A11E07}" type="slidenum">
              <a:rPr lang="de-DE" smtClean="0"/>
              <a:pPr>
                <a:defRPr/>
              </a:pPr>
              <a:t>50</a:t>
            </a:fld>
            <a:endParaRPr lang="de-DE"/>
          </a:p>
        </p:txBody>
      </p:sp>
    </p:spTree>
    <p:extLst>
      <p:ext uri="{BB962C8B-B14F-4D97-AF65-F5344CB8AC3E}">
        <p14:creationId xmlns:p14="http://schemas.microsoft.com/office/powerpoint/2010/main" val="8640350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Klima, Boden und Pflanzenwachstum sind durch wechselseitige Beziehungen zu einem komplexen System verknüpft </a:t>
            </a:r>
          </a:p>
          <a:p>
            <a:r>
              <a:rPr lang="de-DE" dirty="0"/>
              <a:t>Ein Faktor des Systems kann nie isoliert betrachtet werden, da er stets von anderen Elementen beeinflusst wird und seinerseits Einfluss auf die anderen Elemente nimmt. Ändert sich ein Einflussfaktor, so wird eine Kette, bzw. ein Netz von Reaktionen angestoßen, deren Resultat nicht vorhersehbar ist </a:t>
            </a:r>
          </a:p>
          <a:p>
            <a:r>
              <a:rPr lang="de-DE" dirty="0"/>
              <a:t>Über die Auswirkungen des Klimawandels auf den Boden und die Wachstumsbedingungen der Pflanzen können daher nur Vermutungen angestellt werden</a:t>
            </a:r>
          </a:p>
          <a:p>
            <a:r>
              <a:rPr lang="de-DE" dirty="0"/>
              <a:t>Die beste Möglichkeit, um Pflanzen für die Herausforderungen des Klimawandels zu wappnen, ist, sie auf einem belebten, gut strukturierten und fruchtbaren Boden wachsen zu lassen </a:t>
            </a:r>
          </a:p>
          <a:p>
            <a:r>
              <a:rPr lang="de-DE" dirty="0"/>
              <a:t>Ein gesunder Boden bietet der Pflanze Halt, versorgt sie mit Wasser und Nährstoffen und stärkt ihre Widerstandskraft gegenüber klimatischen Einflüssen und anderen Stressfaktoren </a:t>
            </a:r>
          </a:p>
          <a:p>
            <a:r>
              <a:rPr lang="de-DE" dirty="0"/>
              <a:t>Mit Hilfe einiger einfacher, aber dafür umso wirkungsvollerer Maßnahmen lassen sich die Qualität des Bodens und damit die Wachstumsbedingungen für die Pflanzen enorm verbessern </a:t>
            </a:r>
          </a:p>
          <a:p>
            <a:r>
              <a:rPr lang="de-DE" dirty="0"/>
              <a:t>Es lohnt sich daher in jeder Hinsicht, aber ganz besonders im Hinblick auf die Herausforderungen des Klimawandels, den Boden und das Bodenleben durch gezielte Pflegemaßnahmen zu schützen und zu fördern</a:t>
            </a:r>
          </a:p>
        </p:txBody>
      </p:sp>
      <p:sp>
        <p:nvSpPr>
          <p:cNvPr id="4" name="Foliennummernplatzhalter 3"/>
          <p:cNvSpPr>
            <a:spLocks noGrp="1"/>
          </p:cNvSpPr>
          <p:nvPr>
            <p:ph type="sldNum" sz="quarter" idx="10"/>
          </p:nvPr>
        </p:nvSpPr>
        <p:spPr/>
        <p:txBody>
          <a:bodyPr/>
          <a:lstStyle/>
          <a:p>
            <a:pPr>
              <a:defRPr/>
            </a:pPr>
            <a:fld id="{273CBCBF-FFDA-C943-A2C8-A35F76A11E07}" type="slidenum">
              <a:rPr lang="de-DE" smtClean="0"/>
              <a:pPr>
                <a:defRPr/>
              </a:pPr>
              <a:t>51</a:t>
            </a:fld>
            <a:endParaRPr lang="de-DE"/>
          </a:p>
        </p:txBody>
      </p:sp>
    </p:spTree>
    <p:extLst>
      <p:ext uri="{BB962C8B-B14F-4D97-AF65-F5344CB8AC3E}">
        <p14:creationId xmlns:p14="http://schemas.microsoft.com/office/powerpoint/2010/main" val="15696430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4</a:t>
            </a:fld>
            <a:endParaRPr lang="de-DE"/>
          </a:p>
        </p:txBody>
      </p:sp>
    </p:spTree>
    <p:extLst>
      <p:ext uri="{BB962C8B-B14F-4D97-AF65-F5344CB8AC3E}">
        <p14:creationId xmlns:p14="http://schemas.microsoft.com/office/powerpoint/2010/main" val="3237169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273CBCBF-FFDA-C943-A2C8-A35F76A11E07}" type="slidenum">
              <a:rPr lang="de-DE" smtClean="0"/>
              <a:pPr>
                <a:defRPr/>
              </a:pPr>
              <a:t>53</a:t>
            </a:fld>
            <a:endParaRPr lang="de-DE"/>
          </a:p>
        </p:txBody>
      </p:sp>
    </p:spTree>
    <p:extLst>
      <p:ext uri="{BB962C8B-B14F-4D97-AF65-F5344CB8AC3E}">
        <p14:creationId xmlns:p14="http://schemas.microsoft.com/office/powerpoint/2010/main" val="420395471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273CBCBF-FFDA-C943-A2C8-A35F76A11E07}" type="slidenum">
              <a:rPr lang="de-DE" smtClean="0"/>
              <a:pPr>
                <a:defRPr/>
              </a:pPr>
              <a:t>54</a:t>
            </a:fld>
            <a:endParaRPr lang="de-DE"/>
          </a:p>
        </p:txBody>
      </p:sp>
    </p:spTree>
    <p:extLst>
      <p:ext uri="{BB962C8B-B14F-4D97-AF65-F5344CB8AC3E}">
        <p14:creationId xmlns:p14="http://schemas.microsoft.com/office/powerpoint/2010/main" val="1882735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273CBCBF-FFDA-C943-A2C8-A35F76A11E07}" type="slidenum">
              <a:rPr lang="de-DE" smtClean="0"/>
              <a:pPr>
                <a:defRPr/>
              </a:pPr>
              <a:t>55</a:t>
            </a:fld>
            <a:endParaRPr lang="de-DE"/>
          </a:p>
        </p:txBody>
      </p:sp>
    </p:spTree>
    <p:extLst>
      <p:ext uri="{BB962C8B-B14F-4D97-AF65-F5344CB8AC3E}">
        <p14:creationId xmlns:p14="http://schemas.microsoft.com/office/powerpoint/2010/main" val="240212564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273CBCBF-FFDA-C943-A2C8-A35F76A11E07}" type="slidenum">
              <a:rPr lang="de-DE" smtClean="0"/>
              <a:pPr>
                <a:defRPr/>
              </a:pPr>
              <a:t>56</a:t>
            </a:fld>
            <a:endParaRPr lang="de-DE"/>
          </a:p>
        </p:txBody>
      </p:sp>
    </p:spTree>
    <p:extLst>
      <p:ext uri="{BB962C8B-B14F-4D97-AF65-F5344CB8AC3E}">
        <p14:creationId xmlns:p14="http://schemas.microsoft.com/office/powerpoint/2010/main" val="31827698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273CBCBF-FFDA-C943-A2C8-A35F76A11E07}" type="slidenum">
              <a:rPr lang="de-DE" smtClean="0"/>
              <a:pPr>
                <a:defRPr/>
              </a:pPr>
              <a:t>57</a:t>
            </a:fld>
            <a:endParaRPr lang="de-DE"/>
          </a:p>
        </p:txBody>
      </p:sp>
    </p:spTree>
    <p:extLst>
      <p:ext uri="{BB962C8B-B14F-4D97-AF65-F5344CB8AC3E}">
        <p14:creationId xmlns:p14="http://schemas.microsoft.com/office/powerpoint/2010/main" val="194341673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a:defRPr/>
            </a:pPr>
            <a:fld id="{273CBCBF-FFDA-C943-A2C8-A35F76A11E07}" type="slidenum">
              <a:rPr lang="de-DE" smtClean="0"/>
              <a:pPr>
                <a:defRPr/>
              </a:pPr>
              <a:t>58</a:t>
            </a:fld>
            <a:endParaRPr lang="de-DE"/>
          </a:p>
        </p:txBody>
      </p:sp>
    </p:spTree>
    <p:extLst>
      <p:ext uri="{BB962C8B-B14F-4D97-AF65-F5344CB8AC3E}">
        <p14:creationId xmlns:p14="http://schemas.microsoft.com/office/powerpoint/2010/main" val="27586611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None/>
            </a:pPr>
            <a:endParaRPr lang="de-DE" dirty="0"/>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5</a:t>
            </a:fld>
            <a:endParaRPr lang="de-DE"/>
          </a:p>
        </p:txBody>
      </p:sp>
    </p:spTree>
    <p:extLst>
      <p:ext uri="{BB962C8B-B14F-4D97-AF65-F5344CB8AC3E}">
        <p14:creationId xmlns:p14="http://schemas.microsoft.com/office/powerpoint/2010/main" val="16655903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Sonneneinstrahlung = Motor der Photosynthese</a:t>
            </a:r>
          </a:p>
          <a:p>
            <a:r>
              <a:rPr lang="de-DE" dirty="0"/>
              <a:t>Mit Hilfe der Lichtenergie sind Pflanzen im Rahmen der Photosynthese in der Lage, die Ausgangsstoffe Kohlendioxid und Wasser in energiereiche Kohlenhydrate umzuwandeln</a:t>
            </a:r>
          </a:p>
          <a:p>
            <a:r>
              <a:rPr lang="de-DE" dirty="0"/>
              <a:t>Diese organischen Produkte nutzen sie zum Aufbau ihrer Biomasse</a:t>
            </a:r>
          </a:p>
          <a:p>
            <a:r>
              <a:rPr lang="de-DE" dirty="0"/>
              <a:t>Als Abfallprodukt der Photosynthese entsteht Sauerstoff, der dem Großteil der Lebewesen auf der Erde die Existenz erst ermöglicht </a:t>
            </a:r>
          </a:p>
          <a:p>
            <a:r>
              <a:rPr lang="de-DE" dirty="0"/>
              <a:t>Zunehmende Sonnenscheindauer dürfte zu gesteigerter </a:t>
            </a:r>
            <a:r>
              <a:rPr lang="de-DE" dirty="0" err="1"/>
              <a:t>Photosyntheseleistung</a:t>
            </a:r>
            <a:r>
              <a:rPr lang="de-DE" dirty="0"/>
              <a:t> führen</a:t>
            </a:r>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6</a:t>
            </a:fld>
            <a:endParaRPr lang="de-DE"/>
          </a:p>
        </p:txBody>
      </p:sp>
    </p:spTree>
    <p:extLst>
      <p:ext uri="{BB962C8B-B14F-4D97-AF65-F5344CB8AC3E}">
        <p14:creationId xmlns:p14="http://schemas.microsoft.com/office/powerpoint/2010/main" val="23735960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Anstieg der Durchschnittstemperaturen wirkt sich grundsätzlich positiv auf Wachstum und Entwicklung der Pflanzen aus, da Stoffwechselprozesse bei höheren Temperaturen schneller und effizienter ablaufen können </a:t>
            </a:r>
          </a:p>
          <a:p>
            <a:r>
              <a:rPr lang="de-DE" dirty="0"/>
              <a:t>Insbesondere in den Winter- und Frühlingsmonaten, in denen die Temperatur den wesentlich begrenzenden Wachstumsfaktor darstellt, dürften Pflanzen von der Erwärmung profitieren </a:t>
            </a:r>
          </a:p>
          <a:p>
            <a:r>
              <a:rPr lang="de-DE" dirty="0"/>
              <a:t>Schnellerer Anstieg der Bodentemperaturen verbessert die Nährstoffaufnahme </a:t>
            </a:r>
          </a:p>
          <a:p>
            <a:r>
              <a:rPr lang="de-DE" dirty="0"/>
              <a:t>Diese positiven Effekte können sich jedoch auch ins Gegenteil verkehren, wenn das artspezifische Temperaturoptimum überschritten wird. </a:t>
            </a:r>
          </a:p>
          <a:p>
            <a:r>
              <a:rPr lang="de-DE" dirty="0"/>
              <a:t>Der optimale Temperaturbereich variiert stark je nach Pflanzenart, Sorte, Entwicklungsstadium, Standort und Herkunft, sodass der Temperaturanstieg je nach Ausmaß und betrachteter Pflanze unterschiedliche Auswirkungen mit sich bringen dürfte </a:t>
            </a:r>
          </a:p>
          <a:p>
            <a:r>
              <a:rPr lang="de-DE" dirty="0"/>
              <a:t>Überschreitung des Optimalbereichs führt zu Wachstums- und Ertragseinbußen, sowie einer höheren Anfälligkeit gegenüber anderweitigen Stressfaktoren wie Krankheiten und Schädlingen</a:t>
            </a:r>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7</a:t>
            </a:fld>
            <a:endParaRPr lang="de-DE"/>
          </a:p>
        </p:txBody>
      </p:sp>
    </p:spTree>
    <p:extLst>
      <p:ext uri="{BB962C8B-B14F-4D97-AF65-F5344CB8AC3E}">
        <p14:creationId xmlns:p14="http://schemas.microsoft.com/office/powerpoint/2010/main" val="1173435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Insbesondere in den Phasen der Samen- und Fruchtbildung reagieren Pflanzen äußerst empfindlich auf zu hohe Temperaturen. </a:t>
            </a:r>
          </a:p>
          <a:p>
            <a:r>
              <a:rPr lang="de-DE" dirty="0"/>
              <a:t>Beispiele:</a:t>
            </a:r>
          </a:p>
          <a:p>
            <a:pPr lvl="1"/>
            <a:r>
              <a:rPr lang="de-DE" dirty="0"/>
              <a:t>Tomaten: Absterben von Blüten und jungen Früchten, Grünkragen</a:t>
            </a:r>
          </a:p>
          <a:p>
            <a:pPr lvl="1"/>
            <a:r>
              <a:rPr lang="de-DE" dirty="0"/>
              <a:t>Blumenkohl, Radieschen, Spinat, Kopf- und Feldsalat: vorzeitiges Schossen</a:t>
            </a:r>
          </a:p>
          <a:p>
            <a:pPr lvl="1"/>
            <a:r>
              <a:rPr lang="de-DE" dirty="0"/>
              <a:t>Brokkoli: unerwünschte Blütenbildung</a:t>
            </a:r>
          </a:p>
          <a:p>
            <a:pPr lvl="1"/>
            <a:r>
              <a:rPr lang="de-DE" dirty="0"/>
              <a:t>Erdbeeren: geringe Süße</a:t>
            </a:r>
          </a:p>
          <a:p>
            <a:endParaRPr lang="de-DE" dirty="0"/>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8</a:t>
            </a:fld>
            <a:endParaRPr lang="de-DE"/>
          </a:p>
        </p:txBody>
      </p:sp>
    </p:spTree>
    <p:extLst>
      <p:ext uri="{BB962C8B-B14F-4D97-AF65-F5344CB8AC3E}">
        <p14:creationId xmlns:p14="http://schemas.microsoft.com/office/powerpoint/2010/main" val="29796306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Temperatur kann als Wachstumsfaktor nicht isoliert betrachtet werden</a:t>
            </a:r>
          </a:p>
          <a:p>
            <a:pPr lvl="1">
              <a:buFont typeface="Calibri" panose="020F0502020204030204" pitchFamily="34" charset="0"/>
              <a:buChar char="→"/>
            </a:pPr>
            <a:r>
              <a:rPr lang="de-DE" dirty="0"/>
              <a:t>Pflanzen benötigen ausreichend Wasser und Nährstoffe, um wachstumsstimulierende Effekte der Temperaturerhöhung nutzen zu können </a:t>
            </a:r>
          </a:p>
          <a:p>
            <a:pPr lvl="1">
              <a:buFont typeface="Calibri" panose="020F0502020204030204" pitchFamily="34" charset="0"/>
              <a:buChar char="→"/>
            </a:pPr>
            <a:r>
              <a:rPr lang="de-DE" dirty="0"/>
              <a:t>Stoffwechselprozesse können nur bei hinreichendem Wasserangebot reibungslos ablaufen</a:t>
            </a:r>
          </a:p>
          <a:p>
            <a:r>
              <a:rPr lang="de-DE" dirty="0"/>
              <a:t>Prognose Sommer: abnehmende Niederschlagsmengen + höhere Temperaturen</a:t>
            </a:r>
          </a:p>
          <a:p>
            <a:pPr lvl="1">
              <a:buFont typeface="Calibri" panose="020F0502020204030204" pitchFamily="34" charset="0"/>
              <a:buChar char="→"/>
            </a:pPr>
            <a:r>
              <a:rPr lang="de-DE" dirty="0"/>
              <a:t>Geringere Wassernachlieferung + erhöhte Verdunstung machen Wasser zum limitierenden Wachstumsfaktor</a:t>
            </a:r>
          </a:p>
          <a:p>
            <a:r>
              <a:rPr lang="de-DE" dirty="0"/>
              <a:t>Pflanzen verdunsten bei höheren Temperaturen mehr Wasser, da sie diesen Prozess zur Kühlung nutzen. Besonders schädlich ist gleichzeitiges Auftreten von Hitze + Trockenheit:</a:t>
            </a:r>
          </a:p>
          <a:p>
            <a:pPr lvl="1">
              <a:buFont typeface="Calibri" panose="020F0502020204030204" pitchFamily="34" charset="0"/>
              <a:buChar char="→"/>
            </a:pPr>
            <a:r>
              <a:rPr lang="de-DE" dirty="0"/>
              <a:t>mangelnde Wasserverfügbarkeit unterbindet die Transpirationskühlung und sorgt für zusätzliche Aufheizung</a:t>
            </a:r>
          </a:p>
          <a:p>
            <a:r>
              <a:rPr lang="de-DE" dirty="0"/>
              <a:t>Trockenstress führt zu Qualitätsmangel der Ernteprodukte</a:t>
            </a:r>
          </a:p>
          <a:p>
            <a:endParaRPr lang="de-DE" dirty="0"/>
          </a:p>
        </p:txBody>
      </p:sp>
      <p:sp>
        <p:nvSpPr>
          <p:cNvPr id="4" name="Foliennummernplatzhalter 3"/>
          <p:cNvSpPr>
            <a:spLocks noGrp="1"/>
          </p:cNvSpPr>
          <p:nvPr>
            <p:ph type="sldNum" sz="quarter" idx="5"/>
          </p:nvPr>
        </p:nvSpPr>
        <p:spPr/>
        <p:txBody>
          <a:bodyPr/>
          <a:lstStyle/>
          <a:p>
            <a:pPr>
              <a:defRPr/>
            </a:pPr>
            <a:fld id="{273CBCBF-FFDA-C943-A2C8-A35F76A11E07}" type="slidenum">
              <a:rPr lang="de-DE" smtClean="0"/>
              <a:pPr>
                <a:defRPr/>
              </a:pPr>
              <a:t>9</a:t>
            </a:fld>
            <a:endParaRPr lang="de-DE"/>
          </a:p>
        </p:txBody>
      </p:sp>
    </p:spTree>
    <p:extLst>
      <p:ext uri="{BB962C8B-B14F-4D97-AF65-F5344CB8AC3E}">
        <p14:creationId xmlns:p14="http://schemas.microsoft.com/office/powerpoint/2010/main" val="1987078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elfolie_mit_Bild">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A164431E-EAC1-CB49-AA70-9F75F51F7448}"/>
              </a:ext>
            </a:extLst>
          </p:cNvPr>
          <p:cNvSpPr>
            <a:spLocks noGrp="1"/>
          </p:cNvSpPr>
          <p:nvPr>
            <p:ph type="pic" sz="quarter" idx="18" hasCustomPrompt="1"/>
          </p:nvPr>
        </p:nvSpPr>
        <p:spPr>
          <a:xfrm>
            <a:off x="576262" y="1058863"/>
            <a:ext cx="7956551" cy="3565525"/>
          </a:xfrm>
          <a:prstGeom prst="rect">
            <a:avLst/>
          </a:prstGeom>
        </p:spPr>
        <p:txBody>
          <a:bodyPr/>
          <a:lstStyle>
            <a:lvl1pPr marL="0" indent="0">
              <a:buNone/>
              <a:defRPr sz="1400">
                <a:latin typeface="Arial" panose="020B0604020202020204" pitchFamily="34" charset="0"/>
                <a:cs typeface="Arial" panose="020B0604020202020204" pitchFamily="34" charset="0"/>
              </a:defRPr>
            </a:lvl1pPr>
          </a:lstStyle>
          <a:p>
            <a:r>
              <a:rPr lang="de-DE" dirty="0"/>
              <a:t>Hintergrundbild über diesen Platzhalter hinzufügen. Falls kein Hintergrundbild vorhanden ist, bitte eine der anderen Titelfolien verwenden</a:t>
            </a:r>
          </a:p>
        </p:txBody>
      </p:sp>
      <p:sp>
        <p:nvSpPr>
          <p:cNvPr id="11" name="Content Placeholder 10">
            <a:extLst>
              <a:ext uri="{FF2B5EF4-FFF2-40B4-BE49-F238E27FC236}">
                <a16:creationId xmlns:a16="http://schemas.microsoft.com/office/drawing/2014/main" id="{022F645E-E365-024D-AD0E-0205983FBBA8}"/>
              </a:ext>
            </a:extLst>
          </p:cNvPr>
          <p:cNvSpPr>
            <a:spLocks noGrp="1"/>
          </p:cNvSpPr>
          <p:nvPr>
            <p:ph sz="quarter" idx="19" hasCustomPrompt="1"/>
          </p:nvPr>
        </p:nvSpPr>
        <p:spPr>
          <a:xfrm>
            <a:off x="-358890" y="1579048"/>
            <a:ext cx="3925888" cy="3924300"/>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vert="vert270"/>
          <a:lstStyle>
            <a:lvl1pPr marL="0" indent="0">
              <a:buFontTx/>
              <a:buNone/>
              <a:defRPr sz="1200">
                <a:latin typeface="Arial" panose="020B0604020202020204" pitchFamily="34" charset="0"/>
                <a:cs typeface="Arial" panose="020B0604020202020204" pitchFamily="34" charset="0"/>
              </a:defRPr>
            </a:lvl1pPr>
          </a:lstStyle>
          <a:p>
            <a:pPr lvl="0"/>
            <a:r>
              <a:rPr lang="de-DE" dirty="0"/>
              <a:t>Bitte hier nichts einfügen.</a:t>
            </a:r>
          </a:p>
        </p:txBody>
      </p:sp>
      <p:sp>
        <p:nvSpPr>
          <p:cNvPr id="14" name="Textplatzhalter 9">
            <a:extLst>
              <a:ext uri="{FF2B5EF4-FFF2-40B4-BE49-F238E27FC236}">
                <a16:creationId xmlns:a16="http://schemas.microsoft.com/office/drawing/2014/main" id="{61193814-994C-3040-A597-729DEBEC2059}"/>
              </a:ext>
            </a:extLst>
          </p:cNvPr>
          <p:cNvSpPr>
            <a:spLocks noGrp="1"/>
          </p:cNvSpPr>
          <p:nvPr>
            <p:ph type="body" sz="quarter" idx="17" hasCustomPrompt="1"/>
          </p:nvPr>
        </p:nvSpPr>
        <p:spPr>
          <a:xfrm>
            <a:off x="971551" y="4287986"/>
            <a:ext cx="2450076" cy="282369"/>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fld id="{A3D54916-CEBA-6B48-A3D0-23D67B2BC3B8}" type="datetime1">
              <a:rPr lang="de-DE" smtClean="0"/>
              <a:t>30.07.19</a:t>
            </a:fld>
            <a:endParaRPr lang="de-DE" dirty="0"/>
          </a:p>
        </p:txBody>
      </p:sp>
      <p:sp>
        <p:nvSpPr>
          <p:cNvPr id="7" name="Textplatzhalter 9"/>
          <p:cNvSpPr>
            <a:spLocks noGrp="1"/>
          </p:cNvSpPr>
          <p:nvPr>
            <p:ph type="body" sz="quarter" idx="14" hasCustomPrompt="1"/>
          </p:nvPr>
        </p:nvSpPr>
        <p:spPr>
          <a:xfrm>
            <a:off x="971551" y="3912118"/>
            <a:ext cx="3796710" cy="233363"/>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r>
              <a:rPr lang="de-DE" dirty="0"/>
              <a:t>Hier steht die Referentin/der Referent</a:t>
            </a:r>
          </a:p>
        </p:txBody>
      </p:sp>
      <p:sp>
        <p:nvSpPr>
          <p:cNvPr id="9" name="Textplatzhalter 9"/>
          <p:cNvSpPr>
            <a:spLocks noGrp="1"/>
          </p:cNvSpPr>
          <p:nvPr>
            <p:ph type="body" sz="quarter" idx="13" hasCustomPrompt="1"/>
          </p:nvPr>
        </p:nvSpPr>
        <p:spPr>
          <a:xfrm>
            <a:off x="960728" y="2426661"/>
            <a:ext cx="7434000" cy="381000"/>
          </a:xfrm>
          <a:prstGeom prst="rect">
            <a:avLst/>
          </a:prstGeom>
        </p:spPr>
        <p:txBody>
          <a:bodyPr vert="horz" lIns="0" tIns="0" rIns="0" bIns="0"/>
          <a:lstStyle>
            <a:lvl1pPr marL="0" indent="0">
              <a:spcBef>
                <a:spcPts val="0"/>
              </a:spcBef>
              <a:buNone/>
              <a:defRPr sz="21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Hier steht der Untertitel</a:t>
            </a:r>
          </a:p>
        </p:txBody>
      </p:sp>
      <p:sp>
        <p:nvSpPr>
          <p:cNvPr id="8" name="Textplatzhalter 5"/>
          <p:cNvSpPr>
            <a:spLocks noGrp="1"/>
          </p:cNvSpPr>
          <p:nvPr>
            <p:ph type="body" sz="quarter" idx="12" hasCustomPrompt="1"/>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Hier steht der Titel</a:t>
            </a:r>
          </a:p>
        </p:txBody>
      </p:sp>
    </p:spTree>
    <p:extLst>
      <p:ext uri="{BB962C8B-B14F-4D97-AF65-F5344CB8AC3E}">
        <p14:creationId xmlns:p14="http://schemas.microsoft.com/office/powerpoint/2010/main" val="2496817279"/>
      </p:ext>
    </p:extLst>
  </p:cSld>
  <p:clrMapOvr>
    <a:masterClrMapping/>
  </p:clrMapOvr>
  <p:extLst>
    <p:ext uri="{DCECCB84-F9BA-43D5-87BE-67443E8EF086}">
      <p15:sldGuideLst xmlns:p15="http://schemas.microsoft.com/office/powerpoint/2012/main">
        <p15:guide id="1" orient="horz" pos="667">
          <p15:clr>
            <a:srgbClr val="FBAE40"/>
          </p15:clr>
        </p15:guide>
        <p15:guide id="2" pos="363">
          <p15:clr>
            <a:srgbClr val="FBAE40"/>
          </p15:clr>
        </p15:guide>
        <p15:guide id="3" pos="5375" userDrawn="1">
          <p15:clr>
            <a:srgbClr val="FBAE40"/>
          </p15:clr>
        </p15:guide>
        <p15:guide id="4" orient="horz" pos="291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halt_Text">
    <p:spTree>
      <p:nvGrpSpPr>
        <p:cNvPr id="1" name=""/>
        <p:cNvGrpSpPr/>
        <p:nvPr/>
      </p:nvGrpSpPr>
      <p:grpSpPr>
        <a:xfrm>
          <a:off x="0" y="0"/>
          <a:ext cx="0" cy="0"/>
          <a:chOff x="0" y="0"/>
          <a:chExt cx="0" cy="0"/>
        </a:xfrm>
      </p:grpSpPr>
      <p:sp>
        <p:nvSpPr>
          <p:cNvPr id="5" name="Textplatzhalter 14"/>
          <p:cNvSpPr>
            <a:spLocks noGrp="1"/>
          </p:cNvSpPr>
          <p:nvPr>
            <p:ph type="body" sz="quarter" idx="12"/>
          </p:nvPr>
        </p:nvSpPr>
        <p:spPr>
          <a:xfrm>
            <a:off x="971550" y="1174768"/>
            <a:ext cx="6612591" cy="2956500"/>
          </a:xfrm>
          <a:prstGeom prst="rect">
            <a:avLst/>
          </a:prstGeom>
        </p:spPr>
        <p:txBody>
          <a:bodyPr vert="horz" lIns="0" tIns="0" rIns="0" bIns="0">
            <a:noAutofit/>
          </a:bodyPr>
          <a:lstStyle>
            <a:lvl1pPr marL="0" indent="0">
              <a:lnSpc>
                <a:spcPts val="1800"/>
              </a:lnSpc>
              <a:spcBef>
                <a:spcPts val="0"/>
              </a:spcBef>
              <a:buNone/>
              <a:defRPr sz="1900">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6" name="Textplatzhalter 6"/>
          <p:cNvSpPr>
            <a:spLocks noGrp="1"/>
          </p:cNvSpPr>
          <p:nvPr>
            <p:ph type="body" sz="quarter" idx="14" hasCustomPrompt="1"/>
          </p:nvPr>
        </p:nvSpPr>
        <p:spPr>
          <a:xfrm>
            <a:off x="971550" y="617855"/>
            <a:ext cx="6612591" cy="342900"/>
          </a:xfrm>
          <a:prstGeom prst="rect">
            <a:avLst/>
          </a:prstGeom>
        </p:spPr>
        <p:txBody>
          <a:bodyPr vert="horz" lIns="0" tIns="0" rIns="0" bIns="0"/>
          <a:lstStyle>
            <a:lvl1pPr marL="0" indent="0">
              <a:spcBef>
                <a:spcPts val="0"/>
              </a:spcBef>
              <a:buNone/>
              <a:defRPr sz="2600" b="1">
                <a:solidFill>
                  <a:schemeClr val="tx1"/>
                </a:solidFill>
                <a:latin typeface="+mj-lt"/>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err="1"/>
              <a:t>tformat</a:t>
            </a:r>
            <a:r>
              <a:rPr lang="de-DE" dirty="0"/>
              <a:t> bearbeiten</a:t>
            </a:r>
          </a:p>
        </p:txBody>
      </p:sp>
    </p:spTree>
    <p:extLst>
      <p:ext uri="{BB962C8B-B14F-4D97-AF65-F5344CB8AC3E}">
        <p14:creationId xmlns:p14="http://schemas.microsoft.com/office/powerpoint/2010/main" val="38393717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halt_Bilder">
    <p:spTree>
      <p:nvGrpSpPr>
        <p:cNvPr id="1" name=""/>
        <p:cNvGrpSpPr/>
        <p:nvPr/>
      </p:nvGrpSpPr>
      <p:grpSpPr>
        <a:xfrm>
          <a:off x="0" y="0"/>
          <a:ext cx="0" cy="0"/>
          <a:chOff x="0" y="0"/>
          <a:chExt cx="0" cy="0"/>
        </a:xfrm>
      </p:grpSpPr>
      <p:sp>
        <p:nvSpPr>
          <p:cNvPr id="8" name="Bildplatzhalter 5">
            <a:extLst>
              <a:ext uri="{FF2B5EF4-FFF2-40B4-BE49-F238E27FC236}">
                <a16:creationId xmlns:a16="http://schemas.microsoft.com/office/drawing/2014/main" id="{511A0D6D-0695-2147-8146-7BCDB70E3A7A}"/>
              </a:ext>
            </a:extLst>
          </p:cNvPr>
          <p:cNvSpPr>
            <a:spLocks noGrp="1"/>
          </p:cNvSpPr>
          <p:nvPr>
            <p:ph type="pic" sz="quarter" idx="12"/>
          </p:nvPr>
        </p:nvSpPr>
        <p:spPr>
          <a:xfrm>
            <a:off x="971550" y="1295399"/>
            <a:ext cx="2603965"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9" name="Textplatzhalter 6">
            <a:extLst>
              <a:ext uri="{FF2B5EF4-FFF2-40B4-BE49-F238E27FC236}">
                <a16:creationId xmlns:a16="http://schemas.microsoft.com/office/drawing/2014/main" id="{389C19C7-F8DC-FB46-A5DE-AFA62745BD0A}"/>
              </a:ext>
            </a:extLst>
          </p:cNvPr>
          <p:cNvSpPr>
            <a:spLocks noGrp="1"/>
          </p:cNvSpPr>
          <p:nvPr>
            <p:ph type="body" sz="quarter" idx="14"/>
          </p:nvPr>
        </p:nvSpPr>
        <p:spPr>
          <a:xfrm>
            <a:off x="971550" y="663575"/>
            <a:ext cx="5527861"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11" name="Bildplatzhalter 5">
            <a:extLst>
              <a:ext uri="{FF2B5EF4-FFF2-40B4-BE49-F238E27FC236}">
                <a16:creationId xmlns:a16="http://schemas.microsoft.com/office/drawing/2014/main" id="{42013419-2524-8242-995B-47C1E14E67AA}"/>
              </a:ext>
            </a:extLst>
          </p:cNvPr>
          <p:cNvSpPr>
            <a:spLocks noGrp="1"/>
          </p:cNvSpPr>
          <p:nvPr>
            <p:ph type="pic" sz="quarter" idx="15"/>
          </p:nvPr>
        </p:nvSpPr>
        <p:spPr>
          <a:xfrm>
            <a:off x="4932364" y="1295398"/>
            <a:ext cx="2603965" cy="2880313"/>
          </a:xfrm>
          <a:prstGeom prst="rect">
            <a:avLst/>
          </a:prstGeom>
        </p:spPr>
        <p:txBody>
          <a:bodyPr vert="horz"/>
          <a:lstStyle>
            <a:lvl1pPr marL="0" indent="0">
              <a:buNone/>
              <a:defRPr sz="1900">
                <a:latin typeface="Arial" panose="020B0604020202020204" pitchFamily="34" charset="0"/>
                <a:cs typeface="Arial" panose="020B0604020202020204" pitchFamily="34" charset="0"/>
              </a:defRPr>
            </a:lvl1pPr>
          </a:lstStyle>
          <a:p>
            <a:pPr lvl="0"/>
            <a:endParaRPr lang="de-DE" noProof="0" dirty="0"/>
          </a:p>
        </p:txBody>
      </p:sp>
      <p:sp>
        <p:nvSpPr>
          <p:cNvPr id="16" name="Textplatzhalter 2">
            <a:extLst>
              <a:ext uri="{FF2B5EF4-FFF2-40B4-BE49-F238E27FC236}">
                <a16:creationId xmlns:a16="http://schemas.microsoft.com/office/drawing/2014/main" id="{B0109FE9-C55D-B949-9FF1-13B699A71752}"/>
              </a:ext>
            </a:extLst>
          </p:cNvPr>
          <p:cNvSpPr>
            <a:spLocks noGrp="1"/>
          </p:cNvSpPr>
          <p:nvPr>
            <p:ph type="body" sz="quarter" idx="18" hasCustomPrompt="1"/>
          </p:nvPr>
        </p:nvSpPr>
        <p:spPr>
          <a:xfrm>
            <a:off x="971551" y="4308050"/>
            <a:ext cx="2600450"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
        <p:nvSpPr>
          <p:cNvPr id="17" name="Textplatzhalter 2">
            <a:extLst>
              <a:ext uri="{FF2B5EF4-FFF2-40B4-BE49-F238E27FC236}">
                <a16:creationId xmlns:a16="http://schemas.microsoft.com/office/drawing/2014/main" id="{46A8EE62-3AF7-A44B-8E5E-83CD60CD5C47}"/>
              </a:ext>
            </a:extLst>
          </p:cNvPr>
          <p:cNvSpPr>
            <a:spLocks noGrp="1"/>
          </p:cNvSpPr>
          <p:nvPr>
            <p:ph type="body" sz="quarter" idx="19" hasCustomPrompt="1"/>
          </p:nvPr>
        </p:nvSpPr>
        <p:spPr>
          <a:xfrm>
            <a:off x="4933140" y="4308050"/>
            <a:ext cx="2600450" cy="184942"/>
          </a:xfrm>
          <a:prstGeom prst="rect">
            <a:avLst/>
          </a:prstGeom>
        </p:spPr>
        <p:txBody>
          <a:bodyPr lIns="0" tIns="0" rIns="0" bIns="0"/>
          <a:lstStyle>
            <a:lvl1pPr marL="0" indent="0">
              <a:buFontTx/>
              <a:buNone/>
              <a:defRPr sz="1600">
                <a:solidFill>
                  <a:schemeClr val="tx2"/>
                </a:solidFill>
                <a:latin typeface="Arial" panose="020B0604020202020204" pitchFamily="34" charset="0"/>
                <a:cs typeface="Arial" panose="020B0604020202020204" pitchFamily="34" charset="0"/>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de-DE" dirty="0"/>
              <a:t>Bildunterschrift</a:t>
            </a:r>
          </a:p>
        </p:txBody>
      </p:sp>
    </p:spTree>
    <p:extLst>
      <p:ext uri="{BB962C8B-B14F-4D97-AF65-F5344CB8AC3E}">
        <p14:creationId xmlns:p14="http://schemas.microsoft.com/office/powerpoint/2010/main" val="1736458237"/>
      </p:ext>
    </p:extLst>
  </p:cSld>
  <p:clrMapOvr>
    <a:masterClrMapping/>
  </p:clrMapOvr>
  <p:extLst>
    <p:ext uri="{DCECCB84-F9BA-43D5-87BE-67443E8EF086}">
      <p15:sldGuideLst xmlns:p15="http://schemas.microsoft.com/office/powerpoint/2012/main">
        <p15:guide id="1" orient="horz" pos="2731" userDrawn="1">
          <p15:clr>
            <a:srgbClr val="FBAE40"/>
          </p15:clr>
        </p15:guide>
        <p15:guide id="2" orient="horz" pos="291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rafiken">
    <p:spTree>
      <p:nvGrpSpPr>
        <p:cNvPr id="1" name=""/>
        <p:cNvGrpSpPr/>
        <p:nvPr/>
      </p:nvGrpSpPr>
      <p:grpSpPr>
        <a:xfrm>
          <a:off x="0" y="0"/>
          <a:ext cx="0" cy="0"/>
          <a:chOff x="0" y="0"/>
          <a:chExt cx="0" cy="0"/>
        </a:xfrm>
      </p:grpSpPr>
      <p:sp>
        <p:nvSpPr>
          <p:cNvPr id="15" name="Textplatzhalter 6"/>
          <p:cNvSpPr>
            <a:spLocks noGrp="1"/>
          </p:cNvSpPr>
          <p:nvPr>
            <p:ph type="body" sz="quarter" idx="14"/>
          </p:nvPr>
        </p:nvSpPr>
        <p:spPr>
          <a:xfrm>
            <a:off x="971550" y="617855"/>
            <a:ext cx="6576733"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4" name="Diagrammplatzhalter 3">
            <a:extLst>
              <a:ext uri="{FF2B5EF4-FFF2-40B4-BE49-F238E27FC236}">
                <a16:creationId xmlns:a16="http://schemas.microsoft.com/office/drawing/2014/main" id="{34879D79-ED8E-C442-8DED-C6DE23461BBC}"/>
              </a:ext>
            </a:extLst>
          </p:cNvPr>
          <p:cNvSpPr>
            <a:spLocks noGrp="1"/>
          </p:cNvSpPr>
          <p:nvPr>
            <p:ph type="chart" sz="quarter" idx="18"/>
          </p:nvPr>
        </p:nvSpPr>
        <p:spPr>
          <a:xfrm>
            <a:off x="971551" y="1249680"/>
            <a:ext cx="3074520" cy="2879725"/>
          </a:xfrm>
          <a:prstGeom prst="rect">
            <a:avLst/>
          </a:prstGeom>
        </p:spPr>
        <p:txBody>
          <a:bodyPr/>
          <a:lstStyle>
            <a:lvl1pPr>
              <a:defRPr sz="1900">
                <a:latin typeface="Arial" panose="020B0604020202020204" pitchFamily="34" charset="0"/>
                <a:ea typeface="Fira Sans" panose="020B0503050000020004" pitchFamily="34" charset="0"/>
                <a:cs typeface="Arial" panose="020B0604020202020204" pitchFamily="34" charset="0"/>
              </a:defRPr>
            </a:lvl1pPr>
          </a:lstStyle>
          <a:p>
            <a:endParaRPr lang="de-DE" dirty="0"/>
          </a:p>
        </p:txBody>
      </p:sp>
      <p:sp>
        <p:nvSpPr>
          <p:cNvPr id="19" name="Diagrammplatzhalter 3">
            <a:extLst>
              <a:ext uri="{FF2B5EF4-FFF2-40B4-BE49-F238E27FC236}">
                <a16:creationId xmlns:a16="http://schemas.microsoft.com/office/drawing/2014/main" id="{0BF4F407-D991-3944-B834-9D39AD06CF7A}"/>
              </a:ext>
            </a:extLst>
          </p:cNvPr>
          <p:cNvSpPr>
            <a:spLocks noGrp="1"/>
          </p:cNvSpPr>
          <p:nvPr>
            <p:ph type="chart" sz="quarter" idx="19"/>
          </p:nvPr>
        </p:nvSpPr>
        <p:spPr>
          <a:xfrm>
            <a:off x="4524188" y="1249680"/>
            <a:ext cx="3024095" cy="2879725"/>
          </a:xfrm>
          <a:prstGeom prst="rect">
            <a:avLst/>
          </a:prstGeom>
        </p:spPr>
        <p:txBody>
          <a:bodyPr/>
          <a:lstStyle>
            <a:lvl1pPr>
              <a:defRPr sz="1900">
                <a:latin typeface="Arial" panose="020B0604020202020204" pitchFamily="34" charset="0"/>
                <a:ea typeface="Fira Sans" panose="020B0503050000020004" pitchFamily="34" charset="0"/>
                <a:cs typeface="Arial" panose="020B0604020202020204" pitchFamily="34" charset="0"/>
              </a:defRPr>
            </a:lvl1pPr>
          </a:lstStyle>
          <a:p>
            <a:endParaRPr lang="de-DE" dirty="0"/>
          </a:p>
        </p:txBody>
      </p:sp>
    </p:spTree>
    <p:extLst>
      <p:ext uri="{BB962C8B-B14F-4D97-AF65-F5344CB8AC3E}">
        <p14:creationId xmlns:p14="http://schemas.microsoft.com/office/powerpoint/2010/main" val="32330983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abelle">
    <p:spTree>
      <p:nvGrpSpPr>
        <p:cNvPr id="1" name=""/>
        <p:cNvGrpSpPr/>
        <p:nvPr/>
      </p:nvGrpSpPr>
      <p:grpSpPr>
        <a:xfrm>
          <a:off x="0" y="0"/>
          <a:ext cx="0" cy="0"/>
          <a:chOff x="0" y="0"/>
          <a:chExt cx="0" cy="0"/>
        </a:xfrm>
      </p:grpSpPr>
      <p:sp>
        <p:nvSpPr>
          <p:cNvPr id="15" name="Textplatzhalter 6"/>
          <p:cNvSpPr>
            <a:spLocks noGrp="1"/>
          </p:cNvSpPr>
          <p:nvPr>
            <p:ph type="body" sz="quarter" idx="14"/>
          </p:nvPr>
        </p:nvSpPr>
        <p:spPr>
          <a:xfrm>
            <a:off x="971550" y="617855"/>
            <a:ext cx="6645420"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8" name="Tabellenplatzhalter 7">
            <a:extLst>
              <a:ext uri="{FF2B5EF4-FFF2-40B4-BE49-F238E27FC236}">
                <a16:creationId xmlns:a16="http://schemas.microsoft.com/office/drawing/2014/main" id="{523358DF-D349-A544-A68A-E2102A7533B0}"/>
              </a:ext>
            </a:extLst>
          </p:cNvPr>
          <p:cNvSpPr>
            <a:spLocks noGrp="1"/>
          </p:cNvSpPr>
          <p:nvPr>
            <p:ph type="tbl" sz="quarter" idx="18"/>
          </p:nvPr>
        </p:nvSpPr>
        <p:spPr>
          <a:xfrm>
            <a:off x="971550" y="1249680"/>
            <a:ext cx="6582709" cy="2736850"/>
          </a:xfrm>
          <a:prstGeom prst="rect">
            <a:avLst/>
          </a:prstGeom>
        </p:spPr>
        <p:txBody>
          <a:bodyPr/>
          <a:lstStyle>
            <a:lvl1pPr>
              <a:defRPr sz="1900">
                <a:latin typeface="Arial" panose="020B0604020202020204" pitchFamily="34" charset="0"/>
                <a:cs typeface="Arial" panose="020B0604020202020204" pitchFamily="34" charset="0"/>
              </a:defRPr>
            </a:lvl1pPr>
          </a:lstStyle>
          <a:p>
            <a:endParaRPr lang="de-DE" dirty="0"/>
          </a:p>
        </p:txBody>
      </p:sp>
    </p:spTree>
    <p:extLst>
      <p:ext uri="{BB962C8B-B14F-4D97-AF65-F5344CB8AC3E}">
        <p14:creationId xmlns:p14="http://schemas.microsoft.com/office/powerpoint/2010/main" val="3531697220"/>
      </p:ext>
    </p:extLst>
  </p:cSld>
  <p:clrMapOvr>
    <a:masterClrMapping/>
  </p:clrMapOvr>
  <p:extLst>
    <p:ext uri="{DCECCB84-F9BA-43D5-87BE-67443E8EF086}">
      <p15:sldGuideLst xmlns:p15="http://schemas.microsoft.com/office/powerpoint/2012/main">
        <p15:guide id="1" orient="horz" pos="2777">
          <p15:clr>
            <a:srgbClr val="FBAE40"/>
          </p15:clr>
        </p15:guide>
        <p15:guide id="2" orient="horz" pos="289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rennfolie">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9DF5258E-1357-E14B-B44C-7D92F3E5894F}"/>
              </a:ext>
            </a:extLst>
          </p:cNvPr>
          <p:cNvSpPr/>
          <p:nvPr userDrawn="1"/>
        </p:nvSpPr>
        <p:spPr>
          <a:xfrm>
            <a:off x="-39119" y="-44009"/>
            <a:ext cx="9246687" cy="5222349"/>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9" name="Textplatzhalter 9"/>
          <p:cNvSpPr>
            <a:spLocks noGrp="1"/>
          </p:cNvSpPr>
          <p:nvPr>
            <p:ph type="body" sz="quarter" idx="13"/>
          </p:nvPr>
        </p:nvSpPr>
        <p:spPr>
          <a:xfrm>
            <a:off x="960728" y="2426661"/>
            <a:ext cx="7434000" cy="381000"/>
          </a:xfrm>
          <a:prstGeom prst="rect">
            <a:avLst/>
          </a:prstGeom>
        </p:spPr>
        <p:txBody>
          <a:bodyPr vert="horz" lIns="0" tIns="0" rIns="0" bIns="0"/>
          <a:lstStyle>
            <a:lvl1pPr marL="0" indent="0">
              <a:spcBef>
                <a:spcPts val="0"/>
              </a:spcBef>
              <a:buNone/>
              <a:defRPr sz="23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Mastertextformat bearbeiten</a:t>
            </a:r>
          </a:p>
        </p:txBody>
      </p:sp>
      <p:sp>
        <p:nvSpPr>
          <p:cNvPr id="15" name="Textfeld 14">
            <a:extLst>
              <a:ext uri="{FF2B5EF4-FFF2-40B4-BE49-F238E27FC236}">
                <a16:creationId xmlns:a16="http://schemas.microsoft.com/office/drawing/2014/main" id="{F79CB8E5-9732-4048-BEB4-F154CF925930}"/>
              </a:ext>
            </a:extLst>
          </p:cNvPr>
          <p:cNvSpPr txBox="1"/>
          <p:nvPr userDrawn="1"/>
        </p:nvSpPr>
        <p:spPr>
          <a:xfrm>
            <a:off x="971550" y="4850651"/>
            <a:ext cx="2706624" cy="169277"/>
          </a:xfrm>
          <a:prstGeom prst="rect">
            <a:avLst/>
          </a:prstGeom>
          <a:noFill/>
        </p:spPr>
        <p:txBody>
          <a:bodyPr wrap="square" lIns="0" tIns="0" rIns="0" bIns="0" rtlCol="0">
            <a:spAutoFit/>
          </a:bodyPr>
          <a:lstStyle/>
          <a:p>
            <a:r>
              <a:rPr lang="de-DE" sz="1100" dirty="0">
                <a:solidFill>
                  <a:schemeClr val="bg1"/>
                </a:solidFill>
                <a:latin typeface="Arial" panose="020B0604020202020204" pitchFamily="34" charset="0"/>
                <a:ea typeface="Fira Sans" panose="020B0503050000020004" pitchFamily="34" charset="0"/>
                <a:cs typeface="Arial" panose="020B0604020202020204" pitchFamily="34" charset="0"/>
              </a:rPr>
              <a:t>Hochschule Weihenstephan-</a:t>
            </a:r>
            <a:r>
              <a:rPr lang="de-DE" sz="1100" dirty="0" err="1">
                <a:solidFill>
                  <a:schemeClr val="bg1"/>
                </a:solidFill>
                <a:latin typeface="Arial" panose="020B0604020202020204" pitchFamily="34" charset="0"/>
                <a:ea typeface="Fira Sans" panose="020B0503050000020004" pitchFamily="34" charset="0"/>
                <a:cs typeface="Arial" panose="020B0604020202020204" pitchFamily="34" charset="0"/>
              </a:rPr>
              <a:t>Triesdorf</a:t>
            </a:r>
            <a:endParaRPr lang="de-DE" sz="1100" dirty="0">
              <a:solidFill>
                <a:schemeClr val="bg1"/>
              </a:solidFill>
              <a:latin typeface="Arial" panose="020B0604020202020204" pitchFamily="34" charset="0"/>
              <a:ea typeface="Fira Sans" panose="020B0503050000020004" pitchFamily="34" charset="0"/>
              <a:cs typeface="Arial" panose="020B0604020202020204" pitchFamily="34" charset="0"/>
            </a:endParaRPr>
          </a:p>
        </p:txBody>
      </p:sp>
    </p:spTree>
    <p:extLst>
      <p:ext uri="{BB962C8B-B14F-4D97-AF65-F5344CB8AC3E}">
        <p14:creationId xmlns:p14="http://schemas.microsoft.com/office/powerpoint/2010/main" val="35050412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rennfolie">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9DF5258E-1357-E14B-B44C-7D92F3E5894F}"/>
              </a:ext>
            </a:extLst>
          </p:cNvPr>
          <p:cNvSpPr/>
          <p:nvPr userDrawn="1"/>
        </p:nvSpPr>
        <p:spPr>
          <a:xfrm>
            <a:off x="-39119" y="-44009"/>
            <a:ext cx="9246687" cy="5222349"/>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9" name="Textplatzhalter 9"/>
          <p:cNvSpPr>
            <a:spLocks noGrp="1"/>
          </p:cNvSpPr>
          <p:nvPr>
            <p:ph type="body" sz="quarter" idx="13"/>
          </p:nvPr>
        </p:nvSpPr>
        <p:spPr>
          <a:xfrm>
            <a:off x="960728" y="2426661"/>
            <a:ext cx="7434000" cy="381000"/>
          </a:xfrm>
          <a:prstGeom prst="rect">
            <a:avLst/>
          </a:prstGeom>
        </p:spPr>
        <p:txBody>
          <a:bodyPr vert="horz" lIns="0" tIns="0" rIns="0" bIns="0"/>
          <a:lstStyle>
            <a:lvl1pPr marL="0" indent="0">
              <a:spcBef>
                <a:spcPts val="0"/>
              </a:spcBef>
              <a:buNone/>
              <a:defRPr sz="23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Mastertextformat bearbeiten</a:t>
            </a:r>
          </a:p>
        </p:txBody>
      </p:sp>
      <p:pic>
        <p:nvPicPr>
          <p:cNvPr id="4" name="Grafik 3">
            <a:extLst>
              <a:ext uri="{FF2B5EF4-FFF2-40B4-BE49-F238E27FC236}">
                <a16:creationId xmlns:a16="http://schemas.microsoft.com/office/drawing/2014/main" id="{133F8556-4BDC-214D-9518-F6B8B143E53A}"/>
              </a:ext>
            </a:extLst>
          </p:cNvPr>
          <p:cNvPicPr>
            <a:picLocks noChangeAspect="1"/>
          </p:cNvPicPr>
          <p:nvPr userDrawn="1"/>
        </p:nvPicPr>
        <p:blipFill>
          <a:blip r:embed="rId2"/>
          <a:srcRect/>
          <a:stretch/>
        </p:blipFill>
        <p:spPr>
          <a:xfrm>
            <a:off x="960728" y="3702270"/>
            <a:ext cx="3190746" cy="1071794"/>
          </a:xfrm>
          <a:prstGeom prst="rect">
            <a:avLst/>
          </a:prstGeom>
        </p:spPr>
      </p:pic>
    </p:spTree>
    <p:extLst>
      <p:ext uri="{BB962C8B-B14F-4D97-AF65-F5344CB8AC3E}">
        <p14:creationId xmlns:p14="http://schemas.microsoft.com/office/powerpoint/2010/main" val="900082799"/>
      </p:ext>
    </p:extLst>
  </p:cSld>
  <p:clrMapOvr>
    <a:masterClrMapping/>
  </p:clrMapOvr>
  <p:extLst>
    <p:ext uri="{DCECCB84-F9BA-43D5-87BE-67443E8EF086}">
      <p15:sldGuideLst xmlns:p15="http://schemas.microsoft.com/office/powerpoint/2012/main">
        <p15:guide id="1" pos="612"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rennfolie">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9DF5258E-1357-E14B-B44C-7D92F3E5894F}"/>
              </a:ext>
            </a:extLst>
          </p:cNvPr>
          <p:cNvSpPr/>
          <p:nvPr userDrawn="1"/>
        </p:nvSpPr>
        <p:spPr>
          <a:xfrm>
            <a:off x="-39119" y="-44009"/>
            <a:ext cx="9246687" cy="5222349"/>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8" name="Textplatzhalter 5"/>
          <p:cNvSpPr>
            <a:spLocks noGrp="1"/>
          </p:cNvSpPr>
          <p:nvPr>
            <p:ph type="body" sz="quarter" idx="12"/>
          </p:nvPr>
        </p:nvSpPr>
        <p:spPr>
          <a:xfrm>
            <a:off x="611104" y="971576"/>
            <a:ext cx="7434000" cy="452438"/>
          </a:xfrm>
          <a:prstGeom prst="rect">
            <a:avLst/>
          </a:prstGeom>
        </p:spPr>
        <p:txBody>
          <a:bodyPr vert="horz" wrap="none" lIns="0" tIns="0" rIns="0" bIns="0"/>
          <a:lstStyle>
            <a:lvl1pPr marL="0" indent="0">
              <a:spcBef>
                <a:spcPts val="0"/>
              </a:spcBef>
              <a:buNone/>
              <a:defRPr sz="3600" b="1">
                <a:solidFill>
                  <a:schemeClr val="bg1"/>
                </a:solidFill>
                <a:latin typeface="+mj-lt"/>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3980592221"/>
      </p:ext>
    </p:extLst>
  </p:cSld>
  <p:clrMapOvr>
    <a:masterClrMapping/>
  </p:clrMapOvr>
  <p:extLst>
    <p:ext uri="{DCECCB84-F9BA-43D5-87BE-67443E8EF086}">
      <p15:sldGuideLst xmlns:p15="http://schemas.microsoft.com/office/powerpoint/2012/main">
        <p15:guide id="1" pos="612">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Inhalt_Bild_Text">
    <p:spTree>
      <p:nvGrpSpPr>
        <p:cNvPr id="1" name=""/>
        <p:cNvGrpSpPr/>
        <p:nvPr/>
      </p:nvGrpSpPr>
      <p:grpSpPr>
        <a:xfrm>
          <a:off x="0" y="0"/>
          <a:ext cx="0" cy="0"/>
          <a:chOff x="0" y="0"/>
          <a:chExt cx="0" cy="0"/>
        </a:xfrm>
      </p:grpSpPr>
      <p:sp>
        <p:nvSpPr>
          <p:cNvPr id="13" name="Textplatzhalter 6"/>
          <p:cNvSpPr>
            <a:spLocks noGrp="1"/>
          </p:cNvSpPr>
          <p:nvPr>
            <p:ph type="body" sz="quarter" idx="14"/>
          </p:nvPr>
        </p:nvSpPr>
        <p:spPr>
          <a:xfrm>
            <a:off x="971550" y="428625"/>
            <a:ext cx="6558803" cy="495300"/>
          </a:xfrm>
          <a:prstGeom prst="rect">
            <a:avLst/>
          </a:prstGeom>
        </p:spPr>
        <p:txBody>
          <a:bodyPr vert="horz" lIns="0" tIns="0" rIns="0" bIns="0"/>
          <a:lstStyle>
            <a:lvl1pPr marL="0" indent="0">
              <a:spcBef>
                <a:spcPts val="0"/>
              </a:spcBef>
              <a:buNone/>
              <a:defRPr sz="2800" b="1">
                <a:solidFill>
                  <a:schemeClr val="tx1"/>
                </a:solidFill>
                <a:latin typeface="+mj-lt"/>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8" name="Textplatzhalter 14">
            <a:extLst>
              <a:ext uri="{FF2B5EF4-FFF2-40B4-BE49-F238E27FC236}">
                <a16:creationId xmlns:a16="http://schemas.microsoft.com/office/drawing/2014/main" id="{25C72EC8-14E5-3B4D-8C02-FBC2E74CD896}"/>
              </a:ext>
            </a:extLst>
          </p:cNvPr>
          <p:cNvSpPr>
            <a:spLocks noGrp="1"/>
          </p:cNvSpPr>
          <p:nvPr>
            <p:ph type="body" sz="quarter" idx="15" hasCustomPrompt="1"/>
          </p:nvPr>
        </p:nvSpPr>
        <p:spPr>
          <a:xfrm>
            <a:off x="4472828" y="1295395"/>
            <a:ext cx="3057525" cy="3197595"/>
          </a:xfrm>
          <a:prstGeom prst="rect">
            <a:avLst/>
          </a:prstGeom>
        </p:spPr>
        <p:txBody>
          <a:bodyPr vert="horz" lIns="0" tIns="0" rIns="0" bIns="0">
            <a:noAutofit/>
          </a:bodyPr>
          <a:lstStyle>
            <a:lvl1pPr marL="342900" indent="-342900">
              <a:lnSpc>
                <a:spcPct val="100000"/>
              </a:lnSpc>
              <a:spcBef>
                <a:spcPts val="600"/>
              </a:spcBef>
              <a:buClr>
                <a:srgbClr val="7AB800"/>
              </a:buClr>
              <a:buFont typeface="Arial" panose="020B0604020202020204" pitchFamily="34" charset="0"/>
              <a:buChar char="•"/>
              <a:defRPr sz="1900">
                <a:solidFill>
                  <a:schemeClr val="tx1"/>
                </a:solidFill>
                <a:latin typeface="+mn-lt"/>
                <a:ea typeface="Fira Sans" panose="020B0503050000020004" pitchFamily="34" charset="0"/>
                <a:cs typeface="Arial" panose="020B0604020202020204" pitchFamily="34" charset="0"/>
              </a:defRPr>
            </a:lvl1pPr>
            <a:lvl2pPr marL="685800" indent="-342900">
              <a:buClr>
                <a:srgbClr val="7AB800"/>
              </a:buClr>
              <a:buFont typeface="Symbol" panose="05050102010706020507" pitchFamily="18" charset="2"/>
              <a:buChar char="-"/>
              <a:defRPr sz="1600">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a:p>
            <a:pPr lvl="1"/>
            <a:endParaRPr lang="de-DE" dirty="0"/>
          </a:p>
        </p:txBody>
      </p:sp>
      <p:sp>
        <p:nvSpPr>
          <p:cNvPr id="10" name="Textplatzhalter 14">
            <a:extLst>
              <a:ext uri="{FF2B5EF4-FFF2-40B4-BE49-F238E27FC236}">
                <a16:creationId xmlns:a16="http://schemas.microsoft.com/office/drawing/2014/main" id="{25C72EC8-14E5-3B4D-8C02-FBC2E74CD896}"/>
              </a:ext>
            </a:extLst>
          </p:cNvPr>
          <p:cNvSpPr>
            <a:spLocks noGrp="1"/>
          </p:cNvSpPr>
          <p:nvPr>
            <p:ph type="body" sz="quarter" idx="20" hasCustomPrompt="1"/>
          </p:nvPr>
        </p:nvSpPr>
        <p:spPr>
          <a:xfrm>
            <a:off x="971550" y="1295396"/>
            <a:ext cx="3057525" cy="3197595"/>
          </a:xfrm>
          <a:prstGeom prst="rect">
            <a:avLst/>
          </a:prstGeom>
        </p:spPr>
        <p:txBody>
          <a:bodyPr vert="horz" lIns="0" tIns="0" rIns="0" bIns="0">
            <a:noAutofit/>
          </a:bodyPr>
          <a:lstStyle>
            <a:lvl1pPr marL="342900" indent="-342900">
              <a:lnSpc>
                <a:spcPct val="100000"/>
              </a:lnSpc>
              <a:spcBef>
                <a:spcPts val="600"/>
              </a:spcBef>
              <a:buClr>
                <a:srgbClr val="7AB800"/>
              </a:buClr>
              <a:buFont typeface="Arial" panose="020B0604020202020204" pitchFamily="34" charset="0"/>
              <a:buChar char="•"/>
              <a:defRPr sz="1900">
                <a:solidFill>
                  <a:schemeClr val="tx1"/>
                </a:solidFill>
                <a:latin typeface="+mn-lt"/>
                <a:ea typeface="Fira Sans" panose="020B0503050000020004" pitchFamily="34" charset="0"/>
                <a:cs typeface="Arial" panose="020B0604020202020204" pitchFamily="34" charset="0"/>
              </a:defRPr>
            </a:lvl1pPr>
            <a:lvl2pPr marL="685800" indent="-342900">
              <a:buClr>
                <a:srgbClr val="7AB800"/>
              </a:buClr>
              <a:buFont typeface="Symbol" panose="05050102010706020507" pitchFamily="18" charset="2"/>
              <a:buChar char="-"/>
              <a:defRPr sz="1600">
                <a:latin typeface="+mn-lt"/>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a:p>
            <a:pPr lvl="1"/>
            <a:endParaRPr lang="de-DE" dirty="0"/>
          </a:p>
        </p:txBody>
      </p:sp>
    </p:spTree>
    <p:extLst>
      <p:ext uri="{BB962C8B-B14F-4D97-AF65-F5344CB8AC3E}">
        <p14:creationId xmlns:p14="http://schemas.microsoft.com/office/powerpoint/2010/main" val="15595004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AB9A80-6656-45CE-946F-29994AB1F6E4}"/>
              </a:ext>
            </a:extLst>
          </p:cNvPr>
          <p:cNvSpPr>
            <a:spLocks noGrp="1"/>
          </p:cNvSpPr>
          <p:nvPr>
            <p:ph type="ctrTitle"/>
          </p:nvPr>
        </p:nvSpPr>
        <p:spPr>
          <a:xfrm>
            <a:off x="1143000" y="841375"/>
            <a:ext cx="6858000" cy="17907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2A864943-9063-4659-ACD0-F4BDE0C63F51}"/>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DBB5831A-8A52-4934-B534-7CE490B26C4F}"/>
              </a:ext>
            </a:extLst>
          </p:cNvPr>
          <p:cNvSpPr>
            <a:spLocks noGrp="1"/>
          </p:cNvSpPr>
          <p:nvPr>
            <p:ph type="dt" sz="half" idx="10"/>
          </p:nvPr>
        </p:nvSpPr>
        <p:spPr/>
        <p:txBody>
          <a:bodyPr/>
          <a:lstStyle/>
          <a:p>
            <a:fld id="{44F3AD6B-AB68-4A2E-9CD1-BB4BEA3E3DF7}" type="datetimeFigureOut">
              <a:rPr lang="de-DE" smtClean="0"/>
              <a:t>23.03.2022</a:t>
            </a:fld>
            <a:endParaRPr lang="de-DE"/>
          </a:p>
        </p:txBody>
      </p:sp>
      <p:sp>
        <p:nvSpPr>
          <p:cNvPr id="5" name="Fußzeilenplatzhalter 4">
            <a:extLst>
              <a:ext uri="{FF2B5EF4-FFF2-40B4-BE49-F238E27FC236}">
                <a16:creationId xmlns:a16="http://schemas.microsoft.com/office/drawing/2014/main" id="{48B81969-1ABB-4B91-B563-C595B4FF331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C8BA8A1-18F9-498F-803C-6E0DF5A3C946}"/>
              </a:ext>
            </a:extLst>
          </p:cNvPr>
          <p:cNvSpPr>
            <a:spLocks noGrp="1"/>
          </p:cNvSpPr>
          <p:nvPr>
            <p:ph type="sldNum" sz="quarter" idx="12"/>
          </p:nvPr>
        </p:nvSpPr>
        <p:spPr/>
        <p:txBody>
          <a:bodyPr/>
          <a:lstStyle/>
          <a:p>
            <a:fld id="{1A3D4ADE-EE04-48E5-971E-2D6B2DE7754F}" type="slidenum">
              <a:rPr lang="de-DE" smtClean="0"/>
              <a:t>‹Nr.›</a:t>
            </a:fld>
            <a:endParaRPr lang="de-DE"/>
          </a:p>
        </p:txBody>
      </p:sp>
    </p:spTree>
    <p:extLst>
      <p:ext uri="{BB962C8B-B14F-4D97-AF65-F5344CB8AC3E}">
        <p14:creationId xmlns:p14="http://schemas.microsoft.com/office/powerpoint/2010/main" val="42004321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3A9018-F8F0-4FF9-A97A-8DEF6D97BFB0}"/>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37AE7B1C-2E2B-4B1A-9756-E7561E171587}"/>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4DD46A4-BFA1-44D5-A86A-87A127DFB644}"/>
              </a:ext>
            </a:extLst>
          </p:cNvPr>
          <p:cNvSpPr>
            <a:spLocks noGrp="1"/>
          </p:cNvSpPr>
          <p:nvPr>
            <p:ph type="dt" sz="half" idx="10"/>
          </p:nvPr>
        </p:nvSpPr>
        <p:spPr/>
        <p:txBody>
          <a:bodyPr/>
          <a:lstStyle/>
          <a:p>
            <a:fld id="{44F3AD6B-AB68-4A2E-9CD1-BB4BEA3E3DF7}" type="datetimeFigureOut">
              <a:rPr lang="de-DE" smtClean="0"/>
              <a:t>23.03.2022</a:t>
            </a:fld>
            <a:endParaRPr lang="de-DE"/>
          </a:p>
        </p:txBody>
      </p:sp>
      <p:sp>
        <p:nvSpPr>
          <p:cNvPr id="5" name="Fußzeilenplatzhalter 4">
            <a:extLst>
              <a:ext uri="{FF2B5EF4-FFF2-40B4-BE49-F238E27FC236}">
                <a16:creationId xmlns:a16="http://schemas.microsoft.com/office/drawing/2014/main" id="{46BD001C-10BC-4B35-91D7-36A7C5A910D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8C4EACEC-5D48-4CB0-B6BA-5F074081F64B}"/>
              </a:ext>
            </a:extLst>
          </p:cNvPr>
          <p:cNvSpPr>
            <a:spLocks noGrp="1"/>
          </p:cNvSpPr>
          <p:nvPr>
            <p:ph type="sldNum" sz="quarter" idx="12"/>
          </p:nvPr>
        </p:nvSpPr>
        <p:spPr/>
        <p:txBody>
          <a:bodyPr/>
          <a:lstStyle/>
          <a:p>
            <a:fld id="{1A3D4ADE-EE04-48E5-971E-2D6B2DE7754F}" type="slidenum">
              <a:rPr lang="de-DE" smtClean="0"/>
              <a:t>‹Nr.›</a:t>
            </a:fld>
            <a:endParaRPr lang="de-DE"/>
          </a:p>
        </p:txBody>
      </p:sp>
    </p:spTree>
    <p:extLst>
      <p:ext uri="{BB962C8B-B14F-4D97-AF65-F5344CB8AC3E}">
        <p14:creationId xmlns:p14="http://schemas.microsoft.com/office/powerpoint/2010/main" val="3504628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elfolie_mit_Keyvisual_im_Passe">
    <p:spTree>
      <p:nvGrpSpPr>
        <p:cNvPr id="1" name=""/>
        <p:cNvGrpSpPr/>
        <p:nvPr/>
      </p:nvGrpSpPr>
      <p:grpSpPr>
        <a:xfrm>
          <a:off x="0" y="0"/>
          <a:ext cx="0" cy="0"/>
          <a:chOff x="0" y="0"/>
          <a:chExt cx="0" cy="0"/>
        </a:xfrm>
      </p:grpSpPr>
      <p:pic>
        <p:nvPicPr>
          <p:cNvPr id="17" name="Grafik 16">
            <a:extLst>
              <a:ext uri="{FF2B5EF4-FFF2-40B4-BE49-F238E27FC236}">
                <a16:creationId xmlns:a16="http://schemas.microsoft.com/office/drawing/2014/main" id="{2D91F386-E352-7F4D-89FB-D623A1C7FC91}"/>
              </a:ext>
            </a:extLst>
          </p:cNvPr>
          <p:cNvPicPr>
            <a:picLocks noChangeAspect="1"/>
          </p:cNvPicPr>
          <p:nvPr userDrawn="1"/>
        </p:nvPicPr>
        <p:blipFill rotWithShape="1">
          <a:blip r:embed="rId2">
            <a:alphaModFix amt="85000"/>
          </a:blip>
          <a:srcRect l="1210" t="41806" r="21776" b="9700"/>
          <a:stretch/>
        </p:blipFill>
        <p:spPr>
          <a:xfrm>
            <a:off x="597408" y="1123581"/>
            <a:ext cx="7935405" cy="517590"/>
          </a:xfrm>
          <a:prstGeom prst="rect">
            <a:avLst/>
          </a:prstGeom>
        </p:spPr>
      </p:pic>
      <p:sp>
        <p:nvSpPr>
          <p:cNvPr id="8" name="Textplatzhalter 5"/>
          <p:cNvSpPr>
            <a:spLocks noGrp="1"/>
          </p:cNvSpPr>
          <p:nvPr>
            <p:ph type="body" sz="quarter" idx="12" hasCustomPrompt="1"/>
          </p:nvPr>
        </p:nvSpPr>
        <p:spPr>
          <a:xfrm>
            <a:off x="987552" y="1188732"/>
            <a:ext cx="7407176" cy="452438"/>
          </a:xfrm>
          <a:prstGeom prst="rect">
            <a:avLst/>
          </a:prstGeom>
        </p:spPr>
        <p:txBody>
          <a:bodyPr vert="horz" wrap="none" lIns="0" tIns="0" rIns="0" bIns="0"/>
          <a:lstStyle>
            <a:lvl1pPr marL="0" indent="0">
              <a:spcBef>
                <a:spcPts val="0"/>
              </a:spcBef>
              <a:buNone/>
              <a:defRPr sz="28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Hier steht der Titel</a:t>
            </a:r>
          </a:p>
        </p:txBody>
      </p:sp>
      <p:sp>
        <p:nvSpPr>
          <p:cNvPr id="9" name="Textplatzhalter 9"/>
          <p:cNvSpPr>
            <a:spLocks noGrp="1"/>
          </p:cNvSpPr>
          <p:nvPr>
            <p:ph type="body" sz="quarter" idx="13" hasCustomPrompt="1"/>
          </p:nvPr>
        </p:nvSpPr>
        <p:spPr>
          <a:xfrm>
            <a:off x="987552" y="1671468"/>
            <a:ext cx="7407176" cy="324678"/>
          </a:xfrm>
          <a:prstGeom prst="rect">
            <a:avLst/>
          </a:prstGeom>
        </p:spPr>
        <p:txBody>
          <a:bodyPr vert="horz" lIns="0" tIns="0" rIns="0" bIns="0"/>
          <a:lstStyle>
            <a:lvl1pPr marL="0" indent="0">
              <a:spcBef>
                <a:spcPts val="0"/>
              </a:spcBef>
              <a:buNone/>
              <a:defRPr sz="1800">
                <a:solidFill>
                  <a:schemeClr val="bg1">
                    <a:lumMod val="65000"/>
                  </a:schemeClr>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Hier steht der Untertitel</a:t>
            </a:r>
          </a:p>
        </p:txBody>
      </p:sp>
      <p:sp>
        <p:nvSpPr>
          <p:cNvPr id="10" name="Textplatzhalter 9">
            <a:extLst>
              <a:ext uri="{FF2B5EF4-FFF2-40B4-BE49-F238E27FC236}">
                <a16:creationId xmlns:a16="http://schemas.microsoft.com/office/drawing/2014/main" id="{2EE1536B-D72F-9F43-BFF5-361152D00806}"/>
              </a:ext>
            </a:extLst>
          </p:cNvPr>
          <p:cNvSpPr>
            <a:spLocks noGrp="1"/>
          </p:cNvSpPr>
          <p:nvPr>
            <p:ph type="body" sz="quarter" idx="14" hasCustomPrompt="1"/>
          </p:nvPr>
        </p:nvSpPr>
        <p:spPr>
          <a:xfrm>
            <a:off x="1649506" y="3912118"/>
            <a:ext cx="3998259" cy="233363"/>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r>
              <a:rPr lang="de-DE" dirty="0"/>
              <a:t>Hier steht die Referentin/der Referent</a:t>
            </a:r>
          </a:p>
        </p:txBody>
      </p:sp>
      <p:sp>
        <p:nvSpPr>
          <p:cNvPr id="11" name="Textplatzhalter 9">
            <a:extLst>
              <a:ext uri="{FF2B5EF4-FFF2-40B4-BE49-F238E27FC236}">
                <a16:creationId xmlns:a16="http://schemas.microsoft.com/office/drawing/2014/main" id="{89C9E519-5629-154E-9EDA-9F1D7E0980B6}"/>
              </a:ext>
            </a:extLst>
          </p:cNvPr>
          <p:cNvSpPr>
            <a:spLocks noGrp="1"/>
          </p:cNvSpPr>
          <p:nvPr>
            <p:ph type="body" sz="quarter" idx="17" hasCustomPrompt="1"/>
          </p:nvPr>
        </p:nvSpPr>
        <p:spPr>
          <a:xfrm>
            <a:off x="1649505" y="4287986"/>
            <a:ext cx="1772121" cy="282369"/>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fld id="{A3D54916-CEBA-6B48-A3D0-23D67B2BC3B8}" type="datetime1">
              <a:rPr lang="de-DE" smtClean="0"/>
              <a:t>30.07.19</a:t>
            </a:fld>
            <a:endParaRPr lang="de-DE" dirty="0"/>
          </a:p>
        </p:txBody>
      </p:sp>
      <p:pic>
        <p:nvPicPr>
          <p:cNvPr id="7" name="Grafik 6">
            <a:extLst>
              <a:ext uri="{FF2B5EF4-FFF2-40B4-BE49-F238E27FC236}">
                <a16:creationId xmlns:a16="http://schemas.microsoft.com/office/drawing/2014/main" id="{2D91F386-E352-7F4D-89FB-D623A1C7FC91}"/>
              </a:ext>
            </a:extLst>
          </p:cNvPr>
          <p:cNvPicPr>
            <a:picLocks noChangeAspect="1"/>
          </p:cNvPicPr>
          <p:nvPr userDrawn="1"/>
        </p:nvPicPr>
        <p:blipFill rotWithShape="1">
          <a:blip r:embed="rId2">
            <a:alphaModFix amt="85000"/>
          </a:blip>
          <a:srcRect l="1210" t="41806" r="21776" b="9700"/>
          <a:stretch/>
        </p:blipFill>
        <p:spPr>
          <a:xfrm>
            <a:off x="597407" y="4712861"/>
            <a:ext cx="7935405" cy="271516"/>
          </a:xfrm>
          <a:prstGeom prst="rect">
            <a:avLst/>
          </a:prstGeom>
        </p:spPr>
      </p:pic>
    </p:spTree>
    <p:extLst>
      <p:ext uri="{BB962C8B-B14F-4D97-AF65-F5344CB8AC3E}">
        <p14:creationId xmlns:p14="http://schemas.microsoft.com/office/powerpoint/2010/main" val="3082100480"/>
      </p:ext>
    </p:extLst>
  </p:cSld>
  <p:clrMapOvr>
    <a:masterClrMapping/>
  </p:clrMapOvr>
  <p:extLst>
    <p:ext uri="{DCECCB84-F9BA-43D5-87BE-67443E8EF086}">
      <p15:sldGuideLst xmlns:p15="http://schemas.microsoft.com/office/powerpoint/2012/main">
        <p15:guide id="1" orient="horz" pos="667">
          <p15:clr>
            <a:srgbClr val="FBAE40"/>
          </p15:clr>
        </p15:guide>
        <p15:guide id="2" pos="363">
          <p15:clr>
            <a:srgbClr val="FBAE40"/>
          </p15:clr>
        </p15:guide>
        <p15:guide id="3" pos="5375" userDrawn="1">
          <p15:clr>
            <a:srgbClr val="FBAE40"/>
          </p15:clr>
        </p15:guide>
        <p15:guide id="4" orient="horz" pos="291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71F1E8-E6F8-4767-86D0-29AEEA348177}"/>
              </a:ext>
            </a:extLst>
          </p:cNvPr>
          <p:cNvSpPr>
            <a:spLocks noGrp="1"/>
          </p:cNvSpPr>
          <p:nvPr>
            <p:ph type="title"/>
          </p:nvPr>
        </p:nvSpPr>
        <p:spPr>
          <a:xfrm>
            <a:off x="623888" y="1282700"/>
            <a:ext cx="7886700" cy="2139950"/>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7E92BE5B-903A-4DFF-A269-AF6A4E4345CB}"/>
              </a:ext>
            </a:extLst>
          </p:cNvPr>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7E7DD2F7-6DD1-424F-A831-3A1402E7B843}"/>
              </a:ext>
            </a:extLst>
          </p:cNvPr>
          <p:cNvSpPr>
            <a:spLocks noGrp="1"/>
          </p:cNvSpPr>
          <p:nvPr>
            <p:ph type="dt" sz="half" idx="10"/>
          </p:nvPr>
        </p:nvSpPr>
        <p:spPr/>
        <p:txBody>
          <a:bodyPr/>
          <a:lstStyle/>
          <a:p>
            <a:fld id="{44F3AD6B-AB68-4A2E-9CD1-BB4BEA3E3DF7}" type="datetimeFigureOut">
              <a:rPr lang="de-DE" smtClean="0"/>
              <a:t>23.03.2022</a:t>
            </a:fld>
            <a:endParaRPr lang="de-DE"/>
          </a:p>
        </p:txBody>
      </p:sp>
      <p:sp>
        <p:nvSpPr>
          <p:cNvPr id="5" name="Fußzeilenplatzhalter 4">
            <a:extLst>
              <a:ext uri="{FF2B5EF4-FFF2-40B4-BE49-F238E27FC236}">
                <a16:creationId xmlns:a16="http://schemas.microsoft.com/office/drawing/2014/main" id="{ECB9D1F1-6E6D-449B-9EBC-DE85B0AFBB1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2160BD7-F1B0-4146-94DD-943422D96BD5}"/>
              </a:ext>
            </a:extLst>
          </p:cNvPr>
          <p:cNvSpPr>
            <a:spLocks noGrp="1"/>
          </p:cNvSpPr>
          <p:nvPr>
            <p:ph type="sldNum" sz="quarter" idx="12"/>
          </p:nvPr>
        </p:nvSpPr>
        <p:spPr/>
        <p:txBody>
          <a:bodyPr/>
          <a:lstStyle/>
          <a:p>
            <a:fld id="{1A3D4ADE-EE04-48E5-971E-2D6B2DE7754F}" type="slidenum">
              <a:rPr lang="de-DE" smtClean="0"/>
              <a:t>‹Nr.›</a:t>
            </a:fld>
            <a:endParaRPr lang="de-DE"/>
          </a:p>
        </p:txBody>
      </p:sp>
    </p:spTree>
    <p:extLst>
      <p:ext uri="{BB962C8B-B14F-4D97-AF65-F5344CB8AC3E}">
        <p14:creationId xmlns:p14="http://schemas.microsoft.com/office/powerpoint/2010/main" val="37867485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40BCAA-80F4-4478-AD62-60F91FC10974}"/>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24DC811C-75AE-4701-9432-966EB6F002DE}"/>
              </a:ext>
            </a:extLst>
          </p:cNvPr>
          <p:cNvSpPr>
            <a:spLocks noGrp="1"/>
          </p:cNvSpPr>
          <p:nvPr>
            <p:ph sz="half" idx="1"/>
          </p:nvPr>
        </p:nvSpPr>
        <p:spPr>
          <a:xfrm>
            <a:off x="628650" y="1370013"/>
            <a:ext cx="3867150" cy="326231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1CEA6A6C-15AA-40E3-9458-E4C09CACB9F9}"/>
              </a:ext>
            </a:extLst>
          </p:cNvPr>
          <p:cNvSpPr>
            <a:spLocks noGrp="1"/>
          </p:cNvSpPr>
          <p:nvPr>
            <p:ph sz="half" idx="2"/>
          </p:nvPr>
        </p:nvSpPr>
        <p:spPr>
          <a:xfrm>
            <a:off x="4648200" y="1370013"/>
            <a:ext cx="3867150" cy="326231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EBB97E36-37FE-4182-8CF5-EC8C266089BE}"/>
              </a:ext>
            </a:extLst>
          </p:cNvPr>
          <p:cNvSpPr>
            <a:spLocks noGrp="1"/>
          </p:cNvSpPr>
          <p:nvPr>
            <p:ph type="dt" sz="half" idx="10"/>
          </p:nvPr>
        </p:nvSpPr>
        <p:spPr/>
        <p:txBody>
          <a:bodyPr/>
          <a:lstStyle/>
          <a:p>
            <a:fld id="{44F3AD6B-AB68-4A2E-9CD1-BB4BEA3E3DF7}" type="datetimeFigureOut">
              <a:rPr lang="de-DE" smtClean="0"/>
              <a:t>23.03.2022</a:t>
            </a:fld>
            <a:endParaRPr lang="de-DE"/>
          </a:p>
        </p:txBody>
      </p:sp>
      <p:sp>
        <p:nvSpPr>
          <p:cNvPr id="6" name="Fußzeilenplatzhalter 5">
            <a:extLst>
              <a:ext uri="{FF2B5EF4-FFF2-40B4-BE49-F238E27FC236}">
                <a16:creationId xmlns:a16="http://schemas.microsoft.com/office/drawing/2014/main" id="{88D9655F-0100-40B9-A209-CF49DE6FF97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207D8DE2-405A-44E0-ABA7-4E5705C949FE}"/>
              </a:ext>
            </a:extLst>
          </p:cNvPr>
          <p:cNvSpPr>
            <a:spLocks noGrp="1"/>
          </p:cNvSpPr>
          <p:nvPr>
            <p:ph type="sldNum" sz="quarter" idx="12"/>
          </p:nvPr>
        </p:nvSpPr>
        <p:spPr/>
        <p:txBody>
          <a:bodyPr/>
          <a:lstStyle/>
          <a:p>
            <a:fld id="{1A3D4ADE-EE04-48E5-971E-2D6B2DE7754F}" type="slidenum">
              <a:rPr lang="de-DE" smtClean="0"/>
              <a:t>‹Nr.›</a:t>
            </a:fld>
            <a:endParaRPr lang="de-DE"/>
          </a:p>
        </p:txBody>
      </p:sp>
    </p:spTree>
    <p:extLst>
      <p:ext uri="{BB962C8B-B14F-4D97-AF65-F5344CB8AC3E}">
        <p14:creationId xmlns:p14="http://schemas.microsoft.com/office/powerpoint/2010/main" val="10738280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23E861-0CE6-4A5A-A15A-5DF317F046F3}"/>
              </a:ext>
            </a:extLst>
          </p:cNvPr>
          <p:cNvSpPr>
            <a:spLocks noGrp="1"/>
          </p:cNvSpPr>
          <p:nvPr>
            <p:ph type="title"/>
          </p:nvPr>
        </p:nvSpPr>
        <p:spPr>
          <a:xfrm>
            <a:off x="630238" y="274638"/>
            <a:ext cx="7886700" cy="993775"/>
          </a:xfrm>
        </p:spPr>
        <p:txBody>
          <a:bodyPr/>
          <a:lstStyle/>
          <a:p>
            <a:r>
              <a:rPr lang="de-DE"/>
              <a:t>Mastertitelformat bearbeiten</a:t>
            </a:r>
          </a:p>
        </p:txBody>
      </p:sp>
      <p:sp>
        <p:nvSpPr>
          <p:cNvPr id="3" name="Textplatzhalter 2">
            <a:extLst>
              <a:ext uri="{FF2B5EF4-FFF2-40B4-BE49-F238E27FC236}">
                <a16:creationId xmlns:a16="http://schemas.microsoft.com/office/drawing/2014/main" id="{DA177240-D8AD-417E-977D-4355556BF045}"/>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E2CC7F7A-07D4-48CF-8905-9BCC8FC11E9D}"/>
              </a:ext>
            </a:extLst>
          </p:cNvPr>
          <p:cNvSpPr>
            <a:spLocks noGrp="1"/>
          </p:cNvSpPr>
          <p:nvPr>
            <p:ph sz="half" idx="2"/>
          </p:nvPr>
        </p:nvSpPr>
        <p:spPr>
          <a:xfrm>
            <a:off x="630238" y="1879600"/>
            <a:ext cx="3868737" cy="276225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1959FD2C-4922-48FA-A74C-F2051FF91DF0}"/>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AACD4C03-DEBE-476F-8570-6B595B1A3EC9}"/>
              </a:ext>
            </a:extLst>
          </p:cNvPr>
          <p:cNvSpPr>
            <a:spLocks noGrp="1"/>
          </p:cNvSpPr>
          <p:nvPr>
            <p:ph sz="quarter" idx="4"/>
          </p:nvPr>
        </p:nvSpPr>
        <p:spPr>
          <a:xfrm>
            <a:off x="4629150" y="1879600"/>
            <a:ext cx="3887788" cy="276225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6A5E8B77-78A7-4098-B9E1-DBEC8421BF34}"/>
              </a:ext>
            </a:extLst>
          </p:cNvPr>
          <p:cNvSpPr>
            <a:spLocks noGrp="1"/>
          </p:cNvSpPr>
          <p:nvPr>
            <p:ph type="dt" sz="half" idx="10"/>
          </p:nvPr>
        </p:nvSpPr>
        <p:spPr/>
        <p:txBody>
          <a:bodyPr/>
          <a:lstStyle/>
          <a:p>
            <a:fld id="{44F3AD6B-AB68-4A2E-9CD1-BB4BEA3E3DF7}" type="datetimeFigureOut">
              <a:rPr lang="de-DE" smtClean="0"/>
              <a:t>23.03.2022</a:t>
            </a:fld>
            <a:endParaRPr lang="de-DE"/>
          </a:p>
        </p:txBody>
      </p:sp>
      <p:sp>
        <p:nvSpPr>
          <p:cNvPr id="8" name="Fußzeilenplatzhalter 7">
            <a:extLst>
              <a:ext uri="{FF2B5EF4-FFF2-40B4-BE49-F238E27FC236}">
                <a16:creationId xmlns:a16="http://schemas.microsoft.com/office/drawing/2014/main" id="{B5734EC3-C01E-44D2-B546-50A9555ACF3F}"/>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63A31936-7F69-476D-BF26-CB425C89A7E0}"/>
              </a:ext>
            </a:extLst>
          </p:cNvPr>
          <p:cNvSpPr>
            <a:spLocks noGrp="1"/>
          </p:cNvSpPr>
          <p:nvPr>
            <p:ph type="sldNum" sz="quarter" idx="12"/>
          </p:nvPr>
        </p:nvSpPr>
        <p:spPr/>
        <p:txBody>
          <a:bodyPr/>
          <a:lstStyle/>
          <a:p>
            <a:fld id="{1A3D4ADE-EE04-48E5-971E-2D6B2DE7754F}" type="slidenum">
              <a:rPr lang="de-DE" smtClean="0"/>
              <a:t>‹Nr.›</a:t>
            </a:fld>
            <a:endParaRPr lang="de-DE"/>
          </a:p>
        </p:txBody>
      </p:sp>
    </p:spTree>
    <p:extLst>
      <p:ext uri="{BB962C8B-B14F-4D97-AF65-F5344CB8AC3E}">
        <p14:creationId xmlns:p14="http://schemas.microsoft.com/office/powerpoint/2010/main" val="42057885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144E26-FFB7-4937-AD8B-137136642BD5}"/>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A5D90F7A-DACA-4CFE-B764-248D9210EF9B}"/>
              </a:ext>
            </a:extLst>
          </p:cNvPr>
          <p:cNvSpPr>
            <a:spLocks noGrp="1"/>
          </p:cNvSpPr>
          <p:nvPr>
            <p:ph type="dt" sz="half" idx="10"/>
          </p:nvPr>
        </p:nvSpPr>
        <p:spPr/>
        <p:txBody>
          <a:bodyPr/>
          <a:lstStyle/>
          <a:p>
            <a:fld id="{44F3AD6B-AB68-4A2E-9CD1-BB4BEA3E3DF7}" type="datetimeFigureOut">
              <a:rPr lang="de-DE" smtClean="0"/>
              <a:t>23.03.2022</a:t>
            </a:fld>
            <a:endParaRPr lang="de-DE"/>
          </a:p>
        </p:txBody>
      </p:sp>
      <p:sp>
        <p:nvSpPr>
          <p:cNvPr id="4" name="Fußzeilenplatzhalter 3">
            <a:extLst>
              <a:ext uri="{FF2B5EF4-FFF2-40B4-BE49-F238E27FC236}">
                <a16:creationId xmlns:a16="http://schemas.microsoft.com/office/drawing/2014/main" id="{9C857594-9200-4411-A383-12E438D29159}"/>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C8B7EF5A-C5B0-435F-B394-F04BE668287F}"/>
              </a:ext>
            </a:extLst>
          </p:cNvPr>
          <p:cNvSpPr>
            <a:spLocks noGrp="1"/>
          </p:cNvSpPr>
          <p:nvPr>
            <p:ph type="sldNum" sz="quarter" idx="12"/>
          </p:nvPr>
        </p:nvSpPr>
        <p:spPr/>
        <p:txBody>
          <a:bodyPr/>
          <a:lstStyle/>
          <a:p>
            <a:fld id="{1A3D4ADE-EE04-48E5-971E-2D6B2DE7754F}" type="slidenum">
              <a:rPr lang="de-DE" smtClean="0"/>
              <a:t>‹Nr.›</a:t>
            </a:fld>
            <a:endParaRPr lang="de-DE"/>
          </a:p>
        </p:txBody>
      </p:sp>
    </p:spTree>
    <p:extLst>
      <p:ext uri="{BB962C8B-B14F-4D97-AF65-F5344CB8AC3E}">
        <p14:creationId xmlns:p14="http://schemas.microsoft.com/office/powerpoint/2010/main" val="17476686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88241682-03D1-45A4-AE8C-591BE10BD29E}"/>
              </a:ext>
            </a:extLst>
          </p:cNvPr>
          <p:cNvSpPr>
            <a:spLocks noGrp="1"/>
          </p:cNvSpPr>
          <p:nvPr>
            <p:ph type="dt" sz="half" idx="10"/>
          </p:nvPr>
        </p:nvSpPr>
        <p:spPr/>
        <p:txBody>
          <a:bodyPr/>
          <a:lstStyle/>
          <a:p>
            <a:fld id="{44F3AD6B-AB68-4A2E-9CD1-BB4BEA3E3DF7}" type="datetimeFigureOut">
              <a:rPr lang="de-DE" smtClean="0"/>
              <a:t>23.03.2022</a:t>
            </a:fld>
            <a:endParaRPr lang="de-DE"/>
          </a:p>
        </p:txBody>
      </p:sp>
      <p:sp>
        <p:nvSpPr>
          <p:cNvPr id="3" name="Fußzeilenplatzhalter 2">
            <a:extLst>
              <a:ext uri="{FF2B5EF4-FFF2-40B4-BE49-F238E27FC236}">
                <a16:creationId xmlns:a16="http://schemas.microsoft.com/office/drawing/2014/main" id="{6D109ECD-9450-4EE5-8FCC-8B6C45401C7B}"/>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6FD0694C-4FC0-4840-B4A2-08DF4B1C57B6}"/>
              </a:ext>
            </a:extLst>
          </p:cNvPr>
          <p:cNvSpPr>
            <a:spLocks noGrp="1"/>
          </p:cNvSpPr>
          <p:nvPr>
            <p:ph type="sldNum" sz="quarter" idx="12"/>
          </p:nvPr>
        </p:nvSpPr>
        <p:spPr/>
        <p:txBody>
          <a:bodyPr/>
          <a:lstStyle/>
          <a:p>
            <a:fld id="{1A3D4ADE-EE04-48E5-971E-2D6B2DE7754F}" type="slidenum">
              <a:rPr lang="de-DE" smtClean="0"/>
              <a:t>‹Nr.›</a:t>
            </a:fld>
            <a:endParaRPr lang="de-DE"/>
          </a:p>
        </p:txBody>
      </p:sp>
    </p:spTree>
    <p:extLst>
      <p:ext uri="{BB962C8B-B14F-4D97-AF65-F5344CB8AC3E}">
        <p14:creationId xmlns:p14="http://schemas.microsoft.com/office/powerpoint/2010/main" val="9230010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D559AA-A20C-4034-B233-5843EF6B9932}"/>
              </a:ext>
            </a:extLst>
          </p:cNvPr>
          <p:cNvSpPr>
            <a:spLocks noGrp="1"/>
          </p:cNvSpPr>
          <p:nvPr>
            <p:ph type="title"/>
          </p:nvPr>
        </p:nvSpPr>
        <p:spPr>
          <a:xfrm>
            <a:off x="630238" y="342900"/>
            <a:ext cx="2949575" cy="120015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C3726003-7028-4330-B5A0-948F6AF43ECC}"/>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9178A65E-A040-4C08-922F-BD16E90FC9FE}"/>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2F23EE32-EFEA-4F94-98DE-AC155A1D6FCF}"/>
              </a:ext>
            </a:extLst>
          </p:cNvPr>
          <p:cNvSpPr>
            <a:spLocks noGrp="1"/>
          </p:cNvSpPr>
          <p:nvPr>
            <p:ph type="dt" sz="half" idx="10"/>
          </p:nvPr>
        </p:nvSpPr>
        <p:spPr/>
        <p:txBody>
          <a:bodyPr/>
          <a:lstStyle/>
          <a:p>
            <a:fld id="{44F3AD6B-AB68-4A2E-9CD1-BB4BEA3E3DF7}" type="datetimeFigureOut">
              <a:rPr lang="de-DE" smtClean="0"/>
              <a:t>23.03.2022</a:t>
            </a:fld>
            <a:endParaRPr lang="de-DE"/>
          </a:p>
        </p:txBody>
      </p:sp>
      <p:sp>
        <p:nvSpPr>
          <p:cNvPr id="6" name="Fußzeilenplatzhalter 5">
            <a:extLst>
              <a:ext uri="{FF2B5EF4-FFF2-40B4-BE49-F238E27FC236}">
                <a16:creationId xmlns:a16="http://schemas.microsoft.com/office/drawing/2014/main" id="{932C381A-11DB-4881-90B2-1F1C976AD12E}"/>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DE98F83-6AC9-49A2-8A0A-0F4F41FA765B}"/>
              </a:ext>
            </a:extLst>
          </p:cNvPr>
          <p:cNvSpPr>
            <a:spLocks noGrp="1"/>
          </p:cNvSpPr>
          <p:nvPr>
            <p:ph type="sldNum" sz="quarter" idx="12"/>
          </p:nvPr>
        </p:nvSpPr>
        <p:spPr/>
        <p:txBody>
          <a:bodyPr/>
          <a:lstStyle/>
          <a:p>
            <a:fld id="{1A3D4ADE-EE04-48E5-971E-2D6B2DE7754F}" type="slidenum">
              <a:rPr lang="de-DE" smtClean="0"/>
              <a:t>‹Nr.›</a:t>
            </a:fld>
            <a:endParaRPr lang="de-DE"/>
          </a:p>
        </p:txBody>
      </p:sp>
    </p:spTree>
    <p:extLst>
      <p:ext uri="{BB962C8B-B14F-4D97-AF65-F5344CB8AC3E}">
        <p14:creationId xmlns:p14="http://schemas.microsoft.com/office/powerpoint/2010/main" val="1826812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02F224-DD9B-4EE4-BBA4-437E417ECD04}"/>
              </a:ext>
            </a:extLst>
          </p:cNvPr>
          <p:cNvSpPr>
            <a:spLocks noGrp="1"/>
          </p:cNvSpPr>
          <p:nvPr>
            <p:ph type="title"/>
          </p:nvPr>
        </p:nvSpPr>
        <p:spPr>
          <a:xfrm>
            <a:off x="630238" y="342900"/>
            <a:ext cx="2949575" cy="120015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C35B58E6-8C2E-47E6-8384-88FE3951E362}"/>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50D7C9EE-3C57-4BF4-99B4-F40631361D92}"/>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804E8D20-3647-420D-A57D-A3DE42F9C7B2}"/>
              </a:ext>
            </a:extLst>
          </p:cNvPr>
          <p:cNvSpPr>
            <a:spLocks noGrp="1"/>
          </p:cNvSpPr>
          <p:nvPr>
            <p:ph type="dt" sz="half" idx="10"/>
          </p:nvPr>
        </p:nvSpPr>
        <p:spPr/>
        <p:txBody>
          <a:bodyPr/>
          <a:lstStyle/>
          <a:p>
            <a:fld id="{44F3AD6B-AB68-4A2E-9CD1-BB4BEA3E3DF7}" type="datetimeFigureOut">
              <a:rPr lang="de-DE" smtClean="0"/>
              <a:t>23.03.2022</a:t>
            </a:fld>
            <a:endParaRPr lang="de-DE"/>
          </a:p>
        </p:txBody>
      </p:sp>
      <p:sp>
        <p:nvSpPr>
          <p:cNvPr id="6" name="Fußzeilenplatzhalter 5">
            <a:extLst>
              <a:ext uri="{FF2B5EF4-FFF2-40B4-BE49-F238E27FC236}">
                <a16:creationId xmlns:a16="http://schemas.microsoft.com/office/drawing/2014/main" id="{ECCF3B70-BF1A-40E0-823C-4E7DC8352BF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2D995C25-0B68-4A76-A327-2FF4FEDDDBE8}"/>
              </a:ext>
            </a:extLst>
          </p:cNvPr>
          <p:cNvSpPr>
            <a:spLocks noGrp="1"/>
          </p:cNvSpPr>
          <p:nvPr>
            <p:ph type="sldNum" sz="quarter" idx="12"/>
          </p:nvPr>
        </p:nvSpPr>
        <p:spPr/>
        <p:txBody>
          <a:bodyPr/>
          <a:lstStyle/>
          <a:p>
            <a:fld id="{1A3D4ADE-EE04-48E5-971E-2D6B2DE7754F}" type="slidenum">
              <a:rPr lang="de-DE" smtClean="0"/>
              <a:t>‹Nr.›</a:t>
            </a:fld>
            <a:endParaRPr lang="de-DE"/>
          </a:p>
        </p:txBody>
      </p:sp>
    </p:spTree>
    <p:extLst>
      <p:ext uri="{BB962C8B-B14F-4D97-AF65-F5344CB8AC3E}">
        <p14:creationId xmlns:p14="http://schemas.microsoft.com/office/powerpoint/2010/main" val="35040476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63981C-C883-4FC5-9FA0-E63F30A087A3}"/>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36999ED3-B4E7-48DF-B563-C0A36DAEFCF8}"/>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465E2E5-1DC6-4E4E-AC7D-422B427B94BB}"/>
              </a:ext>
            </a:extLst>
          </p:cNvPr>
          <p:cNvSpPr>
            <a:spLocks noGrp="1"/>
          </p:cNvSpPr>
          <p:nvPr>
            <p:ph type="dt" sz="half" idx="10"/>
          </p:nvPr>
        </p:nvSpPr>
        <p:spPr/>
        <p:txBody>
          <a:bodyPr/>
          <a:lstStyle/>
          <a:p>
            <a:fld id="{44F3AD6B-AB68-4A2E-9CD1-BB4BEA3E3DF7}" type="datetimeFigureOut">
              <a:rPr lang="de-DE" smtClean="0"/>
              <a:t>23.03.2022</a:t>
            </a:fld>
            <a:endParaRPr lang="de-DE"/>
          </a:p>
        </p:txBody>
      </p:sp>
      <p:sp>
        <p:nvSpPr>
          <p:cNvPr id="5" name="Fußzeilenplatzhalter 4">
            <a:extLst>
              <a:ext uri="{FF2B5EF4-FFF2-40B4-BE49-F238E27FC236}">
                <a16:creationId xmlns:a16="http://schemas.microsoft.com/office/drawing/2014/main" id="{AC1F1818-312C-4DEB-850C-726E081A8AE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7C6F1DB-2B35-47F0-9DC2-4C2562841C5E}"/>
              </a:ext>
            </a:extLst>
          </p:cNvPr>
          <p:cNvSpPr>
            <a:spLocks noGrp="1"/>
          </p:cNvSpPr>
          <p:nvPr>
            <p:ph type="sldNum" sz="quarter" idx="12"/>
          </p:nvPr>
        </p:nvSpPr>
        <p:spPr/>
        <p:txBody>
          <a:bodyPr/>
          <a:lstStyle/>
          <a:p>
            <a:fld id="{1A3D4ADE-EE04-48E5-971E-2D6B2DE7754F}" type="slidenum">
              <a:rPr lang="de-DE" smtClean="0"/>
              <a:t>‹Nr.›</a:t>
            </a:fld>
            <a:endParaRPr lang="de-DE"/>
          </a:p>
        </p:txBody>
      </p:sp>
    </p:spTree>
    <p:extLst>
      <p:ext uri="{BB962C8B-B14F-4D97-AF65-F5344CB8AC3E}">
        <p14:creationId xmlns:p14="http://schemas.microsoft.com/office/powerpoint/2010/main" val="321777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9DFDB47B-D5F2-4CD9-A65A-65A79312E476}"/>
              </a:ext>
            </a:extLst>
          </p:cNvPr>
          <p:cNvSpPr>
            <a:spLocks noGrp="1"/>
          </p:cNvSpPr>
          <p:nvPr>
            <p:ph type="title" orient="vert"/>
          </p:nvPr>
        </p:nvSpPr>
        <p:spPr>
          <a:xfrm>
            <a:off x="6543675" y="274638"/>
            <a:ext cx="1971675" cy="4357687"/>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2832EFD9-3701-4439-84E0-BB8D6B4CD157}"/>
              </a:ext>
            </a:extLst>
          </p:cNvPr>
          <p:cNvSpPr>
            <a:spLocks noGrp="1"/>
          </p:cNvSpPr>
          <p:nvPr>
            <p:ph type="body" orient="vert" idx="1"/>
          </p:nvPr>
        </p:nvSpPr>
        <p:spPr>
          <a:xfrm>
            <a:off x="628650" y="274638"/>
            <a:ext cx="5762625" cy="4357687"/>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9BA8FCF-F455-4E1A-993A-BBE448EC1A84}"/>
              </a:ext>
            </a:extLst>
          </p:cNvPr>
          <p:cNvSpPr>
            <a:spLocks noGrp="1"/>
          </p:cNvSpPr>
          <p:nvPr>
            <p:ph type="dt" sz="half" idx="10"/>
          </p:nvPr>
        </p:nvSpPr>
        <p:spPr/>
        <p:txBody>
          <a:bodyPr/>
          <a:lstStyle/>
          <a:p>
            <a:fld id="{44F3AD6B-AB68-4A2E-9CD1-BB4BEA3E3DF7}" type="datetimeFigureOut">
              <a:rPr lang="de-DE" smtClean="0"/>
              <a:t>23.03.2022</a:t>
            </a:fld>
            <a:endParaRPr lang="de-DE"/>
          </a:p>
        </p:txBody>
      </p:sp>
      <p:sp>
        <p:nvSpPr>
          <p:cNvPr id="5" name="Fußzeilenplatzhalter 4">
            <a:extLst>
              <a:ext uri="{FF2B5EF4-FFF2-40B4-BE49-F238E27FC236}">
                <a16:creationId xmlns:a16="http://schemas.microsoft.com/office/drawing/2014/main" id="{733BBE19-E7DD-469D-9ECD-1842A2E112C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D43D79F-7EDA-4A3F-84A8-29015F90430C}"/>
              </a:ext>
            </a:extLst>
          </p:cNvPr>
          <p:cNvSpPr>
            <a:spLocks noGrp="1"/>
          </p:cNvSpPr>
          <p:nvPr>
            <p:ph type="sldNum" sz="quarter" idx="12"/>
          </p:nvPr>
        </p:nvSpPr>
        <p:spPr/>
        <p:txBody>
          <a:bodyPr/>
          <a:lstStyle/>
          <a:p>
            <a:fld id="{1A3D4ADE-EE04-48E5-971E-2D6B2DE7754F}" type="slidenum">
              <a:rPr lang="de-DE" smtClean="0"/>
              <a:t>‹Nr.›</a:t>
            </a:fld>
            <a:endParaRPr lang="de-DE"/>
          </a:p>
        </p:txBody>
      </p:sp>
    </p:spTree>
    <p:extLst>
      <p:ext uri="{BB962C8B-B14F-4D97-AF65-F5344CB8AC3E}">
        <p14:creationId xmlns:p14="http://schemas.microsoft.com/office/powerpoint/2010/main" val="1550784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folie_mit_Keyvisual">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21D6AE9A-6707-104A-903A-662D6A58BC4D}"/>
              </a:ext>
            </a:extLst>
          </p:cNvPr>
          <p:cNvPicPr>
            <a:picLocks noChangeAspect="1"/>
          </p:cNvPicPr>
          <p:nvPr userDrawn="1"/>
        </p:nvPicPr>
        <p:blipFill rotWithShape="1">
          <a:blip r:embed="rId2"/>
          <a:srcRect l="30883" t="46315" r="4712" b="1825"/>
          <a:stretch/>
        </p:blipFill>
        <p:spPr>
          <a:xfrm>
            <a:off x="-112295" y="-115747"/>
            <a:ext cx="9372042" cy="5370654"/>
          </a:xfrm>
          <a:prstGeom prst="rect">
            <a:avLst/>
          </a:prstGeom>
        </p:spPr>
      </p:pic>
      <p:sp>
        <p:nvSpPr>
          <p:cNvPr id="8" name="Textplatzhalter 5"/>
          <p:cNvSpPr>
            <a:spLocks noGrp="1"/>
          </p:cNvSpPr>
          <p:nvPr>
            <p:ph type="body" sz="quarter" idx="12" hasCustomPrompt="1"/>
          </p:nvPr>
        </p:nvSpPr>
        <p:spPr>
          <a:xfrm>
            <a:off x="960728" y="988385"/>
            <a:ext cx="7434000" cy="452438"/>
          </a:xfrm>
          <a:prstGeom prst="rect">
            <a:avLst/>
          </a:prstGeom>
        </p:spPr>
        <p:txBody>
          <a:bodyPr vert="horz" wrap="none" lIns="0" tIns="0" rIns="0" bIns="0"/>
          <a:lstStyle>
            <a:lvl1pPr marL="0" indent="0">
              <a:spcBef>
                <a:spcPts val="0"/>
              </a:spcBef>
              <a:buNone/>
              <a:defRPr sz="3600" b="1">
                <a:solidFill>
                  <a:schemeClr val="bg1"/>
                </a:solidFill>
                <a:latin typeface="+mj-lt"/>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Hier steht der Titel</a:t>
            </a:r>
          </a:p>
        </p:txBody>
      </p:sp>
    </p:spTree>
    <p:extLst>
      <p:ext uri="{BB962C8B-B14F-4D97-AF65-F5344CB8AC3E}">
        <p14:creationId xmlns:p14="http://schemas.microsoft.com/office/powerpoint/2010/main" val="2326242871"/>
      </p:ext>
    </p:extLst>
  </p:cSld>
  <p:clrMapOvr>
    <a:masterClrMapping/>
  </p:clrMapOvr>
  <p:extLst>
    <p:ext uri="{DCECCB84-F9BA-43D5-87BE-67443E8EF086}">
      <p15:sldGuideLst xmlns:p15="http://schemas.microsoft.com/office/powerpoint/2012/main">
        <p15:guide id="1" orient="horz" pos="667" userDrawn="1">
          <p15:clr>
            <a:srgbClr val="FBAE40"/>
          </p15:clr>
        </p15:guide>
        <p15:guide id="2" pos="36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Schlussfolie_mit_Keyvisual_im_Passe">
    <p:spTree>
      <p:nvGrpSpPr>
        <p:cNvPr id="1" name=""/>
        <p:cNvGrpSpPr/>
        <p:nvPr/>
      </p:nvGrpSpPr>
      <p:grpSpPr>
        <a:xfrm>
          <a:off x="0" y="0"/>
          <a:ext cx="0" cy="0"/>
          <a:chOff x="0" y="0"/>
          <a:chExt cx="0" cy="0"/>
        </a:xfrm>
      </p:grpSpPr>
      <p:pic>
        <p:nvPicPr>
          <p:cNvPr id="17" name="Grafik 16">
            <a:extLst>
              <a:ext uri="{FF2B5EF4-FFF2-40B4-BE49-F238E27FC236}">
                <a16:creationId xmlns:a16="http://schemas.microsoft.com/office/drawing/2014/main" id="{2D91F386-E352-7F4D-89FB-D623A1C7FC91}"/>
              </a:ext>
            </a:extLst>
          </p:cNvPr>
          <p:cNvPicPr>
            <a:picLocks noChangeAspect="1"/>
          </p:cNvPicPr>
          <p:nvPr userDrawn="1"/>
        </p:nvPicPr>
        <p:blipFill rotWithShape="1">
          <a:blip r:embed="rId2">
            <a:alphaModFix amt="85000"/>
          </a:blip>
          <a:srcRect l="2617" t="37669" r="37345" b="24527"/>
          <a:stretch/>
        </p:blipFill>
        <p:spPr>
          <a:xfrm>
            <a:off x="576262" y="1058863"/>
            <a:ext cx="7956551" cy="3565525"/>
          </a:xfrm>
          <a:prstGeom prst="rect">
            <a:avLst/>
          </a:prstGeom>
        </p:spPr>
      </p:pic>
      <p:sp>
        <p:nvSpPr>
          <p:cNvPr id="8" name="Textplatzhalter 5"/>
          <p:cNvSpPr>
            <a:spLocks noGrp="1"/>
          </p:cNvSpPr>
          <p:nvPr>
            <p:ph type="body" sz="quarter" idx="12" hasCustomPrompt="1"/>
          </p:nvPr>
        </p:nvSpPr>
        <p:spPr>
          <a:xfrm>
            <a:off x="960728" y="1769435"/>
            <a:ext cx="7434000" cy="452438"/>
          </a:xfrm>
          <a:prstGeom prst="rect">
            <a:avLst/>
          </a:prstGeom>
        </p:spPr>
        <p:txBody>
          <a:bodyPr vert="horz" wrap="none" lIns="0" tIns="0" rIns="0" bIns="0"/>
          <a:lstStyle>
            <a:lvl1pPr marL="0" indent="0">
              <a:spcBef>
                <a:spcPts val="0"/>
              </a:spcBef>
              <a:buNone/>
              <a:defRPr sz="3200" b="1">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Hier steht der Titel</a:t>
            </a:r>
          </a:p>
        </p:txBody>
      </p:sp>
      <p:sp>
        <p:nvSpPr>
          <p:cNvPr id="9" name="Textplatzhalter 9"/>
          <p:cNvSpPr>
            <a:spLocks noGrp="1"/>
          </p:cNvSpPr>
          <p:nvPr>
            <p:ph type="body" sz="quarter" idx="13" hasCustomPrompt="1"/>
          </p:nvPr>
        </p:nvSpPr>
        <p:spPr>
          <a:xfrm>
            <a:off x="960728" y="2426661"/>
            <a:ext cx="7434000" cy="381000"/>
          </a:xfrm>
          <a:prstGeom prst="rect">
            <a:avLst/>
          </a:prstGeom>
        </p:spPr>
        <p:txBody>
          <a:bodyPr vert="horz" lIns="0" tIns="0" rIns="0" bIns="0"/>
          <a:lstStyle>
            <a:lvl1pPr marL="0" indent="0">
              <a:spcBef>
                <a:spcPts val="0"/>
              </a:spcBef>
              <a:buNone/>
              <a:defRPr sz="21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pPr lvl="0"/>
            <a:r>
              <a:rPr lang="de-DE" dirty="0"/>
              <a:t>Hier steht der Untertitel</a:t>
            </a:r>
          </a:p>
        </p:txBody>
      </p:sp>
      <p:pic>
        <p:nvPicPr>
          <p:cNvPr id="10" name="Grafik 9">
            <a:extLst>
              <a:ext uri="{FF2B5EF4-FFF2-40B4-BE49-F238E27FC236}">
                <a16:creationId xmlns:a16="http://schemas.microsoft.com/office/drawing/2014/main" id="{2E3697CF-F509-1E40-9750-D195256D7484}"/>
              </a:ext>
            </a:extLst>
          </p:cNvPr>
          <p:cNvPicPr>
            <a:picLocks noChangeAspect="1"/>
          </p:cNvPicPr>
          <p:nvPr userDrawn="1"/>
        </p:nvPicPr>
        <p:blipFill>
          <a:blip r:embed="rId3"/>
          <a:srcRect/>
          <a:stretch/>
        </p:blipFill>
        <p:spPr>
          <a:xfrm>
            <a:off x="6158807" y="3427858"/>
            <a:ext cx="1955240" cy="656779"/>
          </a:xfrm>
          <a:prstGeom prst="rect">
            <a:avLst/>
          </a:prstGeom>
        </p:spPr>
      </p:pic>
      <p:sp>
        <p:nvSpPr>
          <p:cNvPr id="11" name="Textplatzhalter 9">
            <a:extLst>
              <a:ext uri="{FF2B5EF4-FFF2-40B4-BE49-F238E27FC236}">
                <a16:creationId xmlns:a16="http://schemas.microsoft.com/office/drawing/2014/main" id="{4143453E-A24A-D748-91E3-3BE0B033D9F9}"/>
              </a:ext>
            </a:extLst>
          </p:cNvPr>
          <p:cNvSpPr>
            <a:spLocks noGrp="1"/>
          </p:cNvSpPr>
          <p:nvPr>
            <p:ph type="body" sz="quarter" idx="14" hasCustomPrompt="1"/>
          </p:nvPr>
        </p:nvSpPr>
        <p:spPr>
          <a:xfrm>
            <a:off x="971550" y="3912118"/>
            <a:ext cx="3600449" cy="233363"/>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r>
              <a:rPr lang="de-DE" dirty="0"/>
              <a:t>Hier steht die Referentin/der Referent</a:t>
            </a:r>
          </a:p>
        </p:txBody>
      </p:sp>
      <p:sp>
        <p:nvSpPr>
          <p:cNvPr id="12" name="Textplatzhalter 9">
            <a:extLst>
              <a:ext uri="{FF2B5EF4-FFF2-40B4-BE49-F238E27FC236}">
                <a16:creationId xmlns:a16="http://schemas.microsoft.com/office/drawing/2014/main" id="{82E727C1-573A-034B-A94F-51C998FD8DA4}"/>
              </a:ext>
            </a:extLst>
          </p:cNvPr>
          <p:cNvSpPr>
            <a:spLocks noGrp="1"/>
          </p:cNvSpPr>
          <p:nvPr>
            <p:ph type="body" sz="quarter" idx="17" hasCustomPrompt="1"/>
          </p:nvPr>
        </p:nvSpPr>
        <p:spPr>
          <a:xfrm>
            <a:off x="971551" y="4287986"/>
            <a:ext cx="2450076" cy="282369"/>
          </a:xfrm>
          <a:prstGeom prst="rect">
            <a:avLst/>
          </a:prstGeom>
        </p:spPr>
        <p:txBody>
          <a:bodyPr vert="horz" lIns="0" tIns="0" rIns="0" bIns="0"/>
          <a:lstStyle>
            <a:lvl1pPr marL="0" indent="0" algn="l">
              <a:spcBef>
                <a:spcPts val="0"/>
              </a:spcBef>
              <a:buFont typeface="Arial" pitchFamily="-110" charset="0"/>
              <a:buNone/>
              <a:defRPr sz="1500">
                <a:solidFill>
                  <a:schemeClr val="bg1"/>
                </a:solidFill>
                <a:latin typeface="Arial" panose="020B0604020202020204" pitchFamily="34" charset="0"/>
                <a:ea typeface="Fira Sans" panose="020B0503050000020004" pitchFamily="34" charset="0"/>
                <a:cs typeface="Arial" panose="020B0604020202020204" pitchFamily="34" charset="0"/>
              </a:defRPr>
            </a:lvl1pPr>
            <a:lvl2pPr>
              <a:buNone/>
              <a:defRPr sz="1950">
                <a:latin typeface="Arial"/>
                <a:cs typeface="Arial"/>
              </a:defRPr>
            </a:lvl2pPr>
            <a:lvl3pPr>
              <a:buNone/>
              <a:defRPr sz="1950">
                <a:latin typeface="Arial"/>
                <a:cs typeface="Arial"/>
              </a:defRPr>
            </a:lvl3pPr>
            <a:lvl4pPr>
              <a:buNone/>
              <a:defRPr sz="1950">
                <a:latin typeface="Arial"/>
                <a:cs typeface="Arial"/>
              </a:defRPr>
            </a:lvl4pPr>
            <a:lvl5pPr>
              <a:buNone/>
              <a:defRPr sz="1950">
                <a:latin typeface="Arial"/>
                <a:cs typeface="Arial"/>
              </a:defRPr>
            </a:lvl5pPr>
          </a:lstStyle>
          <a:p>
            <a:fld id="{A3D54916-CEBA-6B48-A3D0-23D67B2BC3B8}" type="datetime1">
              <a:rPr lang="de-DE" smtClean="0"/>
              <a:t>30.07.19</a:t>
            </a:fld>
            <a:endParaRPr lang="de-DE" dirty="0"/>
          </a:p>
        </p:txBody>
      </p:sp>
      <p:sp>
        <p:nvSpPr>
          <p:cNvPr id="13" name="Rechteck 12">
            <a:extLst>
              <a:ext uri="{FF2B5EF4-FFF2-40B4-BE49-F238E27FC236}">
                <a16:creationId xmlns:a16="http://schemas.microsoft.com/office/drawing/2014/main" id="{67356BA4-41D0-4A46-A02B-6A78F79A8DE8}"/>
              </a:ext>
            </a:extLst>
          </p:cNvPr>
          <p:cNvSpPr/>
          <p:nvPr userDrawn="1"/>
        </p:nvSpPr>
        <p:spPr>
          <a:xfrm>
            <a:off x="-394574" y="2303888"/>
            <a:ext cx="3921651" cy="3194999"/>
          </a:xfrm>
          <a:prstGeom prst="rect">
            <a:avLst/>
          </a:prstGeom>
          <a:solidFill>
            <a:schemeClr val="accent1">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61475200"/>
      </p:ext>
    </p:extLst>
  </p:cSld>
  <p:clrMapOvr>
    <a:masterClrMapping/>
  </p:clrMapOvr>
  <p:extLst>
    <p:ext uri="{DCECCB84-F9BA-43D5-87BE-67443E8EF086}">
      <p15:sldGuideLst xmlns:p15="http://schemas.microsoft.com/office/powerpoint/2012/main">
        <p15:guide id="1" orient="horz" pos="667">
          <p15:clr>
            <a:srgbClr val="FBAE40"/>
          </p15:clr>
        </p15:guide>
        <p15:guide id="2" pos="363">
          <p15:clr>
            <a:srgbClr val="FBAE40"/>
          </p15:clr>
        </p15:guide>
        <p15:guide id="3" pos="5375">
          <p15:clr>
            <a:srgbClr val="FBAE40"/>
          </p15:clr>
        </p15:guide>
        <p15:guide id="4" orient="horz" pos="2913">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Inhalt_Text">
    <p:spTree>
      <p:nvGrpSpPr>
        <p:cNvPr id="1" name=""/>
        <p:cNvGrpSpPr/>
        <p:nvPr/>
      </p:nvGrpSpPr>
      <p:grpSpPr>
        <a:xfrm>
          <a:off x="0" y="0"/>
          <a:ext cx="0" cy="0"/>
          <a:chOff x="0" y="0"/>
          <a:chExt cx="0" cy="0"/>
        </a:xfrm>
      </p:grpSpPr>
      <p:sp>
        <p:nvSpPr>
          <p:cNvPr id="5" name="Textplatzhalter 14"/>
          <p:cNvSpPr>
            <a:spLocks noGrp="1"/>
          </p:cNvSpPr>
          <p:nvPr>
            <p:ph type="body" sz="quarter" idx="12"/>
          </p:nvPr>
        </p:nvSpPr>
        <p:spPr>
          <a:xfrm>
            <a:off x="971550" y="1174768"/>
            <a:ext cx="6612591" cy="2956500"/>
          </a:xfrm>
          <a:prstGeom prst="rect">
            <a:avLst/>
          </a:prstGeom>
        </p:spPr>
        <p:txBody>
          <a:bodyPr vert="horz" lIns="0" tIns="0" rIns="0" bIns="0">
            <a:noAutofit/>
          </a:bodyPr>
          <a:lstStyle>
            <a:lvl1pPr marL="0" indent="0">
              <a:lnSpc>
                <a:spcPts val="1800"/>
              </a:lnSpc>
              <a:spcBef>
                <a:spcPts val="0"/>
              </a:spcBef>
              <a:buNone/>
              <a:defRPr sz="1900">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6" name="Textplatzhalter 6"/>
          <p:cNvSpPr>
            <a:spLocks noGrp="1"/>
          </p:cNvSpPr>
          <p:nvPr>
            <p:ph type="body" sz="quarter" idx="14" hasCustomPrompt="1"/>
          </p:nvPr>
        </p:nvSpPr>
        <p:spPr>
          <a:xfrm>
            <a:off x="971550" y="617855"/>
            <a:ext cx="6612591" cy="342900"/>
          </a:xfrm>
          <a:prstGeom prst="rect">
            <a:avLst/>
          </a:prstGeom>
        </p:spPr>
        <p:txBody>
          <a:bodyPr vert="horz" lIns="0" tIns="0" rIns="0" bIns="0"/>
          <a:lstStyle>
            <a:lvl1pPr marL="0" indent="0">
              <a:spcBef>
                <a:spcPts val="0"/>
              </a:spcBef>
              <a:buNone/>
              <a:defRPr sz="2400" b="1">
                <a:latin typeface="+mj-lt"/>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err="1"/>
              <a:t>tformat</a:t>
            </a:r>
            <a:r>
              <a:rPr lang="de-DE" dirty="0"/>
              <a:t> bearbeiten</a:t>
            </a:r>
          </a:p>
        </p:txBody>
      </p:sp>
    </p:spTree>
    <p:extLst>
      <p:ext uri="{BB962C8B-B14F-4D97-AF65-F5344CB8AC3E}">
        <p14:creationId xmlns:p14="http://schemas.microsoft.com/office/powerpoint/2010/main" val="3972712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uflistung">
    <p:spTree>
      <p:nvGrpSpPr>
        <p:cNvPr id="1" name=""/>
        <p:cNvGrpSpPr/>
        <p:nvPr/>
      </p:nvGrpSpPr>
      <p:grpSpPr>
        <a:xfrm>
          <a:off x="0" y="0"/>
          <a:ext cx="0" cy="0"/>
          <a:chOff x="0" y="0"/>
          <a:chExt cx="0" cy="0"/>
        </a:xfrm>
      </p:grpSpPr>
      <p:sp>
        <p:nvSpPr>
          <p:cNvPr id="13" name="Textplatzhalter 12"/>
          <p:cNvSpPr>
            <a:spLocks noGrp="1"/>
          </p:cNvSpPr>
          <p:nvPr>
            <p:ph type="body" sz="quarter" idx="12"/>
          </p:nvPr>
        </p:nvSpPr>
        <p:spPr>
          <a:xfrm>
            <a:off x="960326" y="599567"/>
            <a:ext cx="6576732" cy="444505"/>
          </a:xfrm>
          <a:prstGeom prst="rect">
            <a:avLst/>
          </a:prstGeom>
        </p:spPr>
        <p:txBody>
          <a:bodyPr vert="horz" lIns="0" tIns="0" rIns="0" bIns="0"/>
          <a:lstStyle>
            <a:lvl1pPr>
              <a:spcBef>
                <a:spcPts val="0"/>
              </a:spcBef>
              <a:spcAft>
                <a:spcPts val="1650"/>
              </a:spcAft>
              <a:buFontTx/>
              <a:buNone/>
              <a:defRPr sz="2600" b="1">
                <a:solidFill>
                  <a:schemeClr val="tx1"/>
                </a:solidFill>
                <a:latin typeface="+mj-lt"/>
                <a:ea typeface="Fira Sans" panose="020B0503050000020004" pitchFamily="34" charset="0"/>
                <a:cs typeface="Arial" panose="020B0604020202020204" pitchFamily="34" charset="0"/>
              </a:defRPr>
            </a:lvl1pPr>
            <a:lvl2pPr marL="0" indent="0">
              <a:spcBef>
                <a:spcPts val="0"/>
              </a:spcBef>
              <a:spcAft>
                <a:spcPts val="1650"/>
              </a:spcAft>
              <a:buFontTx/>
              <a:buNone/>
              <a:defRPr b="1" baseline="0">
                <a:solidFill>
                  <a:schemeClr val="tx1"/>
                </a:solidFill>
                <a:latin typeface="Arial"/>
                <a:cs typeface="Arial"/>
              </a:defRPr>
            </a:lvl2pPr>
            <a:lvl3pPr>
              <a:buClr>
                <a:srgbClr val="71AD2A"/>
              </a:buClr>
              <a:buFont typeface="Lucida Grande"/>
              <a:buChar char="»"/>
              <a:defRPr>
                <a:latin typeface="Arial"/>
                <a:cs typeface="Arial"/>
              </a:defRPr>
            </a:lvl3pPr>
            <a:lvl4pPr>
              <a:defRPr>
                <a:latin typeface="Arial"/>
                <a:cs typeface="Arial"/>
              </a:defRPr>
            </a:lvl4pPr>
            <a:lvl5pPr>
              <a:defRPr>
                <a:latin typeface="Arial"/>
                <a:cs typeface="Arial"/>
              </a:defRPr>
            </a:lvl5pPr>
          </a:lstStyle>
          <a:p>
            <a:pPr lvl="0"/>
            <a:r>
              <a:rPr lang="de-DE" dirty="0"/>
              <a:t>Mastertextformat bearbeiten</a:t>
            </a:r>
          </a:p>
        </p:txBody>
      </p:sp>
      <p:sp>
        <p:nvSpPr>
          <p:cNvPr id="15" name="Textplatzhalter 14"/>
          <p:cNvSpPr>
            <a:spLocks noGrp="1"/>
          </p:cNvSpPr>
          <p:nvPr>
            <p:ph type="body" sz="quarter" idx="13"/>
          </p:nvPr>
        </p:nvSpPr>
        <p:spPr>
          <a:xfrm>
            <a:off x="971550" y="1219201"/>
            <a:ext cx="6576732" cy="2993860"/>
          </a:xfrm>
          <a:prstGeom prst="rect">
            <a:avLst/>
          </a:prstGeom>
        </p:spPr>
        <p:txBody>
          <a:bodyPr vert="horz" lIns="0" rIns="0" bIns="0">
            <a:normAutofit/>
          </a:bodyPr>
          <a:lstStyle>
            <a:lvl1pPr marL="135731" indent="-133350">
              <a:lnSpc>
                <a:spcPct val="150000"/>
              </a:lnSpc>
              <a:spcBef>
                <a:spcPts val="300"/>
              </a:spcBef>
              <a:buClr>
                <a:srgbClr val="71AD2A"/>
              </a:buClr>
              <a:buSzPct val="100000"/>
              <a:buFont typeface="Arial" panose="020B0604020202020204" pitchFamily="34" charset="0"/>
              <a:buChar char="•"/>
              <a:tabLst/>
              <a:defRPr sz="2100">
                <a:solidFill>
                  <a:schemeClr val="tx1"/>
                </a:solidFill>
                <a:latin typeface="+mn-lt"/>
                <a:ea typeface="Fira Sans" panose="020B0503050000020004" pitchFamily="34" charset="0"/>
                <a:cs typeface="Arial" panose="020B0604020202020204" pitchFamily="34" charset="0"/>
              </a:defRPr>
            </a:lvl1pPr>
            <a:lvl2pPr marL="404813" indent="-135731">
              <a:lnSpc>
                <a:spcPct val="150000"/>
              </a:lnSpc>
              <a:spcBef>
                <a:spcPts val="0"/>
              </a:spcBef>
              <a:buClr>
                <a:srgbClr val="71AD2A"/>
              </a:buClr>
              <a:buFont typeface="Symbol" panose="05050102010706020507" pitchFamily="18" charset="2"/>
              <a:buChar char="-"/>
              <a:tabLst/>
              <a:defRPr sz="1900">
                <a:latin typeface="+mn-lt"/>
                <a:ea typeface="Fira Sans" panose="020B0503050000020004" pitchFamily="34" charset="0"/>
                <a:cs typeface="Arial" panose="020B0604020202020204" pitchFamily="34" charset="0"/>
              </a:defRPr>
            </a:lvl2pPr>
            <a:lvl3pPr marL="538163" indent="-133350">
              <a:lnSpc>
                <a:spcPct val="150000"/>
              </a:lnSpc>
              <a:buClr>
                <a:srgbClr val="71AD2A"/>
              </a:buClr>
              <a:buFont typeface="Wingdings" pitchFamily="2" charset="2"/>
              <a:buChar char="§"/>
              <a:defRPr sz="1700">
                <a:latin typeface="+mn-lt"/>
                <a:ea typeface="Fira Sans" panose="020B0503050000020004" pitchFamily="34" charset="0"/>
                <a:cs typeface="Arial" panose="020B0604020202020204" pitchFamily="34" charset="0"/>
              </a:defRPr>
            </a:lvl3pPr>
            <a:lvl4pPr marL="671513" indent="-133350">
              <a:buClr>
                <a:srgbClr val="71AD2A"/>
              </a:buClr>
              <a:buFont typeface="Wingdings" pitchFamily="2" charset="2"/>
              <a:buChar char="§"/>
              <a:tabLst/>
              <a:defRPr sz="1200">
                <a:latin typeface="Arial" panose="020B0604020202020204" pitchFamily="34" charset="0"/>
                <a:ea typeface="Fira Sans" panose="020B0503050000020004" pitchFamily="34" charset="0"/>
                <a:cs typeface="Arial" panose="020B0604020202020204" pitchFamily="34" charset="0"/>
              </a:defRPr>
            </a:lvl4pPr>
            <a:lvl5pPr marL="809625" indent="-138113">
              <a:buClr>
                <a:srgbClr val="71AD2A"/>
              </a:buClr>
              <a:buFont typeface="Wingdings" pitchFamily="2" charset="2"/>
              <a:buChar char="§"/>
              <a:tabLst>
                <a:tab pos="1276350" algn="l"/>
              </a:tabLst>
              <a:defRPr sz="1200" baseline="0">
                <a:latin typeface="Arial" panose="020B0604020202020204" pitchFamily="34" charset="0"/>
                <a:ea typeface="Fira Sans" panose="020B05030500000200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p:txBody>
      </p:sp>
    </p:spTree>
    <p:extLst>
      <p:ext uri="{BB962C8B-B14F-4D97-AF65-F5344CB8AC3E}">
        <p14:creationId xmlns:p14="http://schemas.microsoft.com/office/powerpoint/2010/main" val="3819645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_Bild_Text">
    <p:spTree>
      <p:nvGrpSpPr>
        <p:cNvPr id="1" name=""/>
        <p:cNvGrpSpPr/>
        <p:nvPr/>
      </p:nvGrpSpPr>
      <p:grpSpPr>
        <a:xfrm>
          <a:off x="0" y="0"/>
          <a:ext cx="0" cy="0"/>
          <a:chOff x="0" y="0"/>
          <a:chExt cx="0" cy="0"/>
        </a:xfrm>
      </p:grpSpPr>
      <p:sp>
        <p:nvSpPr>
          <p:cNvPr id="8" name="Textplatzhalter 14">
            <a:extLst>
              <a:ext uri="{FF2B5EF4-FFF2-40B4-BE49-F238E27FC236}">
                <a16:creationId xmlns:a16="http://schemas.microsoft.com/office/drawing/2014/main" id="{25C72EC8-14E5-3B4D-8C02-FBC2E74CD896}"/>
              </a:ext>
            </a:extLst>
          </p:cNvPr>
          <p:cNvSpPr>
            <a:spLocks noGrp="1"/>
          </p:cNvSpPr>
          <p:nvPr>
            <p:ph type="body" sz="quarter" idx="15" hasCustomPrompt="1"/>
          </p:nvPr>
        </p:nvSpPr>
        <p:spPr>
          <a:xfrm>
            <a:off x="4472828" y="1295395"/>
            <a:ext cx="3057525" cy="3197595"/>
          </a:xfrm>
          <a:prstGeom prst="rect">
            <a:avLst/>
          </a:prstGeom>
        </p:spPr>
        <p:txBody>
          <a:bodyPr vert="horz" lIns="0" tIns="0" rIns="0" bIns="0">
            <a:noAutofit/>
          </a:bodyPr>
          <a:lstStyle>
            <a:lvl1pPr marL="342900" indent="-342900">
              <a:lnSpc>
                <a:spcPct val="100000"/>
              </a:lnSpc>
              <a:spcBef>
                <a:spcPts val="600"/>
              </a:spcBef>
              <a:buClr>
                <a:srgbClr val="7AB800"/>
              </a:buClr>
              <a:buFont typeface="Arial" panose="020B0604020202020204" pitchFamily="34" charset="0"/>
              <a:buChar char="•"/>
              <a:defRPr sz="1900">
                <a:solidFill>
                  <a:schemeClr val="tx1"/>
                </a:solidFill>
                <a:latin typeface="+mn-lt"/>
                <a:ea typeface="Fira Sans" panose="020B0503050000020004" pitchFamily="34" charset="0"/>
                <a:cs typeface="Arial" panose="020B0604020202020204" pitchFamily="34" charset="0"/>
              </a:defRPr>
            </a:lvl1pPr>
            <a:lvl2pPr marL="685800" indent="-342900">
              <a:buClr>
                <a:srgbClr val="7AB800"/>
              </a:buClr>
              <a:buFont typeface="Symbol" panose="05050102010706020507" pitchFamily="18" charset="2"/>
              <a:buChar char="-"/>
              <a:defRPr sz="1600">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a:p>
            <a:pPr lvl="1"/>
            <a:endParaRPr lang="de-DE" dirty="0"/>
          </a:p>
        </p:txBody>
      </p:sp>
      <p:sp>
        <p:nvSpPr>
          <p:cNvPr id="10" name="Textplatzhalter 14">
            <a:extLst>
              <a:ext uri="{FF2B5EF4-FFF2-40B4-BE49-F238E27FC236}">
                <a16:creationId xmlns:a16="http://schemas.microsoft.com/office/drawing/2014/main" id="{25C72EC8-14E5-3B4D-8C02-FBC2E74CD896}"/>
              </a:ext>
            </a:extLst>
          </p:cNvPr>
          <p:cNvSpPr>
            <a:spLocks noGrp="1"/>
          </p:cNvSpPr>
          <p:nvPr>
            <p:ph type="body" sz="quarter" idx="20" hasCustomPrompt="1"/>
          </p:nvPr>
        </p:nvSpPr>
        <p:spPr>
          <a:xfrm>
            <a:off x="971550" y="1295396"/>
            <a:ext cx="3057525" cy="3197595"/>
          </a:xfrm>
          <a:prstGeom prst="rect">
            <a:avLst/>
          </a:prstGeom>
        </p:spPr>
        <p:txBody>
          <a:bodyPr vert="horz" lIns="0" tIns="0" rIns="0" bIns="0">
            <a:noAutofit/>
          </a:bodyPr>
          <a:lstStyle>
            <a:lvl1pPr marL="342900" indent="-342900">
              <a:lnSpc>
                <a:spcPct val="100000"/>
              </a:lnSpc>
              <a:spcBef>
                <a:spcPts val="600"/>
              </a:spcBef>
              <a:buClr>
                <a:srgbClr val="7AB800"/>
              </a:buClr>
              <a:buFont typeface="Arial" panose="020B0604020202020204" pitchFamily="34" charset="0"/>
              <a:buChar char="•"/>
              <a:defRPr sz="1900">
                <a:solidFill>
                  <a:schemeClr val="tx1"/>
                </a:solidFill>
                <a:latin typeface="+mn-lt"/>
                <a:ea typeface="Fira Sans" panose="020B0503050000020004" pitchFamily="34" charset="0"/>
                <a:cs typeface="Arial" panose="020B0604020202020204" pitchFamily="34" charset="0"/>
              </a:defRPr>
            </a:lvl1pPr>
            <a:lvl2pPr marL="685800" indent="-342900">
              <a:buClr>
                <a:srgbClr val="7AB800"/>
              </a:buClr>
              <a:buFont typeface="Symbol" panose="05050102010706020507" pitchFamily="18" charset="2"/>
              <a:buChar char="-"/>
              <a:defRPr sz="1600">
                <a:latin typeface="+mn-lt"/>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a:p>
            <a:pPr lvl="1"/>
            <a:endParaRPr lang="de-DE" dirty="0"/>
          </a:p>
        </p:txBody>
      </p:sp>
      <p:sp>
        <p:nvSpPr>
          <p:cNvPr id="5" name="Textplatzhalter 12">
            <a:extLst>
              <a:ext uri="{FF2B5EF4-FFF2-40B4-BE49-F238E27FC236}">
                <a16:creationId xmlns:a16="http://schemas.microsoft.com/office/drawing/2014/main" id="{71D7C686-7F3F-4FD7-B92C-22A29BB1DFA5}"/>
              </a:ext>
            </a:extLst>
          </p:cNvPr>
          <p:cNvSpPr>
            <a:spLocks noGrp="1"/>
          </p:cNvSpPr>
          <p:nvPr>
            <p:ph type="body" sz="quarter" idx="12"/>
          </p:nvPr>
        </p:nvSpPr>
        <p:spPr>
          <a:xfrm>
            <a:off x="960326" y="599567"/>
            <a:ext cx="6576732" cy="444505"/>
          </a:xfrm>
          <a:prstGeom prst="rect">
            <a:avLst/>
          </a:prstGeom>
        </p:spPr>
        <p:txBody>
          <a:bodyPr vert="horz" lIns="0" tIns="0" rIns="0" bIns="0"/>
          <a:lstStyle>
            <a:lvl1pPr>
              <a:spcBef>
                <a:spcPts val="0"/>
              </a:spcBef>
              <a:spcAft>
                <a:spcPts val="1650"/>
              </a:spcAft>
              <a:buFontTx/>
              <a:buNone/>
              <a:defRPr sz="2600" b="1">
                <a:solidFill>
                  <a:schemeClr val="tx1"/>
                </a:solidFill>
                <a:latin typeface="+mj-lt"/>
                <a:ea typeface="Fira Sans" panose="020B0503050000020004" pitchFamily="34" charset="0"/>
                <a:cs typeface="Arial" panose="020B0604020202020204" pitchFamily="34" charset="0"/>
              </a:defRPr>
            </a:lvl1pPr>
            <a:lvl2pPr marL="0" indent="0">
              <a:spcBef>
                <a:spcPts val="0"/>
              </a:spcBef>
              <a:spcAft>
                <a:spcPts val="1650"/>
              </a:spcAft>
              <a:buFontTx/>
              <a:buNone/>
              <a:defRPr b="1" baseline="0">
                <a:solidFill>
                  <a:schemeClr val="tx1"/>
                </a:solidFill>
                <a:latin typeface="Arial"/>
                <a:cs typeface="Arial"/>
              </a:defRPr>
            </a:lvl2pPr>
            <a:lvl3pPr>
              <a:buClr>
                <a:srgbClr val="71AD2A"/>
              </a:buClr>
              <a:buFont typeface="Lucida Grande"/>
              <a:buChar char="»"/>
              <a:defRPr>
                <a:latin typeface="Arial"/>
                <a:cs typeface="Arial"/>
              </a:defRPr>
            </a:lvl3pPr>
            <a:lvl4pPr>
              <a:defRPr>
                <a:latin typeface="Arial"/>
                <a:cs typeface="Arial"/>
              </a:defRPr>
            </a:lvl4pPr>
            <a:lvl5pPr>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3513766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uflistung_+">
    <p:spTree>
      <p:nvGrpSpPr>
        <p:cNvPr id="1" name=""/>
        <p:cNvGrpSpPr/>
        <p:nvPr/>
      </p:nvGrpSpPr>
      <p:grpSpPr>
        <a:xfrm>
          <a:off x="0" y="0"/>
          <a:ext cx="0" cy="0"/>
          <a:chOff x="0" y="0"/>
          <a:chExt cx="0" cy="0"/>
        </a:xfrm>
      </p:grpSpPr>
      <p:sp>
        <p:nvSpPr>
          <p:cNvPr id="13" name="Textplatzhalter 12"/>
          <p:cNvSpPr>
            <a:spLocks noGrp="1"/>
          </p:cNvSpPr>
          <p:nvPr>
            <p:ph type="body" sz="quarter" idx="12"/>
          </p:nvPr>
        </p:nvSpPr>
        <p:spPr>
          <a:xfrm>
            <a:off x="960326" y="599567"/>
            <a:ext cx="6594662" cy="444505"/>
          </a:xfrm>
          <a:prstGeom prst="rect">
            <a:avLst/>
          </a:prstGeom>
        </p:spPr>
        <p:txBody>
          <a:bodyPr vert="horz" lIns="0" tIns="0" rIns="0" bIns="0"/>
          <a:lstStyle>
            <a:lvl1pPr>
              <a:spcBef>
                <a:spcPts val="0"/>
              </a:spcBef>
              <a:spcAft>
                <a:spcPts val="1650"/>
              </a:spcAft>
              <a:buFontTx/>
              <a:buNone/>
              <a:defRPr sz="2600" b="1">
                <a:solidFill>
                  <a:schemeClr val="tx1"/>
                </a:solidFill>
                <a:latin typeface="+mj-lt"/>
                <a:ea typeface="Fira Sans" panose="020B0503050000020004" pitchFamily="34" charset="0"/>
                <a:cs typeface="Arial" panose="020B0604020202020204" pitchFamily="34" charset="0"/>
              </a:defRPr>
            </a:lvl1pPr>
            <a:lvl2pPr marL="0" indent="0">
              <a:spcBef>
                <a:spcPts val="0"/>
              </a:spcBef>
              <a:spcAft>
                <a:spcPts val="1650"/>
              </a:spcAft>
              <a:buFontTx/>
              <a:buNone/>
              <a:defRPr b="1" baseline="0">
                <a:solidFill>
                  <a:schemeClr val="tx1"/>
                </a:solidFill>
                <a:latin typeface="Arial"/>
                <a:cs typeface="Arial"/>
              </a:defRPr>
            </a:lvl2pPr>
            <a:lvl3pPr>
              <a:buClr>
                <a:srgbClr val="71AD2A"/>
              </a:buClr>
              <a:buFont typeface="Lucida Grande"/>
              <a:buChar char="»"/>
              <a:defRPr>
                <a:latin typeface="Arial"/>
                <a:cs typeface="Arial"/>
              </a:defRPr>
            </a:lvl3pPr>
            <a:lvl4pPr>
              <a:defRPr>
                <a:latin typeface="Arial"/>
                <a:cs typeface="Arial"/>
              </a:defRPr>
            </a:lvl4pPr>
            <a:lvl5pPr>
              <a:defRPr>
                <a:latin typeface="Arial"/>
                <a:cs typeface="Arial"/>
              </a:defRPr>
            </a:lvl5pPr>
          </a:lstStyle>
          <a:p>
            <a:pPr lvl="0"/>
            <a:r>
              <a:rPr lang="de-DE" dirty="0"/>
              <a:t>Mastertextformat bearbeiten</a:t>
            </a:r>
          </a:p>
        </p:txBody>
      </p:sp>
      <p:sp>
        <p:nvSpPr>
          <p:cNvPr id="15" name="Textplatzhalter 14"/>
          <p:cNvSpPr>
            <a:spLocks noGrp="1"/>
          </p:cNvSpPr>
          <p:nvPr>
            <p:ph type="body" sz="quarter" idx="13"/>
          </p:nvPr>
        </p:nvSpPr>
        <p:spPr>
          <a:xfrm>
            <a:off x="971550" y="1742560"/>
            <a:ext cx="6594662" cy="2470500"/>
          </a:xfrm>
          <a:prstGeom prst="rect">
            <a:avLst/>
          </a:prstGeom>
        </p:spPr>
        <p:txBody>
          <a:bodyPr vert="horz" lIns="0" rIns="0" bIns="0">
            <a:normAutofit/>
          </a:bodyPr>
          <a:lstStyle>
            <a:lvl1pPr marL="135731" indent="-133350">
              <a:lnSpc>
                <a:spcPct val="150000"/>
              </a:lnSpc>
              <a:spcBef>
                <a:spcPts val="300"/>
              </a:spcBef>
              <a:buClr>
                <a:srgbClr val="71AD2A"/>
              </a:buClr>
              <a:buSzPct val="100000"/>
              <a:buFont typeface="Arial" panose="020B0604020202020204" pitchFamily="34" charset="0"/>
              <a:buChar char="•"/>
              <a:tabLst/>
              <a:defRPr sz="2100">
                <a:solidFill>
                  <a:schemeClr val="tx1"/>
                </a:solidFill>
                <a:latin typeface="+mn-lt"/>
                <a:ea typeface="Fira Sans" panose="020B0503050000020004" pitchFamily="34" charset="0"/>
                <a:cs typeface="Arial" panose="020B0604020202020204" pitchFamily="34" charset="0"/>
              </a:defRPr>
            </a:lvl1pPr>
            <a:lvl2pPr marL="404813" indent="-135731">
              <a:lnSpc>
                <a:spcPct val="150000"/>
              </a:lnSpc>
              <a:spcBef>
                <a:spcPts val="0"/>
              </a:spcBef>
              <a:buClr>
                <a:srgbClr val="71AD2A"/>
              </a:buClr>
              <a:buFont typeface="Symbol" panose="05050102010706020507" pitchFamily="18" charset="2"/>
              <a:buChar char="-"/>
              <a:tabLst/>
              <a:defRPr sz="1900">
                <a:latin typeface="+mn-lt"/>
                <a:ea typeface="Fira Sans" panose="020B0503050000020004" pitchFamily="34" charset="0"/>
                <a:cs typeface="Arial" panose="020B0604020202020204" pitchFamily="34" charset="0"/>
              </a:defRPr>
            </a:lvl2pPr>
            <a:lvl3pPr marL="538163" indent="-133350">
              <a:lnSpc>
                <a:spcPct val="150000"/>
              </a:lnSpc>
              <a:buClr>
                <a:srgbClr val="71AD2A"/>
              </a:buClr>
              <a:buFont typeface="Wingdings" panose="05000000000000000000" pitchFamily="2" charset="2"/>
              <a:buChar char="§"/>
              <a:defRPr sz="1700">
                <a:latin typeface="+mn-lt"/>
                <a:ea typeface="Fira Sans" panose="020B0503050000020004" pitchFamily="34" charset="0"/>
                <a:cs typeface="Arial" panose="020B0604020202020204" pitchFamily="34" charset="0"/>
              </a:defRPr>
            </a:lvl3pPr>
            <a:lvl4pPr marL="671513" indent="-133350">
              <a:buClr>
                <a:srgbClr val="71AD2A"/>
              </a:buClr>
              <a:buFont typeface="Systemschrift"/>
              <a:buChar char="+"/>
              <a:tabLst/>
              <a:defRPr sz="1200">
                <a:latin typeface="Arial" panose="020B0604020202020204" pitchFamily="34" charset="0"/>
                <a:ea typeface="Fira Sans" panose="020B0503050000020004" pitchFamily="34" charset="0"/>
                <a:cs typeface="Arial" panose="020B0604020202020204" pitchFamily="34" charset="0"/>
              </a:defRPr>
            </a:lvl4pPr>
            <a:lvl5pPr marL="809625" indent="-138113">
              <a:buClr>
                <a:srgbClr val="71AD2A"/>
              </a:buClr>
              <a:buFont typeface="Systemschrift"/>
              <a:buChar char="+"/>
              <a:tabLst>
                <a:tab pos="1276350" algn="l"/>
              </a:tabLst>
              <a:defRPr sz="1200" baseline="0">
                <a:latin typeface="Arial" panose="020B0604020202020204" pitchFamily="34" charset="0"/>
                <a:ea typeface="Fira Sans" panose="020B0503050000020004" pitchFamily="34" charset="0"/>
                <a:cs typeface="Arial" panose="020B0604020202020204" pitchFamily="34" charset="0"/>
              </a:defRPr>
            </a:lvl5pPr>
          </a:lstStyle>
          <a:p>
            <a:pPr lvl="0"/>
            <a:r>
              <a:rPr lang="de-DE" dirty="0"/>
              <a:t>Mastertextformat bearbeiten</a:t>
            </a:r>
          </a:p>
          <a:p>
            <a:pPr lvl="1"/>
            <a:r>
              <a:rPr lang="de-DE" dirty="0"/>
              <a:t> Zweite Ebene</a:t>
            </a:r>
          </a:p>
          <a:p>
            <a:pPr lvl="2"/>
            <a:r>
              <a:rPr lang="de-DE" dirty="0"/>
              <a:t>Dritte Ebene</a:t>
            </a:r>
          </a:p>
        </p:txBody>
      </p:sp>
      <p:sp>
        <p:nvSpPr>
          <p:cNvPr id="7" name="Textplatzhalter 6"/>
          <p:cNvSpPr>
            <a:spLocks noGrp="1"/>
          </p:cNvSpPr>
          <p:nvPr>
            <p:ph type="body" sz="quarter" idx="14" hasCustomPrompt="1"/>
          </p:nvPr>
        </p:nvSpPr>
        <p:spPr>
          <a:xfrm>
            <a:off x="960326" y="1248857"/>
            <a:ext cx="6594662" cy="342900"/>
          </a:xfrm>
          <a:prstGeom prst="rect">
            <a:avLst/>
          </a:prstGeom>
        </p:spPr>
        <p:txBody>
          <a:bodyPr vert="horz" lIns="0" tIns="0" rIns="0" bIns="0"/>
          <a:lstStyle>
            <a:lvl1pPr marL="0" indent="0">
              <a:spcBef>
                <a:spcPts val="0"/>
              </a:spcBef>
              <a:buNone/>
              <a:defRPr sz="1900" b="1">
                <a:solidFill>
                  <a:schemeClr val="tx1"/>
                </a:solidFill>
                <a:latin typeface="+mj-lt"/>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err="1"/>
              <a:t>txtformat</a:t>
            </a:r>
            <a:r>
              <a:rPr lang="de-DE" dirty="0"/>
              <a:t> bearbeiten</a:t>
            </a:r>
          </a:p>
        </p:txBody>
      </p:sp>
    </p:spTree>
    <p:extLst>
      <p:ext uri="{BB962C8B-B14F-4D97-AF65-F5344CB8AC3E}">
        <p14:creationId xmlns:p14="http://schemas.microsoft.com/office/powerpoint/2010/main" val="896430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halt_Ueberschrift_Text">
    <p:spTree>
      <p:nvGrpSpPr>
        <p:cNvPr id="1" name=""/>
        <p:cNvGrpSpPr/>
        <p:nvPr/>
      </p:nvGrpSpPr>
      <p:grpSpPr>
        <a:xfrm>
          <a:off x="0" y="0"/>
          <a:ext cx="0" cy="0"/>
          <a:chOff x="0" y="0"/>
          <a:chExt cx="0" cy="0"/>
        </a:xfrm>
      </p:grpSpPr>
      <p:sp>
        <p:nvSpPr>
          <p:cNvPr id="3" name="Textplatzhalter 12"/>
          <p:cNvSpPr>
            <a:spLocks noGrp="1"/>
          </p:cNvSpPr>
          <p:nvPr>
            <p:ph type="body" sz="quarter" idx="12"/>
          </p:nvPr>
        </p:nvSpPr>
        <p:spPr>
          <a:xfrm>
            <a:off x="961416" y="605533"/>
            <a:ext cx="6610772" cy="444505"/>
          </a:xfrm>
          <a:prstGeom prst="rect">
            <a:avLst/>
          </a:prstGeom>
        </p:spPr>
        <p:txBody>
          <a:bodyPr vert="horz" lIns="0" tIns="0" rIns="0" bIns="0"/>
          <a:lstStyle>
            <a:lvl1pPr>
              <a:spcBef>
                <a:spcPts val="0"/>
              </a:spcBef>
              <a:spcAft>
                <a:spcPts val="1650"/>
              </a:spcAft>
              <a:buFontTx/>
              <a:buNone/>
              <a:defRPr sz="2800" b="1">
                <a:solidFill>
                  <a:schemeClr val="tx1"/>
                </a:solidFill>
                <a:latin typeface="Arial" panose="020B0604020202020204" pitchFamily="34" charset="0"/>
                <a:ea typeface="Fira Sans" panose="020B0503050000020004" pitchFamily="34" charset="0"/>
                <a:cs typeface="Arial" panose="020B0604020202020204" pitchFamily="34" charset="0"/>
              </a:defRPr>
            </a:lvl1pPr>
            <a:lvl2pPr marL="0" indent="0">
              <a:spcBef>
                <a:spcPts val="0"/>
              </a:spcBef>
              <a:spcAft>
                <a:spcPts val="1650"/>
              </a:spcAft>
              <a:buFontTx/>
              <a:buNone/>
              <a:defRPr b="1" baseline="0">
                <a:solidFill>
                  <a:schemeClr val="tx1"/>
                </a:solidFill>
                <a:latin typeface="Arial"/>
                <a:cs typeface="Arial"/>
              </a:defRPr>
            </a:lvl2pPr>
            <a:lvl3pPr>
              <a:buClr>
                <a:srgbClr val="71AD2A"/>
              </a:buClr>
              <a:buFont typeface="Lucida Grande"/>
              <a:buChar char="»"/>
              <a:defRPr>
                <a:latin typeface="Arial"/>
                <a:cs typeface="Arial"/>
              </a:defRPr>
            </a:lvl3pPr>
            <a:lvl4pPr>
              <a:defRPr>
                <a:latin typeface="Arial"/>
                <a:cs typeface="Arial"/>
              </a:defRPr>
            </a:lvl4pPr>
            <a:lvl5pPr>
              <a:defRPr>
                <a:latin typeface="Arial"/>
                <a:cs typeface="Arial"/>
              </a:defRPr>
            </a:lvl5pPr>
          </a:lstStyle>
          <a:p>
            <a:pPr lvl="0"/>
            <a:r>
              <a:rPr lang="de-DE" dirty="0"/>
              <a:t>Mastertextformat bearbeiten</a:t>
            </a:r>
          </a:p>
        </p:txBody>
      </p:sp>
      <p:sp>
        <p:nvSpPr>
          <p:cNvPr id="4" name="Textplatzhalter 6"/>
          <p:cNvSpPr>
            <a:spLocks noGrp="1"/>
          </p:cNvSpPr>
          <p:nvPr>
            <p:ph type="body" sz="quarter" idx="14"/>
          </p:nvPr>
        </p:nvSpPr>
        <p:spPr>
          <a:xfrm>
            <a:off x="961416" y="1254823"/>
            <a:ext cx="6610772" cy="342900"/>
          </a:xfrm>
          <a:prstGeom prst="rect">
            <a:avLst/>
          </a:prstGeom>
        </p:spPr>
        <p:txBody>
          <a:bodyPr vert="horz" lIns="0" tIns="0" rIns="0" bIns="0"/>
          <a:lstStyle>
            <a:lvl1pPr marL="0" indent="0">
              <a:spcBef>
                <a:spcPts val="0"/>
              </a:spcBef>
              <a:buNone/>
              <a:defRPr sz="2300" b="1">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
        <p:nvSpPr>
          <p:cNvPr id="5" name="Textplatzhalter 14"/>
          <p:cNvSpPr>
            <a:spLocks noGrp="1"/>
          </p:cNvSpPr>
          <p:nvPr>
            <p:ph type="body" sz="quarter" idx="15"/>
          </p:nvPr>
        </p:nvSpPr>
        <p:spPr>
          <a:xfrm>
            <a:off x="961416" y="1783461"/>
            <a:ext cx="6610772" cy="2437210"/>
          </a:xfrm>
          <a:prstGeom prst="rect">
            <a:avLst/>
          </a:prstGeom>
        </p:spPr>
        <p:txBody>
          <a:bodyPr vert="horz" lIns="0" tIns="0" rIns="0" bIns="0">
            <a:noAutofit/>
          </a:bodyPr>
          <a:lstStyle>
            <a:lvl1pPr marL="0" indent="0">
              <a:lnSpc>
                <a:spcPts val="1800"/>
              </a:lnSpc>
              <a:spcBef>
                <a:spcPts val="0"/>
              </a:spcBef>
              <a:buNone/>
              <a:defRPr sz="1900">
                <a:latin typeface="Arial" panose="020B0604020202020204" pitchFamily="34" charset="0"/>
                <a:ea typeface="Fira Sans" panose="020B0503050000020004" pitchFamily="34" charset="0"/>
                <a:cs typeface="Arial" panose="020B0604020202020204" pitchFamily="34" charset="0"/>
              </a:defRPr>
            </a:lvl1pPr>
            <a:lvl2pPr>
              <a:buNone/>
              <a:defRPr>
                <a:latin typeface="Arial"/>
                <a:cs typeface="Arial"/>
              </a:defRPr>
            </a:lvl2pPr>
            <a:lvl3pPr>
              <a:buNone/>
              <a:defRPr>
                <a:latin typeface="Arial"/>
                <a:cs typeface="Arial"/>
              </a:defRPr>
            </a:lvl3pPr>
            <a:lvl4pPr>
              <a:buNone/>
              <a:defRPr>
                <a:latin typeface="Arial"/>
                <a:cs typeface="Arial"/>
              </a:defRPr>
            </a:lvl4pPr>
            <a:lvl5pPr>
              <a:buNone/>
              <a:defRPr>
                <a:latin typeface="Arial"/>
                <a:cs typeface="Arial"/>
              </a:defRPr>
            </a:lvl5pPr>
          </a:lstStyle>
          <a:p>
            <a:pPr lvl="0"/>
            <a:r>
              <a:rPr lang="de-DE" dirty="0"/>
              <a:t>Mastertextformat bearbeiten</a:t>
            </a:r>
          </a:p>
        </p:txBody>
      </p:sp>
    </p:spTree>
    <p:extLst>
      <p:ext uri="{BB962C8B-B14F-4D97-AF65-F5344CB8AC3E}">
        <p14:creationId xmlns:p14="http://schemas.microsoft.com/office/powerpoint/2010/main" val="56375298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10" Type="http://schemas.openxmlformats.org/officeDocument/2006/relationships/image" Target="../media/image4.png"/><Relationship Id="rId4" Type="http://schemas.openxmlformats.org/officeDocument/2006/relationships/slideLayout" Target="../slideLayouts/slideLayout9.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theme" Target="../theme/theme3.xml"/><Relationship Id="rId4"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5" name="Bild 6">
            <a:extLst>
              <a:ext uri="{FF2B5EF4-FFF2-40B4-BE49-F238E27FC236}">
                <a16:creationId xmlns:a16="http://schemas.microsoft.com/office/drawing/2014/main" id="{CC183D64-BBAA-904A-97C3-8E4BA2578850}"/>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594186" y="377825"/>
            <a:ext cx="2357437"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6" r:id="rId1"/>
    <p:sldLayoutId id="2147483698" r:id="rId2"/>
    <p:sldLayoutId id="2147483679" r:id="rId3"/>
    <p:sldLayoutId id="2147483699" r:id="rId4"/>
    <p:sldLayoutId id="2147483714" r:id="rId5"/>
  </p:sldLayoutIdLst>
  <p:txStyles>
    <p:titleStyle>
      <a:lvl1pPr algn="ctr" defTabSz="342900" rtl="0" eaLnBrk="1" fontAlgn="base" hangingPunct="1">
        <a:spcBef>
          <a:spcPct val="0"/>
        </a:spcBef>
        <a:spcAft>
          <a:spcPct val="0"/>
        </a:spcAft>
        <a:defRPr sz="3300" kern="1200">
          <a:solidFill>
            <a:schemeClr val="tx1"/>
          </a:solidFill>
          <a:latin typeface="+mj-lt"/>
          <a:ea typeface="ＭＳ Ｐゴシック" pitchFamily="-110" charset="-128"/>
          <a:cs typeface="ＭＳ Ｐゴシック" pitchFamily="-110" charset="-128"/>
        </a:defRPr>
      </a:lvl1pPr>
      <a:lvl2pPr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2pPr>
      <a:lvl3pPr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3pPr>
      <a:lvl4pPr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4pPr>
      <a:lvl5pPr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5pPr>
      <a:lvl6pPr marL="342900"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6pPr>
      <a:lvl7pPr marL="685800"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7pPr>
      <a:lvl8pPr marL="1028700"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8pPr>
      <a:lvl9pPr marL="1371600" algn="ctr" defTabSz="342900" rtl="0" eaLnBrk="1" fontAlgn="base" hangingPunct="1">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9pPr>
    </p:titleStyle>
    <p:bodyStyle>
      <a:lvl1pPr marL="257175" indent="-257175" algn="l" defTabSz="3429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ＭＳ Ｐゴシック" pitchFamily="-110" charset="-128"/>
          <a:cs typeface="ＭＳ Ｐゴシック" pitchFamily="-110" charset="-128"/>
        </a:defRPr>
      </a:lvl1pPr>
      <a:lvl2pPr marL="557213" indent="-214313" algn="l" defTabSz="342900" rtl="0" eaLnBrk="1" fontAlgn="base" hangingPunct="1">
        <a:spcBef>
          <a:spcPct val="20000"/>
        </a:spcBef>
        <a:spcAft>
          <a:spcPct val="0"/>
        </a:spcAft>
        <a:buFont typeface="Arial" panose="020B0604020202020204" pitchFamily="34" charset="0"/>
        <a:buChar char="–"/>
        <a:defRPr sz="2100" kern="1200">
          <a:solidFill>
            <a:schemeClr val="tx1"/>
          </a:solidFill>
          <a:latin typeface="+mn-lt"/>
          <a:ea typeface="ＭＳ Ｐゴシック" pitchFamily="-110" charset="-128"/>
          <a:cs typeface="+mn-cs"/>
        </a:defRPr>
      </a:lvl2pPr>
      <a:lvl3pPr marL="857250" indent="-171450" algn="l" defTabSz="342900" rtl="0" eaLnBrk="1" fontAlgn="base" hangingPunct="1">
        <a:spcBef>
          <a:spcPct val="20000"/>
        </a:spcBef>
        <a:spcAft>
          <a:spcPct val="0"/>
        </a:spcAft>
        <a:buFont typeface="Arial" panose="020B0604020202020204" pitchFamily="34" charset="0"/>
        <a:buChar char="•"/>
        <a:defRPr kern="1200">
          <a:solidFill>
            <a:schemeClr val="tx1"/>
          </a:solidFill>
          <a:latin typeface="+mn-lt"/>
          <a:ea typeface="ＭＳ Ｐゴシック" pitchFamily="-110" charset="-128"/>
          <a:cs typeface="+mn-cs"/>
        </a:defRPr>
      </a:lvl3pPr>
      <a:lvl4pPr marL="1200150" indent="-171450" algn="l" defTabSz="342900" rtl="0" eaLnBrk="1" fontAlgn="base" hangingPunct="1">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4pPr>
      <a:lvl5pPr marL="1543050" indent="-171450" algn="l" defTabSz="342900" rtl="0" eaLnBrk="1" fontAlgn="base" hangingPunct="1">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de-DE"/>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12" userDrawn="1">
          <p15:clr>
            <a:srgbClr val="F26B43"/>
          </p15:clr>
        </p15:guide>
        <p15:guide id="2" orient="horz" pos="41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67356BA4-41D0-4A46-A02B-6A78F79A8DE8}"/>
              </a:ext>
            </a:extLst>
          </p:cNvPr>
          <p:cNvSpPr/>
          <p:nvPr userDrawn="1"/>
        </p:nvSpPr>
        <p:spPr>
          <a:xfrm>
            <a:off x="8420846" y="-68293"/>
            <a:ext cx="777298" cy="5279775"/>
          </a:xfrm>
          <a:prstGeom prst="rect">
            <a:avLst/>
          </a:prstGeom>
          <a:solidFill>
            <a:srgbClr val="7AB800">
              <a:alpha val="80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dirty="0"/>
          </a:p>
        </p:txBody>
      </p:sp>
      <p:sp>
        <p:nvSpPr>
          <p:cNvPr id="4" name="Ellipse 3"/>
          <p:cNvSpPr/>
          <p:nvPr userDrawn="1"/>
        </p:nvSpPr>
        <p:spPr>
          <a:xfrm>
            <a:off x="7930620" y="154219"/>
            <a:ext cx="1146562" cy="1151971"/>
          </a:xfrm>
          <a:prstGeom prst="ellipse">
            <a:avLst/>
          </a:prstGeom>
          <a:solidFill>
            <a:schemeClr val="bg1">
              <a:lumMod val="95000"/>
            </a:schemeClr>
          </a:solidFill>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2" name="Ellipse 1"/>
          <p:cNvSpPr/>
          <p:nvPr userDrawn="1"/>
        </p:nvSpPr>
        <p:spPr>
          <a:xfrm>
            <a:off x="7046259" y="508000"/>
            <a:ext cx="923542" cy="950259"/>
          </a:xfrm>
          <a:prstGeom prst="ellipse">
            <a:avLst/>
          </a:prstGeom>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8" name="Titelplatzhalter 4"/>
          <p:cNvSpPr txBox="1">
            <a:spLocks/>
          </p:cNvSpPr>
          <p:nvPr userDrawn="1"/>
        </p:nvSpPr>
        <p:spPr>
          <a:xfrm>
            <a:off x="49249" y="4918152"/>
            <a:ext cx="7595616" cy="213360"/>
          </a:xfrm>
          <a:prstGeom prst="rect">
            <a:avLst/>
          </a:prstGeom>
        </p:spPr>
        <p:txBody>
          <a:bodyPr vert="horz" lIns="91440" tIns="45720" rIns="91440" bIns="45720" rtlCol="0" anchor="ctr" anchorCtr="0">
            <a:noAutofit/>
          </a:bodyPr>
          <a:lstStyle>
            <a:lvl1pPr algn="ctr" defTabSz="342900" rtl="0" eaLnBrk="0" fontAlgn="base" hangingPunct="0">
              <a:spcBef>
                <a:spcPct val="0"/>
              </a:spcBef>
              <a:spcAft>
                <a:spcPct val="0"/>
              </a:spcAft>
              <a:defRPr sz="1600" b="1" kern="1200">
                <a:solidFill>
                  <a:schemeClr val="bg1"/>
                </a:solidFill>
                <a:latin typeface="+mj-lt"/>
                <a:ea typeface="ＭＳ Ｐゴシック" pitchFamily="-110" charset="-128"/>
                <a:cs typeface="ＭＳ Ｐゴシック" pitchFamily="-110" charset="-128"/>
              </a:defRPr>
            </a:lvl1pPr>
            <a:lvl2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2pPr>
            <a:lvl3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3pPr>
            <a:lvl4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4pPr>
            <a:lvl5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5pPr>
            <a:lvl6pPr marL="3429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6pPr>
            <a:lvl7pPr marL="6858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7pPr>
            <a:lvl8pPr marL="10287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8pPr>
            <a:lvl9pPr marL="13716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9pPr>
          </a:lstStyle>
          <a:p>
            <a:pPr algn="l"/>
            <a:r>
              <a:rPr lang="de-DE" sz="900" b="1" dirty="0">
                <a:ln>
                  <a:noFill/>
                </a:ln>
                <a:solidFill>
                  <a:srgbClr val="7AB800"/>
                </a:solidFill>
                <a:latin typeface="+mn-lt"/>
                <a:cs typeface="Arial" panose="020B0604020202020204" pitchFamily="34" charset="0"/>
              </a:rPr>
              <a:t>www.garten-klima.de</a:t>
            </a:r>
          </a:p>
        </p:txBody>
      </p:sp>
      <p:sp>
        <p:nvSpPr>
          <p:cNvPr id="9" name="Titelplatzhalter 4"/>
          <p:cNvSpPr txBox="1">
            <a:spLocks/>
          </p:cNvSpPr>
          <p:nvPr userDrawn="1"/>
        </p:nvSpPr>
        <p:spPr>
          <a:xfrm>
            <a:off x="8366222" y="4896816"/>
            <a:ext cx="837898" cy="234696"/>
          </a:xfrm>
          <a:prstGeom prst="rect">
            <a:avLst/>
          </a:prstGeom>
        </p:spPr>
        <p:txBody>
          <a:bodyPr vert="horz" lIns="91440" tIns="45720" rIns="91440" bIns="45720" rtlCol="0" anchor="ctr" anchorCtr="1">
            <a:noAutofit/>
          </a:bodyPr>
          <a:lstStyle>
            <a:lvl1pPr algn="ctr" defTabSz="342900" rtl="0" eaLnBrk="0" fontAlgn="base" hangingPunct="0">
              <a:spcBef>
                <a:spcPct val="0"/>
              </a:spcBef>
              <a:spcAft>
                <a:spcPct val="0"/>
              </a:spcAft>
              <a:defRPr sz="1600" b="1" kern="1200">
                <a:solidFill>
                  <a:schemeClr val="bg1"/>
                </a:solidFill>
                <a:latin typeface="+mj-lt"/>
                <a:ea typeface="ＭＳ Ｐゴシック" pitchFamily="-110" charset="-128"/>
                <a:cs typeface="ＭＳ Ｐゴシック" pitchFamily="-110" charset="-128"/>
              </a:defRPr>
            </a:lvl1pPr>
            <a:lvl2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2pPr>
            <a:lvl3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3pPr>
            <a:lvl4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4pPr>
            <a:lvl5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5pPr>
            <a:lvl6pPr marL="3429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6pPr>
            <a:lvl7pPr marL="6858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7pPr>
            <a:lvl8pPr marL="10287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8pPr>
            <a:lvl9pPr marL="13716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9pPr>
          </a:lstStyle>
          <a:p>
            <a:r>
              <a:rPr lang="de-DE" sz="900" b="0" dirty="0">
                <a:latin typeface="+mn-lt"/>
                <a:cs typeface="Arial" panose="020B0604020202020204" pitchFamily="34" charset="0"/>
              </a:rPr>
              <a:t>Seite </a:t>
            </a:r>
            <a:fld id="{1A5B88D0-3AD2-45F2-B417-8A795343CD4D}" type="slidenum">
              <a:rPr lang="de-DE" sz="900" b="0" smtClean="0">
                <a:latin typeface="+mn-lt"/>
                <a:cs typeface="Arial" panose="020B0604020202020204" pitchFamily="34" charset="0"/>
              </a:rPr>
              <a:t>‹Nr.›</a:t>
            </a:fld>
            <a:r>
              <a:rPr lang="de-DE" sz="900" b="0" dirty="0">
                <a:latin typeface="+mn-lt"/>
                <a:cs typeface="Arial" panose="020B0604020202020204" pitchFamily="34" charset="0"/>
              </a:rPr>
              <a:t>/53</a:t>
            </a:r>
          </a:p>
        </p:txBody>
      </p:sp>
      <p:sp>
        <p:nvSpPr>
          <p:cNvPr id="10" name="Titelplatzhalter 4"/>
          <p:cNvSpPr txBox="1">
            <a:spLocks/>
          </p:cNvSpPr>
          <p:nvPr userDrawn="1"/>
        </p:nvSpPr>
        <p:spPr>
          <a:xfrm>
            <a:off x="8342318" y="1306189"/>
            <a:ext cx="862282" cy="722635"/>
          </a:xfrm>
          <a:prstGeom prst="rect">
            <a:avLst/>
          </a:prstGeom>
        </p:spPr>
        <p:txBody>
          <a:bodyPr vert="horz" lIns="91440" tIns="45720" rIns="91440" bIns="45720" rtlCol="0" anchor="ctr" anchorCtr="1">
            <a:noAutofit/>
          </a:bodyPr>
          <a:lstStyle>
            <a:lvl1pPr algn="ctr" defTabSz="342900" rtl="0" eaLnBrk="0" fontAlgn="base" hangingPunct="0">
              <a:spcBef>
                <a:spcPct val="0"/>
              </a:spcBef>
              <a:spcAft>
                <a:spcPct val="0"/>
              </a:spcAft>
              <a:defRPr sz="1400" b="1" kern="1200" baseline="0">
                <a:solidFill>
                  <a:schemeClr val="bg1"/>
                </a:solidFill>
                <a:latin typeface="+mj-lt"/>
                <a:ea typeface="ＭＳ Ｐゴシック" pitchFamily="-110" charset="-128"/>
                <a:cs typeface="ＭＳ Ｐゴシック" pitchFamily="-110" charset="-128"/>
              </a:defRPr>
            </a:lvl1pPr>
            <a:lvl2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2pPr>
            <a:lvl3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3pPr>
            <a:lvl4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4pPr>
            <a:lvl5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5pPr>
            <a:lvl6pPr marL="3429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6pPr>
            <a:lvl7pPr marL="6858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7pPr>
            <a:lvl8pPr marL="10287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8pPr>
            <a:lvl9pPr marL="13716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9pPr>
          </a:lstStyle>
          <a:p>
            <a:r>
              <a:rPr lang="de-DE" sz="900" dirty="0" err="1">
                <a:latin typeface="+mn-lt"/>
                <a:cs typeface="Arial" panose="020B0604020202020204" pitchFamily="34" charset="0"/>
              </a:rPr>
              <a:t>GartenKlimA</a:t>
            </a:r>
            <a:r>
              <a:rPr lang="de-DE" sz="900" dirty="0">
                <a:latin typeface="+mn-lt"/>
                <a:cs typeface="Arial" panose="020B0604020202020204" pitchFamily="34" charset="0"/>
              </a:rPr>
              <a:t> </a:t>
            </a:r>
          </a:p>
          <a:p>
            <a:endParaRPr lang="de-DE" sz="500" b="0" dirty="0">
              <a:latin typeface="+mn-lt"/>
              <a:cs typeface="Arial" panose="020B0604020202020204" pitchFamily="34" charset="0"/>
            </a:endParaRPr>
          </a:p>
          <a:p>
            <a:r>
              <a:rPr lang="de-DE" sz="900" b="0" dirty="0">
                <a:latin typeface="+mn-lt"/>
                <a:cs typeface="Arial" panose="020B0604020202020204" pitchFamily="34" charset="0"/>
              </a:rPr>
              <a:t>Boden</a:t>
            </a:r>
            <a:r>
              <a:rPr lang="de-DE" sz="900" b="0" baseline="0" dirty="0">
                <a:latin typeface="+mn-lt"/>
                <a:cs typeface="Arial" panose="020B0604020202020204" pitchFamily="34" charset="0"/>
              </a:rPr>
              <a:t> und Düngung</a:t>
            </a:r>
            <a:endParaRPr lang="de-DE" sz="800" b="0" dirty="0">
              <a:latin typeface="+mn-lt"/>
              <a:cs typeface="Arial" panose="020B0604020202020204" pitchFamily="34" charset="0"/>
            </a:endParaRPr>
          </a:p>
        </p:txBody>
      </p:sp>
      <p:pic>
        <p:nvPicPr>
          <p:cNvPr id="12" name="Grafik 11">
            <a:extLst>
              <a:ext uri="{FF2B5EF4-FFF2-40B4-BE49-F238E27FC236}">
                <a16:creationId xmlns:a16="http://schemas.microsoft.com/office/drawing/2014/main" id="{69E5000D-4A21-4373-BB5C-55106794F1BD}"/>
              </a:ext>
            </a:extLst>
          </p:cNvPr>
          <p:cNvPicPr>
            <a:picLocks noChangeAspect="1"/>
          </p:cNvPicPr>
          <p:nvPr userDrawn="1"/>
        </p:nvPicPr>
        <p:blipFill>
          <a:blip r:embed="rId10"/>
          <a:stretch>
            <a:fillRect/>
          </a:stretch>
        </p:blipFill>
        <p:spPr>
          <a:xfrm>
            <a:off x="7930943" y="160262"/>
            <a:ext cx="1146239" cy="1152000"/>
          </a:xfrm>
          <a:prstGeom prst="rect">
            <a:avLst/>
          </a:prstGeom>
        </p:spPr>
      </p:pic>
    </p:spTree>
    <p:extLst>
      <p:ext uri="{BB962C8B-B14F-4D97-AF65-F5344CB8AC3E}">
        <p14:creationId xmlns:p14="http://schemas.microsoft.com/office/powerpoint/2010/main" val="2318832124"/>
      </p:ext>
    </p:extLst>
  </p:cSld>
  <p:clrMap bg1="lt1" tx1="dk1" bg2="lt2" tx2="dk2" accent1="accent1" accent2="accent2" accent3="accent3" accent4="accent4" accent5="accent5" accent6="accent6" hlink="hlink" folHlink="folHlink"/>
  <p:sldLayoutIdLst>
    <p:sldLayoutId id="2147483691" r:id="rId1"/>
    <p:sldLayoutId id="2147483694" r:id="rId2"/>
    <p:sldLayoutId id="2147483700" r:id="rId3"/>
    <p:sldLayoutId id="2147483692" r:id="rId4"/>
    <p:sldLayoutId id="2147483693" r:id="rId5"/>
    <p:sldLayoutId id="2147483695" r:id="rId6"/>
    <p:sldLayoutId id="2147483696" r:id="rId7"/>
    <p:sldLayoutId id="2147483697" r:id="rId8"/>
  </p:sldLayoutIdLst>
  <p:txStyles>
    <p:titleStyle>
      <a:lvl1pPr algn="ctr" defTabSz="342900" rtl="0" eaLnBrk="0" fontAlgn="base" hangingPunct="0">
        <a:spcBef>
          <a:spcPct val="0"/>
        </a:spcBef>
        <a:spcAft>
          <a:spcPct val="0"/>
        </a:spcAft>
        <a:defRPr sz="1600" b="1" kern="1200">
          <a:solidFill>
            <a:schemeClr val="bg1"/>
          </a:solidFill>
          <a:latin typeface="+mj-lt"/>
          <a:ea typeface="ＭＳ Ｐゴシック" pitchFamily="-110" charset="-128"/>
          <a:cs typeface="ＭＳ Ｐゴシック" pitchFamily="-110" charset="-128"/>
        </a:defRPr>
      </a:lvl1pPr>
      <a:lvl2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2pPr>
      <a:lvl3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3pPr>
      <a:lvl4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4pPr>
      <a:lvl5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5pPr>
      <a:lvl6pPr marL="3429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6pPr>
      <a:lvl7pPr marL="6858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7pPr>
      <a:lvl8pPr marL="10287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8pPr>
      <a:lvl9pPr marL="13716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9pPr>
    </p:titleStyle>
    <p:bodyStyle>
      <a:lvl1pPr marL="0" indent="0" algn="l" defTabSz="342900" rtl="0" eaLnBrk="0" fontAlgn="base" hangingPunct="0">
        <a:spcBef>
          <a:spcPct val="20000"/>
        </a:spcBef>
        <a:spcAft>
          <a:spcPct val="0"/>
        </a:spcAft>
        <a:buFont typeface="Arial" panose="020B0604020202020204" pitchFamily="34" charset="0"/>
        <a:buNone/>
        <a:defRPr sz="2400" kern="1200">
          <a:solidFill>
            <a:schemeClr val="bg1"/>
          </a:solidFill>
          <a:latin typeface="+mn-lt"/>
          <a:ea typeface="ＭＳ Ｐゴシック" pitchFamily="-110" charset="-128"/>
          <a:cs typeface="ＭＳ Ｐゴシック" pitchFamily="-110" charset="-128"/>
        </a:defRPr>
      </a:lvl1pPr>
      <a:lvl2pPr marL="557213" indent="-214313" algn="l" defTabSz="342900"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ＭＳ Ｐゴシック" pitchFamily="-110" charset="-128"/>
          <a:cs typeface="+mn-cs"/>
        </a:defRPr>
      </a:lvl2pPr>
      <a:lvl3pPr marL="857250" indent="-171450" algn="l" defTabSz="342900" rtl="0" eaLnBrk="0" fontAlgn="base" hangingPunct="0">
        <a:spcBef>
          <a:spcPct val="20000"/>
        </a:spcBef>
        <a:spcAft>
          <a:spcPct val="0"/>
        </a:spcAft>
        <a:buFont typeface="Arial" panose="020B0604020202020204" pitchFamily="34" charset="0"/>
        <a:buChar char="•"/>
        <a:defRPr kern="1200">
          <a:solidFill>
            <a:schemeClr val="tx1"/>
          </a:solidFill>
          <a:latin typeface="+mn-lt"/>
          <a:ea typeface="ＭＳ Ｐゴシック" pitchFamily="-110" charset="-128"/>
          <a:cs typeface="+mn-cs"/>
        </a:defRPr>
      </a:lvl3pPr>
      <a:lvl4pPr marL="12001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4pPr>
      <a:lvl5pPr marL="15430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de-DE"/>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12">
          <p15:clr>
            <a:srgbClr val="F26B43"/>
          </p15:clr>
        </p15:guide>
        <p15:guide id="2" orient="horz" pos="418"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81" r:id="rId1"/>
    <p:sldLayoutId id="2147483682" r:id="rId2"/>
    <p:sldLayoutId id="2147483685" r:id="rId3"/>
    <p:sldLayoutId id="2147483715" r:id="rId4"/>
  </p:sldLayoutIdLst>
  <p:txStyles>
    <p:titleStyle>
      <a:lvl1pPr algn="ctr" defTabSz="342900" rtl="0" eaLnBrk="0" fontAlgn="base" hangingPunct="0">
        <a:spcBef>
          <a:spcPct val="0"/>
        </a:spcBef>
        <a:spcAft>
          <a:spcPct val="0"/>
        </a:spcAft>
        <a:defRPr sz="3300" kern="1200">
          <a:solidFill>
            <a:schemeClr val="tx1"/>
          </a:solidFill>
          <a:latin typeface="+mj-lt"/>
          <a:ea typeface="ＭＳ Ｐゴシック" pitchFamily="-110" charset="-128"/>
          <a:cs typeface="ＭＳ Ｐゴシック" pitchFamily="-110" charset="-128"/>
        </a:defRPr>
      </a:lvl1pPr>
      <a:lvl2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2pPr>
      <a:lvl3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3pPr>
      <a:lvl4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4pPr>
      <a:lvl5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5pPr>
      <a:lvl6pPr marL="3429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6pPr>
      <a:lvl7pPr marL="6858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7pPr>
      <a:lvl8pPr marL="10287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8pPr>
      <a:lvl9pPr marL="13716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9pPr>
    </p:titleStyle>
    <p:bodyStyle>
      <a:lvl1pPr marL="257175" indent="-257175" algn="l" defTabSz="3429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pitchFamily="-110" charset="-128"/>
          <a:cs typeface="ＭＳ Ｐゴシック" pitchFamily="-110" charset="-128"/>
        </a:defRPr>
      </a:lvl1pPr>
      <a:lvl2pPr marL="557213" indent="-214313" algn="l" defTabSz="342900"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ＭＳ Ｐゴシック" pitchFamily="-110" charset="-128"/>
          <a:cs typeface="+mn-cs"/>
        </a:defRPr>
      </a:lvl2pPr>
      <a:lvl3pPr marL="857250" indent="-171450" algn="l" defTabSz="342900" rtl="0" eaLnBrk="0" fontAlgn="base" hangingPunct="0">
        <a:spcBef>
          <a:spcPct val="20000"/>
        </a:spcBef>
        <a:spcAft>
          <a:spcPct val="0"/>
        </a:spcAft>
        <a:buFont typeface="Arial" panose="020B0604020202020204" pitchFamily="34" charset="0"/>
        <a:buChar char="•"/>
        <a:defRPr kern="1200">
          <a:solidFill>
            <a:schemeClr val="tx1"/>
          </a:solidFill>
          <a:latin typeface="+mn-lt"/>
          <a:ea typeface="ＭＳ Ｐゴシック" pitchFamily="-110" charset="-128"/>
          <a:cs typeface="+mn-cs"/>
        </a:defRPr>
      </a:lvl3pPr>
      <a:lvl4pPr marL="12001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4pPr>
      <a:lvl5pPr marL="15430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de-DE"/>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8"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793EB606-ACAD-4DE3-9685-0F62BEFF2FA8}"/>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D02F3CB3-0A83-40D0-9076-4677CA098394}"/>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9636B161-AECB-4DCD-B1CB-48288314E1DE}"/>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44F3AD6B-AB68-4A2E-9CD1-BB4BEA3E3DF7}" type="datetimeFigureOut">
              <a:rPr lang="de-DE" smtClean="0"/>
              <a:t>23.03.2022</a:t>
            </a:fld>
            <a:endParaRPr lang="de-DE"/>
          </a:p>
        </p:txBody>
      </p:sp>
      <p:sp>
        <p:nvSpPr>
          <p:cNvPr id="5" name="Fußzeilenplatzhalter 4">
            <a:extLst>
              <a:ext uri="{FF2B5EF4-FFF2-40B4-BE49-F238E27FC236}">
                <a16:creationId xmlns:a16="http://schemas.microsoft.com/office/drawing/2014/main" id="{0997B1D4-2EDC-47C0-9D76-0CB99F5A0E96}"/>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27EC7AE6-D95C-4965-8B68-79ECBBE64BC4}"/>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1A3D4ADE-EE04-48E5-971E-2D6B2DE7754F}" type="slidenum">
              <a:rPr lang="de-DE" smtClean="0"/>
              <a:t>‹Nr.›</a:t>
            </a:fld>
            <a:endParaRPr lang="de-DE"/>
          </a:p>
        </p:txBody>
      </p:sp>
    </p:spTree>
    <p:extLst>
      <p:ext uri="{BB962C8B-B14F-4D97-AF65-F5344CB8AC3E}">
        <p14:creationId xmlns:p14="http://schemas.microsoft.com/office/powerpoint/2010/main" val="296744121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8.xm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png"/><Relationship Id="rId1" Type="http://schemas.openxmlformats.org/officeDocument/2006/relationships/slideLayout" Target="../slideLayouts/slideLayout8.xml"/><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8.xml"/><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42.png"/></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47.jpg"/><Relationship Id="rId4" Type="http://schemas.openxmlformats.org/officeDocument/2006/relationships/image" Target="../media/image46.jpg"/></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50.png"/><Relationship Id="rId4" Type="http://schemas.openxmlformats.org/officeDocument/2006/relationships/image" Target="../media/image49.jp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53.png"/><Relationship Id="rId7" Type="http://schemas.openxmlformats.org/officeDocument/2006/relationships/image" Target="../media/image56.png"/><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image" Target="../media/image56.svg"/><Relationship Id="rId5" Type="http://schemas.openxmlformats.org/officeDocument/2006/relationships/image" Target="../media/image55.png"/><Relationship Id="rId10" Type="http://schemas.openxmlformats.org/officeDocument/2006/relationships/image" Target="../media/image58.png"/><Relationship Id="rId4" Type="http://schemas.openxmlformats.org/officeDocument/2006/relationships/image" Target="../media/image54.png"/><Relationship Id="rId9" Type="http://schemas.openxmlformats.org/officeDocument/2006/relationships/image" Target="../media/image57.png"/></Relationships>
</file>

<file path=ppt/slides/_rels/slide4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62.JP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6.xml"/><Relationship Id="rId1" Type="http://schemas.openxmlformats.org/officeDocument/2006/relationships/slideLayout" Target="../slideLayouts/slideLayout6.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4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4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73.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7.jpg"/><Relationship Id="rId7" Type="http://schemas.openxmlformats.org/officeDocument/2006/relationships/image" Target="../media/image8.jpg"/><Relationship Id="rId2" Type="http://schemas.openxmlformats.org/officeDocument/2006/relationships/notesSlide" Target="../notesSlides/notesSlide40.xml"/><Relationship Id="rId1" Type="http://schemas.openxmlformats.org/officeDocument/2006/relationships/slideLayout" Target="../slideLayouts/slideLayout2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2.jp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s>
</file>

<file path=ppt/slides/_rels/slide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B19906E-73AD-AC40-98D6-8AC96C670DA1}"/>
              </a:ext>
            </a:extLst>
          </p:cNvPr>
          <p:cNvSpPr>
            <a:spLocks noGrp="1"/>
          </p:cNvSpPr>
          <p:nvPr>
            <p:ph type="body" sz="quarter" idx="12"/>
          </p:nvPr>
        </p:nvSpPr>
        <p:spPr>
          <a:xfrm>
            <a:off x="631658" y="1182386"/>
            <a:ext cx="7874094" cy="452438"/>
          </a:xfrm>
        </p:spPr>
        <p:txBody>
          <a:bodyPr/>
          <a:lstStyle/>
          <a:p>
            <a:pPr algn="ctr"/>
            <a:r>
              <a:rPr lang="de-DE" dirty="0" err="1">
                <a:latin typeface="+mj-lt"/>
              </a:rPr>
              <a:t>GartenKlimA</a:t>
            </a:r>
            <a:r>
              <a:rPr lang="de-DE" dirty="0">
                <a:latin typeface="+mj-lt"/>
              </a:rPr>
              <a:t> - Klimawandel im Freizeitgartenbau</a:t>
            </a:r>
          </a:p>
        </p:txBody>
      </p:sp>
      <p:sp>
        <p:nvSpPr>
          <p:cNvPr id="3" name="Text Placeholder 2">
            <a:extLst>
              <a:ext uri="{FF2B5EF4-FFF2-40B4-BE49-F238E27FC236}">
                <a16:creationId xmlns:a16="http://schemas.microsoft.com/office/drawing/2014/main" id="{C9DF6B74-95A2-394E-8500-EFBF025EB082}"/>
              </a:ext>
            </a:extLst>
          </p:cNvPr>
          <p:cNvSpPr>
            <a:spLocks noGrp="1"/>
          </p:cNvSpPr>
          <p:nvPr>
            <p:ph type="body" sz="quarter" idx="13"/>
          </p:nvPr>
        </p:nvSpPr>
        <p:spPr>
          <a:xfrm>
            <a:off x="631658" y="1683357"/>
            <a:ext cx="7874094" cy="381000"/>
          </a:xfrm>
        </p:spPr>
        <p:txBody>
          <a:bodyPr/>
          <a:lstStyle/>
          <a:p>
            <a:pPr algn="ctr"/>
            <a:r>
              <a:rPr lang="de-DE" sz="2400" b="1" dirty="0">
                <a:latin typeface="+mj-lt"/>
              </a:rPr>
              <a:t>Boden und Düngung</a:t>
            </a:r>
          </a:p>
        </p:txBody>
      </p:sp>
      <p:sp>
        <p:nvSpPr>
          <p:cNvPr id="4" name="Text Placeholder 3">
            <a:extLst>
              <a:ext uri="{FF2B5EF4-FFF2-40B4-BE49-F238E27FC236}">
                <a16:creationId xmlns:a16="http://schemas.microsoft.com/office/drawing/2014/main" id="{D9B0086B-DE50-4E43-874D-932846BCED15}"/>
              </a:ext>
            </a:extLst>
          </p:cNvPr>
          <p:cNvSpPr>
            <a:spLocks noGrp="1"/>
          </p:cNvSpPr>
          <p:nvPr>
            <p:ph type="body" sz="quarter" idx="14"/>
          </p:nvPr>
        </p:nvSpPr>
        <p:spPr>
          <a:xfrm>
            <a:off x="631658" y="4753976"/>
            <a:ext cx="7874094" cy="233363"/>
          </a:xfrm>
        </p:spPr>
        <p:txBody>
          <a:bodyPr/>
          <a:lstStyle/>
          <a:p>
            <a:pPr algn="ctr"/>
            <a:r>
              <a:rPr lang="de-DE" sz="1400" b="1" dirty="0" err="1">
                <a:latin typeface="+mn-lt"/>
              </a:rPr>
              <a:t>GartenKlimA</a:t>
            </a:r>
            <a:r>
              <a:rPr lang="de-DE" sz="1400" b="1" dirty="0">
                <a:latin typeface="+mn-lt"/>
              </a:rPr>
              <a:t>  -  mehr unter www.garten-klima.de</a:t>
            </a:r>
          </a:p>
        </p:txBody>
      </p:sp>
      <p:pic>
        <p:nvPicPr>
          <p:cNvPr id="7" name="Grafi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65381" y="159560"/>
            <a:ext cx="2740371" cy="549138"/>
          </a:xfrm>
          <a:prstGeom prst="rect">
            <a:avLst/>
          </a:prstGeom>
        </p:spPr>
      </p:pic>
      <p:pic>
        <p:nvPicPr>
          <p:cNvPr id="9" name="Grafik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5278" y="3647209"/>
            <a:ext cx="1203159" cy="1063398"/>
          </a:xfrm>
          <a:prstGeom prst="rect">
            <a:avLst/>
          </a:prstGeom>
          <a:noFill/>
        </p:spPr>
      </p:pic>
      <p:pic>
        <p:nvPicPr>
          <p:cNvPr id="8" name="Grafik 7"/>
          <p:cNvPicPr>
            <a:picLocks noChangeAspect="1"/>
          </p:cNvPicPr>
          <p:nvPr/>
        </p:nvPicPr>
        <p:blipFill rotWithShape="1">
          <a:blip r:embed="rId5">
            <a:extLst>
              <a:ext uri="{28A0092B-C50C-407E-A947-70E740481C1C}">
                <a14:useLocalDpi xmlns:a14="http://schemas.microsoft.com/office/drawing/2010/main" val="0"/>
              </a:ext>
            </a:extLst>
          </a:blip>
          <a:srcRect t="12068" b="15313"/>
          <a:stretch/>
        </p:blipFill>
        <p:spPr>
          <a:xfrm>
            <a:off x="2513997" y="2026540"/>
            <a:ext cx="3657600" cy="2656114"/>
          </a:xfrm>
          <a:prstGeom prst="rect">
            <a:avLst/>
          </a:prstGeom>
        </p:spPr>
      </p:pic>
      <p:pic>
        <p:nvPicPr>
          <p:cNvPr id="10" name="Grafik 9">
            <a:extLst>
              <a:ext uri="{FF2B5EF4-FFF2-40B4-BE49-F238E27FC236}">
                <a16:creationId xmlns:a16="http://schemas.microsoft.com/office/drawing/2014/main" id="{29E54E1E-3AE9-46DE-9E3B-8B91EAB7A7FB}"/>
              </a:ext>
            </a:extLst>
          </p:cNvPr>
          <p:cNvPicPr>
            <a:picLocks noChangeAspect="1"/>
          </p:cNvPicPr>
          <p:nvPr/>
        </p:nvPicPr>
        <p:blipFill>
          <a:blip r:embed="rId6"/>
          <a:stretch>
            <a:fillRect/>
          </a:stretch>
        </p:blipFill>
        <p:spPr>
          <a:xfrm>
            <a:off x="4000498" y="385705"/>
            <a:ext cx="678322" cy="289300"/>
          </a:xfrm>
          <a:prstGeom prst="rect">
            <a:avLst/>
          </a:prstGeom>
        </p:spPr>
      </p:pic>
      <p:sp>
        <p:nvSpPr>
          <p:cNvPr id="5" name="Textfeld 4">
            <a:extLst>
              <a:ext uri="{FF2B5EF4-FFF2-40B4-BE49-F238E27FC236}">
                <a16:creationId xmlns:a16="http://schemas.microsoft.com/office/drawing/2014/main" id="{5842AA2C-7EE3-466E-8976-044356584BD5}"/>
              </a:ext>
            </a:extLst>
          </p:cNvPr>
          <p:cNvSpPr txBox="1"/>
          <p:nvPr/>
        </p:nvSpPr>
        <p:spPr>
          <a:xfrm>
            <a:off x="5425944" y="4274127"/>
            <a:ext cx="339437" cy="215444"/>
          </a:xfrm>
          <a:prstGeom prst="rect">
            <a:avLst/>
          </a:prstGeom>
          <a:noFill/>
        </p:spPr>
        <p:txBody>
          <a:bodyPr wrap="square" rtlCol="0">
            <a:spAutoFit/>
          </a:bodyPr>
          <a:lstStyle/>
          <a:p>
            <a:r>
              <a:rPr lang="de-DE" sz="800" dirty="0">
                <a:latin typeface="+mn-lt"/>
              </a:rPr>
              <a:t>(1)</a:t>
            </a:r>
          </a:p>
        </p:txBody>
      </p:sp>
    </p:spTree>
    <p:extLst>
      <p:ext uri="{BB962C8B-B14F-4D97-AF65-F5344CB8AC3E}">
        <p14:creationId xmlns:p14="http://schemas.microsoft.com/office/powerpoint/2010/main" val="39919975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0442" y="1206131"/>
            <a:ext cx="4942440" cy="2581585"/>
          </a:xfrm>
          <a:prstGeom prst="rect">
            <a:avLst/>
          </a:prstGeom>
        </p:spPr>
      </p:pic>
      <p:sp>
        <p:nvSpPr>
          <p:cNvPr id="2" name="Textplatzhalter 1">
            <a:extLst>
              <a:ext uri="{FF2B5EF4-FFF2-40B4-BE49-F238E27FC236}">
                <a16:creationId xmlns:a16="http://schemas.microsoft.com/office/drawing/2014/main" id="{4DD9F560-2A6E-48E1-8A47-D4DE00214568}"/>
              </a:ext>
            </a:extLst>
          </p:cNvPr>
          <p:cNvSpPr>
            <a:spLocks noGrp="1"/>
          </p:cNvSpPr>
          <p:nvPr>
            <p:ph type="body" sz="quarter" idx="12"/>
          </p:nvPr>
        </p:nvSpPr>
        <p:spPr>
          <a:prstGeom prst="rect">
            <a:avLst/>
          </a:prstGeom>
        </p:spPr>
        <p:txBody>
          <a:bodyPr/>
          <a:lstStyle/>
          <a:p>
            <a:r>
              <a:rPr lang="de-DE" dirty="0"/>
              <a:t>CO</a:t>
            </a:r>
            <a:r>
              <a:rPr lang="de-DE" baseline="-25000" dirty="0"/>
              <a:t>2</a:t>
            </a:r>
            <a:r>
              <a:rPr lang="de-DE" dirty="0"/>
              <a:t>-Düngeeffekt</a:t>
            </a:r>
          </a:p>
        </p:txBody>
      </p:sp>
      <p:sp>
        <p:nvSpPr>
          <p:cNvPr id="6" name="Ellipse 5">
            <a:extLst>
              <a:ext uri="{FF2B5EF4-FFF2-40B4-BE49-F238E27FC236}">
                <a16:creationId xmlns:a16="http://schemas.microsoft.com/office/drawing/2014/main" id="{B83B074E-C875-4B68-B171-1E4F2C3142EA}"/>
              </a:ext>
            </a:extLst>
          </p:cNvPr>
          <p:cNvSpPr/>
          <p:nvPr/>
        </p:nvSpPr>
        <p:spPr>
          <a:xfrm rot="20786164">
            <a:off x="1380752" y="2798807"/>
            <a:ext cx="2169741" cy="1209847"/>
          </a:xfrm>
          <a:prstGeom prst="ellipse">
            <a:avLst/>
          </a:prstGeom>
          <a:ln w="19050">
            <a:solidFill>
              <a:srgbClr val="008000"/>
            </a:solidFill>
          </a:ln>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14" name="Textfeld 13">
            <a:extLst>
              <a:ext uri="{FF2B5EF4-FFF2-40B4-BE49-F238E27FC236}">
                <a16:creationId xmlns:a16="http://schemas.microsoft.com/office/drawing/2014/main" id="{4D83154F-018A-414F-83B9-32791E73F541}"/>
              </a:ext>
            </a:extLst>
          </p:cNvPr>
          <p:cNvSpPr txBox="1"/>
          <p:nvPr/>
        </p:nvSpPr>
        <p:spPr>
          <a:xfrm>
            <a:off x="7281806" y="4142059"/>
            <a:ext cx="453544" cy="215444"/>
          </a:xfrm>
          <a:prstGeom prst="rect">
            <a:avLst/>
          </a:prstGeom>
          <a:noFill/>
        </p:spPr>
        <p:txBody>
          <a:bodyPr wrap="square" rtlCol="0">
            <a:spAutoFit/>
          </a:bodyPr>
          <a:lstStyle/>
          <a:p>
            <a:r>
              <a:rPr lang="de-DE" sz="800" dirty="0">
                <a:latin typeface="+mn-lt"/>
              </a:rPr>
              <a:t>(12)</a:t>
            </a:r>
          </a:p>
        </p:txBody>
      </p:sp>
      <p:sp>
        <p:nvSpPr>
          <p:cNvPr id="10" name="Textfeld 9">
            <a:extLst>
              <a:ext uri="{FF2B5EF4-FFF2-40B4-BE49-F238E27FC236}">
                <a16:creationId xmlns:a16="http://schemas.microsoft.com/office/drawing/2014/main" id="{8962BC10-7549-4C86-A354-1A20E81F7734}"/>
              </a:ext>
            </a:extLst>
          </p:cNvPr>
          <p:cNvSpPr txBox="1"/>
          <p:nvPr/>
        </p:nvSpPr>
        <p:spPr>
          <a:xfrm>
            <a:off x="2465624" y="4218985"/>
            <a:ext cx="2952076" cy="830997"/>
          </a:xfrm>
          <a:prstGeom prst="rect">
            <a:avLst/>
          </a:prstGeom>
          <a:noFill/>
        </p:spPr>
        <p:txBody>
          <a:bodyPr wrap="square" rtlCol="0">
            <a:spAutoFit/>
          </a:bodyPr>
          <a:lstStyle/>
          <a:p>
            <a:pPr algn="ctr"/>
            <a:r>
              <a:rPr lang="de-DE" sz="1600" b="1" dirty="0">
                <a:latin typeface="+mn-lt"/>
              </a:rPr>
              <a:t>Förderung der Photosynthese</a:t>
            </a:r>
            <a:br>
              <a:rPr lang="de-DE" sz="1600" b="1" dirty="0">
                <a:latin typeface="+mn-lt"/>
              </a:rPr>
            </a:br>
            <a:r>
              <a:rPr lang="de-DE" sz="1600" b="1" dirty="0">
                <a:latin typeface="+mn-lt"/>
              </a:rPr>
              <a:t>=</a:t>
            </a:r>
            <a:br>
              <a:rPr lang="de-DE" sz="1600" b="1" dirty="0">
                <a:latin typeface="+mn-lt"/>
              </a:rPr>
            </a:br>
            <a:r>
              <a:rPr lang="de-DE" sz="1600" b="1" dirty="0">
                <a:latin typeface="+mn-lt"/>
              </a:rPr>
              <a:t>Förderung des Wachstums</a:t>
            </a:r>
          </a:p>
        </p:txBody>
      </p:sp>
      <p:sp>
        <p:nvSpPr>
          <p:cNvPr id="11" name="Rechteck: abgerundete Ecken 10">
            <a:extLst>
              <a:ext uri="{FF2B5EF4-FFF2-40B4-BE49-F238E27FC236}">
                <a16:creationId xmlns:a16="http://schemas.microsoft.com/office/drawing/2014/main" id="{A4ABA4EC-76A3-41AD-8DF7-146D63B7F3BA}"/>
              </a:ext>
            </a:extLst>
          </p:cNvPr>
          <p:cNvSpPr/>
          <p:nvPr/>
        </p:nvSpPr>
        <p:spPr>
          <a:xfrm>
            <a:off x="2531525" y="4179137"/>
            <a:ext cx="2902095" cy="910691"/>
          </a:xfrm>
          <a:prstGeom prst="roundRect">
            <a:avLst/>
          </a:prstGeom>
          <a:ln w="28575">
            <a:solidFill>
              <a:srgbClr val="7AB800"/>
            </a:solidFill>
          </a:ln>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12" name="Additionszeichen 11">
            <a:extLst>
              <a:ext uri="{FF2B5EF4-FFF2-40B4-BE49-F238E27FC236}">
                <a16:creationId xmlns:a16="http://schemas.microsoft.com/office/drawing/2014/main" id="{C39F89B1-82EE-4D59-84EF-C4923983B399}"/>
              </a:ext>
            </a:extLst>
          </p:cNvPr>
          <p:cNvSpPr/>
          <p:nvPr/>
        </p:nvSpPr>
        <p:spPr>
          <a:xfrm>
            <a:off x="5908375" y="2675840"/>
            <a:ext cx="355691" cy="353493"/>
          </a:xfrm>
          <a:prstGeom prst="mathPlus">
            <a:avLst/>
          </a:prstGeom>
          <a:solidFill>
            <a:srgbClr val="7AB800"/>
          </a:solidFill>
          <a:ln>
            <a:noFill/>
          </a:ln>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15" name="Ellipse 14">
            <a:extLst>
              <a:ext uri="{FF2B5EF4-FFF2-40B4-BE49-F238E27FC236}">
                <a16:creationId xmlns:a16="http://schemas.microsoft.com/office/drawing/2014/main" id="{4C2E6FC5-AEAD-451E-83A4-6215EFC4B7A6}"/>
              </a:ext>
            </a:extLst>
          </p:cNvPr>
          <p:cNvSpPr/>
          <p:nvPr/>
        </p:nvSpPr>
        <p:spPr>
          <a:xfrm>
            <a:off x="5870221" y="2636587"/>
            <a:ext cx="432000" cy="432000"/>
          </a:xfrm>
          <a:prstGeom prst="ellipse">
            <a:avLst/>
          </a:prstGeom>
          <a:ln w="57150">
            <a:solidFill>
              <a:srgbClr val="7AB800"/>
            </a:solidFill>
          </a:ln>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16" name="Additionszeichen 15">
            <a:extLst>
              <a:ext uri="{FF2B5EF4-FFF2-40B4-BE49-F238E27FC236}">
                <a16:creationId xmlns:a16="http://schemas.microsoft.com/office/drawing/2014/main" id="{888ECCC1-0510-41A9-A37F-CB0A7C76C549}"/>
              </a:ext>
            </a:extLst>
          </p:cNvPr>
          <p:cNvSpPr/>
          <p:nvPr/>
        </p:nvSpPr>
        <p:spPr>
          <a:xfrm>
            <a:off x="2287778" y="2930899"/>
            <a:ext cx="355691" cy="353493"/>
          </a:xfrm>
          <a:prstGeom prst="mathPlus">
            <a:avLst/>
          </a:prstGeom>
          <a:solidFill>
            <a:srgbClr val="008000"/>
          </a:solidFill>
          <a:ln>
            <a:noFill/>
          </a:ln>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17" name="Ellipse 16">
            <a:extLst>
              <a:ext uri="{FF2B5EF4-FFF2-40B4-BE49-F238E27FC236}">
                <a16:creationId xmlns:a16="http://schemas.microsoft.com/office/drawing/2014/main" id="{08CEE8B0-4EB6-4C89-B9D3-DD9342647460}"/>
              </a:ext>
            </a:extLst>
          </p:cNvPr>
          <p:cNvSpPr/>
          <p:nvPr/>
        </p:nvSpPr>
        <p:spPr>
          <a:xfrm>
            <a:off x="2249624" y="2891451"/>
            <a:ext cx="432000" cy="432000"/>
          </a:xfrm>
          <a:prstGeom prst="ellipse">
            <a:avLst/>
          </a:prstGeom>
          <a:ln w="57150">
            <a:solidFill>
              <a:srgbClr val="008000"/>
            </a:solidFill>
          </a:ln>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18" name="Textfeld 17">
            <a:extLst>
              <a:ext uri="{FF2B5EF4-FFF2-40B4-BE49-F238E27FC236}">
                <a16:creationId xmlns:a16="http://schemas.microsoft.com/office/drawing/2014/main" id="{BFE0042D-ADEE-4DDC-92BA-BD8F43E71057}"/>
              </a:ext>
            </a:extLst>
          </p:cNvPr>
          <p:cNvSpPr txBox="1"/>
          <p:nvPr/>
        </p:nvSpPr>
        <p:spPr>
          <a:xfrm>
            <a:off x="8466892" y="2391422"/>
            <a:ext cx="677108" cy="1971571"/>
          </a:xfrm>
          <a:prstGeom prst="rect">
            <a:avLst/>
          </a:prstGeom>
          <a:noFill/>
        </p:spPr>
        <p:txBody>
          <a:bodyPr vert="vert" wrap="square" rtlCol="0" anchor="ctr">
            <a:spAutoFit/>
          </a:bodyPr>
          <a:lstStyle/>
          <a:p>
            <a:pPr algn="ctr"/>
            <a:r>
              <a:rPr lang="de-DE" sz="1600" b="1" dirty="0">
                <a:solidFill>
                  <a:schemeClr val="bg1"/>
                </a:solidFill>
                <a:latin typeface="+mn-lt"/>
              </a:rPr>
              <a:t>Klima und Pflanzenwachstum</a:t>
            </a:r>
          </a:p>
        </p:txBody>
      </p:sp>
    </p:spTree>
    <p:extLst>
      <p:ext uri="{BB962C8B-B14F-4D97-AF65-F5344CB8AC3E}">
        <p14:creationId xmlns:p14="http://schemas.microsoft.com/office/powerpoint/2010/main" val="3918034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2" grpId="0" animBg="1"/>
      <p:bldP spid="15" grpId="0" animBg="1"/>
      <p:bldP spid="16" grpId="0" animBg="1"/>
      <p:bldP spid="1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1E32ED49-6C29-42CD-8B0B-06AEEBA86683}"/>
              </a:ext>
            </a:extLst>
          </p:cNvPr>
          <p:cNvSpPr txBox="1">
            <a:spLocks noGrp="1"/>
          </p:cNvSpPr>
          <p:nvPr>
            <p:ph type="body" sz="quarter" idx="15"/>
          </p:nvPr>
        </p:nvSpPr>
        <p:spPr>
          <a:xfrm>
            <a:off x="971550" y="1295396"/>
            <a:ext cx="3057525" cy="3662541"/>
          </a:xfrm>
          <a:prstGeom prst="rect">
            <a:avLst/>
          </a:prstGeom>
          <a:noFill/>
        </p:spPr>
        <p:txBody>
          <a:bodyPr wrap="square" rtlCol="0">
            <a:spAutoFit/>
          </a:bodyPr>
          <a:lstStyle/>
          <a:p>
            <a:pPr marL="355600" indent="-355600" algn="l">
              <a:spcBef>
                <a:spcPts val="600"/>
              </a:spcBef>
              <a:buClr>
                <a:srgbClr val="78B800"/>
              </a:buClr>
              <a:buFont typeface="Calibri" panose="020F0502020204030204" pitchFamily="34" charset="0"/>
              <a:buChar char="→"/>
            </a:pPr>
            <a:r>
              <a:rPr lang="de-DE" dirty="0">
                <a:latin typeface="+mn-lt"/>
              </a:rPr>
              <a:t>Das Pflanzenwachstum wird stets von dem Faktor begrenzt, der im </a:t>
            </a:r>
            <a:r>
              <a:rPr lang="de-DE" b="1" dirty="0">
                <a:latin typeface="+mn-lt"/>
              </a:rPr>
              <a:t>Minimum</a:t>
            </a:r>
            <a:r>
              <a:rPr lang="de-DE" dirty="0">
                <a:latin typeface="+mn-lt"/>
              </a:rPr>
              <a:t> vorliegt</a:t>
            </a:r>
          </a:p>
          <a:p>
            <a:pPr marL="355600" indent="-355600" algn="l">
              <a:spcBef>
                <a:spcPts val="600"/>
              </a:spcBef>
              <a:buClr>
                <a:srgbClr val="78B800"/>
              </a:buClr>
              <a:buFont typeface="Calibri" panose="020F0502020204030204" pitchFamily="34" charset="0"/>
              <a:buChar char="→"/>
            </a:pPr>
            <a:r>
              <a:rPr lang="de-DE" dirty="0"/>
              <a:t>Für optimales Wachstum müssen </a:t>
            </a:r>
            <a:r>
              <a:rPr lang="de-DE" b="1" dirty="0"/>
              <a:t>sämtliche Wachstumsfaktoren </a:t>
            </a:r>
            <a:r>
              <a:rPr lang="de-DE" dirty="0"/>
              <a:t>in </a:t>
            </a:r>
            <a:r>
              <a:rPr lang="de-DE" b="1" dirty="0"/>
              <a:t>ausgewogenem Verhältnis </a:t>
            </a:r>
            <a:r>
              <a:rPr lang="de-DE" dirty="0"/>
              <a:t>vorliegen und die Anforderungen der Pflanze erfüllen</a:t>
            </a:r>
            <a:endParaRPr lang="de-DE" dirty="0">
              <a:latin typeface="+mn-lt"/>
            </a:endParaRPr>
          </a:p>
          <a:p>
            <a:pPr marL="285750" indent="-285750" algn="l">
              <a:spcBef>
                <a:spcPts val="600"/>
              </a:spcBef>
              <a:buClr>
                <a:srgbClr val="78B800"/>
              </a:buClr>
              <a:buFont typeface="Calibri" panose="020F0502020204030204" pitchFamily="34" charset="0"/>
              <a:buChar char="→"/>
            </a:pPr>
            <a:endParaRPr lang="de-DE" dirty="0">
              <a:latin typeface="+mn-lt"/>
            </a:endParaRPr>
          </a:p>
        </p:txBody>
      </p:sp>
      <p:sp>
        <p:nvSpPr>
          <p:cNvPr id="10" name="Textplatzhalter 3"/>
          <p:cNvSpPr txBox="1">
            <a:spLocks/>
          </p:cNvSpPr>
          <p:nvPr/>
        </p:nvSpPr>
        <p:spPr>
          <a:xfrm>
            <a:off x="4912417" y="1310079"/>
            <a:ext cx="2823524" cy="1055918"/>
          </a:xfrm>
          <a:prstGeom prst="rect">
            <a:avLst/>
          </a:prstGeom>
        </p:spPr>
        <p:txBody>
          <a:bodyPr vert="horz" lIns="0" tIns="0" rIns="0" bIns="0">
            <a:noAutofit/>
          </a:bodyPr>
          <a:lstStyle>
            <a:lvl1pPr marL="342900" indent="-342900" algn="l" defTabSz="342900" rtl="0" eaLnBrk="0" fontAlgn="base" hangingPunct="0">
              <a:lnSpc>
                <a:spcPct val="100000"/>
              </a:lnSpc>
              <a:spcBef>
                <a:spcPts val="600"/>
              </a:spcBef>
              <a:spcAft>
                <a:spcPct val="0"/>
              </a:spcAft>
              <a:buClr>
                <a:srgbClr val="7AB800"/>
              </a:buClr>
              <a:buFont typeface="Arial" panose="020B0604020202020204" pitchFamily="34" charset="0"/>
              <a:buChar char="•"/>
              <a:defRPr sz="1900" kern="1200">
                <a:solidFill>
                  <a:schemeClr val="tx1"/>
                </a:solidFill>
                <a:latin typeface="+mn-lt"/>
                <a:ea typeface="Fira Sans" panose="020B0503050000020004" pitchFamily="34" charset="0"/>
                <a:cs typeface="Arial" panose="020B0604020202020204" pitchFamily="34" charset="0"/>
              </a:defRPr>
            </a:lvl1pPr>
            <a:lvl2pPr marL="685800" indent="-342900" algn="l" defTabSz="342900" rtl="0" eaLnBrk="0" fontAlgn="base" hangingPunct="0">
              <a:spcBef>
                <a:spcPct val="20000"/>
              </a:spcBef>
              <a:spcAft>
                <a:spcPct val="0"/>
              </a:spcAft>
              <a:buClr>
                <a:srgbClr val="7AB800"/>
              </a:buClr>
              <a:buFont typeface="Symbol" panose="05050102010706020507" pitchFamily="18" charset="2"/>
              <a:buChar char="-"/>
              <a:defRPr sz="1600" kern="1200">
                <a:solidFill>
                  <a:schemeClr val="tx1"/>
                </a:solidFill>
                <a:latin typeface="+mn-lt"/>
                <a:ea typeface="ＭＳ Ｐゴシック" pitchFamily="-110" charset="-128"/>
                <a:cs typeface="Arial"/>
              </a:defRPr>
            </a:lvl2pPr>
            <a:lvl3pPr marL="857250" indent="-171450" algn="l" defTabSz="342900" rtl="0" eaLnBrk="0" fontAlgn="base" hangingPunct="0">
              <a:spcBef>
                <a:spcPct val="20000"/>
              </a:spcBef>
              <a:spcAft>
                <a:spcPct val="0"/>
              </a:spcAft>
              <a:buFont typeface="Arial" panose="020B0604020202020204" pitchFamily="34" charset="0"/>
              <a:buNone/>
              <a:defRPr kern="1200">
                <a:solidFill>
                  <a:schemeClr val="tx1"/>
                </a:solidFill>
                <a:latin typeface="Arial"/>
                <a:ea typeface="ＭＳ Ｐゴシック" pitchFamily="-110" charset="-128"/>
                <a:cs typeface="Arial"/>
              </a:defRPr>
            </a:lvl3pPr>
            <a:lvl4pPr marL="1200150" indent="-171450" algn="l" defTabSz="342900" rtl="0" eaLnBrk="0" fontAlgn="base" hangingPunct="0">
              <a:spcBef>
                <a:spcPct val="20000"/>
              </a:spcBef>
              <a:spcAft>
                <a:spcPct val="0"/>
              </a:spcAft>
              <a:buFont typeface="Arial" panose="020B0604020202020204" pitchFamily="34" charset="0"/>
              <a:buNone/>
              <a:defRPr sz="1500" kern="1200">
                <a:solidFill>
                  <a:schemeClr val="tx1"/>
                </a:solidFill>
                <a:latin typeface="Arial"/>
                <a:ea typeface="ＭＳ Ｐゴシック" pitchFamily="-110" charset="-128"/>
                <a:cs typeface="Arial"/>
              </a:defRPr>
            </a:lvl4pPr>
            <a:lvl5pPr marL="1543050" indent="-171450" algn="l" defTabSz="342900" rtl="0" eaLnBrk="0" fontAlgn="base" hangingPunct="0">
              <a:spcBef>
                <a:spcPct val="20000"/>
              </a:spcBef>
              <a:spcAft>
                <a:spcPct val="0"/>
              </a:spcAft>
              <a:buFont typeface="Arial" panose="020B0604020202020204" pitchFamily="34" charset="0"/>
              <a:buNone/>
              <a:defRPr sz="1500" kern="1200">
                <a:solidFill>
                  <a:schemeClr val="tx1"/>
                </a:solidFill>
                <a:latin typeface="Arial"/>
                <a:ea typeface="ＭＳ Ｐゴシック" pitchFamily="-110" charset="-128"/>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lgn="ctr">
              <a:buFont typeface="Arial" panose="020B0604020202020204" pitchFamily="34" charset="0"/>
              <a:buNone/>
            </a:pPr>
            <a:r>
              <a:rPr lang="de-DE" sz="1600" dirty="0"/>
              <a:t>„Die Flüssigkeit in einem Fass kann nur so hoch steigen, wie die kürzeste Daube hoch ist.“</a:t>
            </a:r>
          </a:p>
        </p:txBody>
      </p:sp>
      <p:sp>
        <p:nvSpPr>
          <p:cNvPr id="12" name="Abgerundetes Rechteck 11"/>
          <p:cNvSpPr/>
          <p:nvPr/>
        </p:nvSpPr>
        <p:spPr>
          <a:xfrm>
            <a:off x="4829140" y="1233883"/>
            <a:ext cx="2938925" cy="864406"/>
          </a:xfrm>
          <a:prstGeom prst="roundRect">
            <a:avLst/>
          </a:prstGeom>
          <a:noFill/>
        </p:spPr>
        <p:style>
          <a:lnRef idx="2">
            <a:schemeClr val="accent1"/>
          </a:lnRef>
          <a:fillRef idx="1">
            <a:schemeClr val="lt1"/>
          </a:fillRef>
          <a:effectRef idx="0">
            <a:schemeClr val="accent1"/>
          </a:effectRef>
          <a:fontRef idx="minor">
            <a:schemeClr val="dk1"/>
          </a:fontRef>
        </p:style>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pic>
        <p:nvPicPr>
          <p:cNvPr id="13" name="Grafik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8133" y="2152544"/>
            <a:ext cx="2906800" cy="2667521"/>
          </a:xfrm>
          <a:prstGeom prst="rect">
            <a:avLst/>
          </a:prstGeom>
        </p:spPr>
      </p:pic>
      <p:sp>
        <p:nvSpPr>
          <p:cNvPr id="8" name="Textplatzhalter 3">
            <a:extLst>
              <a:ext uri="{FF2B5EF4-FFF2-40B4-BE49-F238E27FC236}">
                <a16:creationId xmlns:a16="http://schemas.microsoft.com/office/drawing/2014/main" id="{8E656E59-D0EB-40D1-AAE4-4E0D3E6B09E4}"/>
              </a:ext>
            </a:extLst>
          </p:cNvPr>
          <p:cNvSpPr txBox="1">
            <a:spLocks/>
          </p:cNvSpPr>
          <p:nvPr/>
        </p:nvSpPr>
        <p:spPr>
          <a:xfrm>
            <a:off x="960326" y="599567"/>
            <a:ext cx="6576732" cy="444505"/>
          </a:xfrm>
          <a:prstGeom prst="rect">
            <a:avLst/>
          </a:prstGeom>
        </p:spPr>
        <p:txBody>
          <a:bodyPr vert="horz" lIns="0" tIns="0" rIns="0" bIns="0"/>
          <a:lstStyle>
            <a:lvl1pPr marL="0" indent="0" algn="l" defTabSz="342900" rtl="0" eaLnBrk="0" fontAlgn="base" hangingPunct="0">
              <a:spcBef>
                <a:spcPts val="0"/>
              </a:spcBef>
              <a:spcAft>
                <a:spcPts val="1650"/>
              </a:spcAft>
              <a:buFontTx/>
              <a:buNone/>
              <a:defRPr sz="2600" b="1" kern="1200">
                <a:solidFill>
                  <a:schemeClr val="tx1"/>
                </a:solidFill>
                <a:latin typeface="+mj-lt"/>
                <a:ea typeface="Fira Sans" panose="020B0503050000020004" pitchFamily="34" charset="0"/>
                <a:cs typeface="Arial" panose="020B0604020202020204" pitchFamily="34" charset="0"/>
              </a:defRPr>
            </a:lvl1pPr>
            <a:lvl2pPr marL="0" indent="0" algn="l" defTabSz="342900" rtl="0" eaLnBrk="0" fontAlgn="base" hangingPunct="0">
              <a:spcBef>
                <a:spcPts val="0"/>
              </a:spcBef>
              <a:spcAft>
                <a:spcPts val="1650"/>
              </a:spcAft>
              <a:buFontTx/>
              <a:buNone/>
              <a:defRPr sz="2100" b="1" kern="1200" baseline="0">
                <a:solidFill>
                  <a:schemeClr val="tx1"/>
                </a:solidFill>
                <a:latin typeface="Arial"/>
                <a:ea typeface="ＭＳ Ｐゴシック" pitchFamily="-110" charset="-128"/>
                <a:cs typeface="Arial"/>
              </a:defRPr>
            </a:lvl2pPr>
            <a:lvl3pPr marL="857250" indent="-171450" algn="l" defTabSz="342900" rtl="0" eaLnBrk="0" fontAlgn="base" hangingPunct="0">
              <a:spcBef>
                <a:spcPct val="20000"/>
              </a:spcBef>
              <a:spcAft>
                <a:spcPct val="0"/>
              </a:spcAft>
              <a:buClr>
                <a:srgbClr val="71AD2A"/>
              </a:buClr>
              <a:buFont typeface="Lucida Grande"/>
              <a:buChar char="»"/>
              <a:defRPr kern="1200">
                <a:solidFill>
                  <a:schemeClr val="tx1"/>
                </a:solidFill>
                <a:latin typeface="Arial"/>
                <a:ea typeface="ＭＳ Ｐゴシック" pitchFamily="-110" charset="-128"/>
                <a:cs typeface="Arial"/>
              </a:defRPr>
            </a:lvl3pPr>
            <a:lvl4pPr marL="12001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Arial"/>
                <a:ea typeface="ＭＳ Ｐゴシック" pitchFamily="-110" charset="-128"/>
                <a:cs typeface="Arial"/>
              </a:defRPr>
            </a:lvl4pPr>
            <a:lvl5pPr marL="15430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Arial"/>
                <a:ea typeface="ＭＳ Ｐゴシック" pitchFamily="-110" charset="-128"/>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de-DE" dirty="0"/>
              <a:t>Zu beachten: Das Minimumgesetz</a:t>
            </a:r>
          </a:p>
        </p:txBody>
      </p:sp>
      <p:sp>
        <p:nvSpPr>
          <p:cNvPr id="11" name="Textfeld 10">
            <a:extLst>
              <a:ext uri="{FF2B5EF4-FFF2-40B4-BE49-F238E27FC236}">
                <a16:creationId xmlns:a16="http://schemas.microsoft.com/office/drawing/2014/main" id="{17A4087A-1606-4B4B-8306-4B77DEC3579C}"/>
              </a:ext>
            </a:extLst>
          </p:cNvPr>
          <p:cNvSpPr txBox="1"/>
          <p:nvPr/>
        </p:nvSpPr>
        <p:spPr>
          <a:xfrm>
            <a:off x="7196873" y="4850842"/>
            <a:ext cx="477574" cy="215444"/>
          </a:xfrm>
          <a:prstGeom prst="rect">
            <a:avLst/>
          </a:prstGeom>
          <a:noFill/>
        </p:spPr>
        <p:txBody>
          <a:bodyPr wrap="square" rtlCol="0">
            <a:spAutoFit/>
          </a:bodyPr>
          <a:lstStyle/>
          <a:p>
            <a:r>
              <a:rPr lang="de-DE" sz="800" dirty="0">
                <a:latin typeface="+mn-lt"/>
              </a:rPr>
              <a:t>(13)</a:t>
            </a:r>
          </a:p>
        </p:txBody>
      </p:sp>
      <p:sp>
        <p:nvSpPr>
          <p:cNvPr id="2" name="Textfeld 1">
            <a:extLst>
              <a:ext uri="{FF2B5EF4-FFF2-40B4-BE49-F238E27FC236}">
                <a16:creationId xmlns:a16="http://schemas.microsoft.com/office/drawing/2014/main" id="{D08B688D-B069-4D50-8970-F6989341D3EC}"/>
              </a:ext>
            </a:extLst>
          </p:cNvPr>
          <p:cNvSpPr txBox="1"/>
          <p:nvPr/>
        </p:nvSpPr>
        <p:spPr>
          <a:xfrm>
            <a:off x="5230092" y="4820065"/>
            <a:ext cx="2015836" cy="276999"/>
          </a:xfrm>
          <a:prstGeom prst="rect">
            <a:avLst/>
          </a:prstGeom>
          <a:noFill/>
        </p:spPr>
        <p:txBody>
          <a:bodyPr wrap="square" rtlCol="0">
            <a:spAutoFit/>
          </a:bodyPr>
          <a:lstStyle/>
          <a:p>
            <a:pPr algn="l"/>
            <a:r>
              <a:rPr lang="de-DE" sz="1200" dirty="0">
                <a:latin typeface="+mn-lt"/>
              </a:rPr>
              <a:t>Minimumtonne nach </a:t>
            </a:r>
            <a:r>
              <a:rPr lang="de-DE" sz="1200" cap="small" dirty="0">
                <a:latin typeface="+mn-lt"/>
              </a:rPr>
              <a:t>J. Liebig</a:t>
            </a:r>
          </a:p>
        </p:txBody>
      </p:sp>
      <p:sp>
        <p:nvSpPr>
          <p:cNvPr id="14" name="Textfeld 13">
            <a:extLst>
              <a:ext uri="{FF2B5EF4-FFF2-40B4-BE49-F238E27FC236}">
                <a16:creationId xmlns:a16="http://schemas.microsoft.com/office/drawing/2014/main" id="{F5F9FCE5-F942-4AC0-9FFF-BC08DF3DACC7}"/>
              </a:ext>
            </a:extLst>
          </p:cNvPr>
          <p:cNvSpPr txBox="1"/>
          <p:nvPr/>
        </p:nvSpPr>
        <p:spPr>
          <a:xfrm>
            <a:off x="8466892" y="2391422"/>
            <a:ext cx="677108" cy="1971571"/>
          </a:xfrm>
          <a:prstGeom prst="rect">
            <a:avLst/>
          </a:prstGeom>
          <a:noFill/>
        </p:spPr>
        <p:txBody>
          <a:bodyPr vert="vert" wrap="square" rtlCol="0" anchor="ctr">
            <a:spAutoFit/>
          </a:bodyPr>
          <a:lstStyle/>
          <a:p>
            <a:pPr algn="ctr"/>
            <a:r>
              <a:rPr lang="de-DE" sz="1600" b="1" dirty="0">
                <a:solidFill>
                  <a:schemeClr val="bg1"/>
                </a:solidFill>
                <a:latin typeface="+mn-lt"/>
              </a:rPr>
              <a:t>Klima und Pflanzenwachstum</a:t>
            </a:r>
          </a:p>
        </p:txBody>
      </p:sp>
    </p:spTree>
    <p:extLst>
      <p:ext uri="{BB962C8B-B14F-4D97-AF65-F5344CB8AC3E}">
        <p14:creationId xmlns:p14="http://schemas.microsoft.com/office/powerpoint/2010/main" val="25443022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0612140C-2E83-498E-A7FC-4983D8F81A83}"/>
              </a:ext>
            </a:extLst>
          </p:cNvPr>
          <p:cNvSpPr>
            <a:spLocks noGrp="1"/>
          </p:cNvSpPr>
          <p:nvPr>
            <p:ph type="body" sz="quarter" idx="12"/>
          </p:nvPr>
        </p:nvSpPr>
        <p:spPr/>
        <p:txBody>
          <a:bodyPr/>
          <a:lstStyle/>
          <a:p>
            <a:r>
              <a:rPr lang="de-DE" dirty="0"/>
              <a:t>Gesamtbilanz</a:t>
            </a:r>
          </a:p>
        </p:txBody>
      </p:sp>
      <p:pic>
        <p:nvPicPr>
          <p:cNvPr id="7" name="Grafik 6">
            <a:extLst>
              <a:ext uri="{FF2B5EF4-FFF2-40B4-BE49-F238E27FC236}">
                <a16:creationId xmlns:a16="http://schemas.microsoft.com/office/drawing/2014/main" id="{14F2CFA4-EF1E-43D6-BD81-2F01694C1AE6}"/>
              </a:ext>
            </a:extLst>
          </p:cNvPr>
          <p:cNvPicPr>
            <a:picLocks noChangeAspect="1"/>
          </p:cNvPicPr>
          <p:nvPr/>
        </p:nvPicPr>
        <p:blipFill>
          <a:blip r:embed="rId3"/>
          <a:stretch>
            <a:fillRect/>
          </a:stretch>
        </p:blipFill>
        <p:spPr>
          <a:xfrm>
            <a:off x="960326" y="1038604"/>
            <a:ext cx="6670880" cy="3849303"/>
          </a:xfrm>
          <a:prstGeom prst="rect">
            <a:avLst/>
          </a:prstGeom>
        </p:spPr>
      </p:pic>
      <p:sp>
        <p:nvSpPr>
          <p:cNvPr id="8" name="Textfeld 7">
            <a:extLst>
              <a:ext uri="{FF2B5EF4-FFF2-40B4-BE49-F238E27FC236}">
                <a16:creationId xmlns:a16="http://schemas.microsoft.com/office/drawing/2014/main" id="{47ABFCFD-2354-4553-BC8C-7E8004974B39}"/>
              </a:ext>
            </a:extLst>
          </p:cNvPr>
          <p:cNvSpPr txBox="1"/>
          <p:nvPr/>
        </p:nvSpPr>
        <p:spPr>
          <a:xfrm>
            <a:off x="7340575" y="4780185"/>
            <a:ext cx="392965" cy="215444"/>
          </a:xfrm>
          <a:prstGeom prst="rect">
            <a:avLst/>
          </a:prstGeom>
          <a:noFill/>
        </p:spPr>
        <p:txBody>
          <a:bodyPr wrap="square" rtlCol="0">
            <a:spAutoFit/>
          </a:bodyPr>
          <a:lstStyle/>
          <a:p>
            <a:r>
              <a:rPr lang="de-DE" sz="800" dirty="0">
                <a:latin typeface="+mn-lt"/>
              </a:rPr>
              <a:t>(14)</a:t>
            </a:r>
          </a:p>
        </p:txBody>
      </p:sp>
      <p:sp>
        <p:nvSpPr>
          <p:cNvPr id="9" name="Textfeld 8">
            <a:extLst>
              <a:ext uri="{FF2B5EF4-FFF2-40B4-BE49-F238E27FC236}">
                <a16:creationId xmlns:a16="http://schemas.microsoft.com/office/drawing/2014/main" id="{4F497A90-EE95-4A46-A3A5-FEFC20C17D94}"/>
              </a:ext>
            </a:extLst>
          </p:cNvPr>
          <p:cNvSpPr txBox="1"/>
          <p:nvPr/>
        </p:nvSpPr>
        <p:spPr>
          <a:xfrm>
            <a:off x="8466892" y="2391422"/>
            <a:ext cx="677108" cy="1971571"/>
          </a:xfrm>
          <a:prstGeom prst="rect">
            <a:avLst/>
          </a:prstGeom>
          <a:noFill/>
        </p:spPr>
        <p:txBody>
          <a:bodyPr vert="vert" wrap="square" rtlCol="0" anchor="ctr">
            <a:spAutoFit/>
          </a:bodyPr>
          <a:lstStyle/>
          <a:p>
            <a:pPr algn="ctr"/>
            <a:r>
              <a:rPr lang="de-DE" sz="1600" b="1" dirty="0">
                <a:solidFill>
                  <a:schemeClr val="bg1"/>
                </a:solidFill>
                <a:latin typeface="+mn-lt"/>
              </a:rPr>
              <a:t>Klima und Pflanzenwachstum</a:t>
            </a:r>
          </a:p>
        </p:txBody>
      </p:sp>
    </p:spTree>
    <p:extLst>
      <p:ext uri="{BB962C8B-B14F-4D97-AF65-F5344CB8AC3E}">
        <p14:creationId xmlns:p14="http://schemas.microsoft.com/office/powerpoint/2010/main" val="30031125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57BB035A-5F12-4D5E-9583-336452DD4400}"/>
              </a:ext>
            </a:extLst>
          </p:cNvPr>
          <p:cNvSpPr>
            <a:spLocks noGrp="1"/>
          </p:cNvSpPr>
          <p:nvPr>
            <p:ph type="body" sz="quarter" idx="12"/>
          </p:nvPr>
        </p:nvSpPr>
        <p:spPr/>
        <p:txBody>
          <a:bodyPr/>
          <a:lstStyle/>
          <a:p>
            <a:r>
              <a:rPr lang="de-DE" dirty="0"/>
              <a:t>2. Humus </a:t>
            </a:r>
            <a:br>
              <a:rPr lang="de-DE" dirty="0"/>
            </a:br>
            <a:r>
              <a:rPr lang="de-DE" dirty="0"/>
              <a:t>     </a:t>
            </a:r>
            <a:r>
              <a:rPr lang="de-DE" sz="2800" dirty="0"/>
              <a:t>– Das schwarze Gold des Gärtners</a:t>
            </a:r>
            <a:endParaRPr lang="de-DE" dirty="0"/>
          </a:p>
          <a:p>
            <a:r>
              <a:rPr lang="de-DE" dirty="0"/>
              <a:t> </a:t>
            </a:r>
          </a:p>
        </p:txBody>
      </p:sp>
    </p:spTree>
    <p:extLst>
      <p:ext uri="{BB962C8B-B14F-4D97-AF65-F5344CB8AC3E}">
        <p14:creationId xmlns:p14="http://schemas.microsoft.com/office/powerpoint/2010/main" val="9154731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a:extLst>
              <a:ext uri="{FF2B5EF4-FFF2-40B4-BE49-F238E27FC236}">
                <a16:creationId xmlns:a16="http://schemas.microsoft.com/office/drawing/2014/main" id="{45A61B02-15F9-4BC7-BCCC-882B7B02016E}"/>
              </a:ext>
            </a:extLst>
          </p:cNvPr>
          <p:cNvPicPr>
            <a:picLocks noChangeAspect="1"/>
          </p:cNvPicPr>
          <p:nvPr/>
        </p:nvPicPr>
        <p:blipFill rotWithShape="1">
          <a:blip r:embed="rId3"/>
          <a:srcRect t="6833" b="916"/>
          <a:stretch/>
        </p:blipFill>
        <p:spPr>
          <a:xfrm>
            <a:off x="-20105" y="-22848"/>
            <a:ext cx="8450596" cy="5221865"/>
          </a:xfrm>
          <a:prstGeom prst="rect">
            <a:avLst/>
          </a:prstGeom>
        </p:spPr>
      </p:pic>
      <p:sp>
        <p:nvSpPr>
          <p:cNvPr id="5" name="Rechteck: abgerundete Ecken 4">
            <a:extLst>
              <a:ext uri="{FF2B5EF4-FFF2-40B4-BE49-F238E27FC236}">
                <a16:creationId xmlns:a16="http://schemas.microsoft.com/office/drawing/2014/main" id="{06ACC03E-DBCE-4BD3-9CCE-86E2CF4AA471}"/>
              </a:ext>
            </a:extLst>
          </p:cNvPr>
          <p:cNvSpPr/>
          <p:nvPr/>
        </p:nvSpPr>
        <p:spPr>
          <a:xfrm>
            <a:off x="862012" y="1271895"/>
            <a:ext cx="7068932" cy="3553668"/>
          </a:xfrm>
          <a:prstGeom prst="roundRect">
            <a:avLst/>
          </a:prstGeom>
          <a:solidFill>
            <a:schemeClr val="bg1"/>
          </a:solidFill>
          <a:ln w="28575">
            <a:solidFill>
              <a:schemeClr val="accent1"/>
            </a:solidFill>
          </a:ln>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2" name="Textplatzhalter 1">
            <a:extLst>
              <a:ext uri="{FF2B5EF4-FFF2-40B4-BE49-F238E27FC236}">
                <a16:creationId xmlns:a16="http://schemas.microsoft.com/office/drawing/2014/main" id="{241A66E1-EA48-4694-B2E6-38D8A2152A0C}"/>
              </a:ext>
            </a:extLst>
          </p:cNvPr>
          <p:cNvSpPr>
            <a:spLocks noGrp="1"/>
          </p:cNvSpPr>
          <p:nvPr>
            <p:ph type="body" sz="quarter" idx="12"/>
          </p:nvPr>
        </p:nvSpPr>
        <p:spPr/>
        <p:txBody>
          <a:bodyPr/>
          <a:lstStyle/>
          <a:p>
            <a:r>
              <a:rPr lang="de-DE" dirty="0">
                <a:solidFill>
                  <a:schemeClr val="bg1"/>
                </a:solidFill>
              </a:rPr>
              <a:t>Was ist Humus?</a:t>
            </a:r>
          </a:p>
        </p:txBody>
      </p:sp>
      <p:sp>
        <p:nvSpPr>
          <p:cNvPr id="3" name="Textplatzhalter 2">
            <a:extLst>
              <a:ext uri="{FF2B5EF4-FFF2-40B4-BE49-F238E27FC236}">
                <a16:creationId xmlns:a16="http://schemas.microsoft.com/office/drawing/2014/main" id="{50B1342B-96BB-4AB0-A963-16A3591ECB69}"/>
              </a:ext>
            </a:extLst>
          </p:cNvPr>
          <p:cNvSpPr>
            <a:spLocks noGrp="1"/>
          </p:cNvSpPr>
          <p:nvPr>
            <p:ph type="body" sz="quarter" idx="13"/>
          </p:nvPr>
        </p:nvSpPr>
        <p:spPr>
          <a:xfrm>
            <a:off x="1177635" y="1116061"/>
            <a:ext cx="6689882" cy="3924299"/>
          </a:xfrm>
          <a:noFill/>
        </p:spPr>
        <p:txBody>
          <a:bodyPr anchor="ctr">
            <a:normAutofit/>
          </a:bodyPr>
          <a:lstStyle/>
          <a:p>
            <a:pPr>
              <a:lnSpc>
                <a:spcPct val="100000"/>
              </a:lnSpc>
              <a:spcBef>
                <a:spcPts val="600"/>
              </a:spcBef>
            </a:pPr>
            <a:r>
              <a:rPr lang="de-DE" sz="1900" b="1" dirty="0"/>
              <a:t>Humus</a:t>
            </a:r>
            <a:r>
              <a:rPr lang="de-DE" sz="1900" dirty="0"/>
              <a:t> = Unbelebte organische Substanz des Bodens</a:t>
            </a:r>
          </a:p>
          <a:p>
            <a:pPr lvl="1">
              <a:lnSpc>
                <a:spcPct val="100000"/>
              </a:lnSpc>
              <a:spcBef>
                <a:spcPts val="600"/>
              </a:spcBef>
              <a:buFont typeface="Calibri" panose="020F0502020204030204" pitchFamily="34" charset="0"/>
              <a:buChar char="→"/>
            </a:pPr>
            <a:r>
              <a:rPr lang="de-DE" sz="1700" dirty="0"/>
              <a:t>Abgestorbene </a:t>
            </a:r>
            <a:r>
              <a:rPr lang="de-DE" sz="1700" b="1" dirty="0"/>
              <a:t>pflanzliche und tierische Stoffe</a:t>
            </a:r>
          </a:p>
          <a:p>
            <a:pPr lvl="1">
              <a:lnSpc>
                <a:spcPct val="100000"/>
              </a:lnSpc>
              <a:spcBef>
                <a:spcPts val="600"/>
              </a:spcBef>
              <a:buFont typeface="Calibri" panose="020F0502020204030204" pitchFamily="34" charset="0"/>
              <a:buChar char="→"/>
            </a:pPr>
            <a:r>
              <a:rPr lang="de-DE" sz="1700" dirty="0"/>
              <a:t>Grundlage: </a:t>
            </a:r>
            <a:r>
              <a:rPr lang="de-DE" sz="1700" b="1" dirty="0"/>
              <a:t>Kohlenstoff</a:t>
            </a:r>
            <a:r>
              <a:rPr lang="de-DE" sz="1700" dirty="0"/>
              <a:t> aus durch Photosynthese </a:t>
            </a:r>
            <a:r>
              <a:rPr lang="de-DE" sz="1700" b="1" dirty="0"/>
              <a:t>gebundenem</a:t>
            </a:r>
            <a:r>
              <a:rPr lang="de-DE" sz="1700" dirty="0"/>
              <a:t> </a:t>
            </a:r>
            <a:r>
              <a:rPr lang="de-DE" sz="1700" b="1" dirty="0"/>
              <a:t>CO</a:t>
            </a:r>
            <a:r>
              <a:rPr lang="de-DE" sz="1700" b="1" baseline="-25000" dirty="0"/>
              <a:t>2</a:t>
            </a:r>
          </a:p>
          <a:p>
            <a:pPr>
              <a:lnSpc>
                <a:spcPct val="100000"/>
              </a:lnSpc>
              <a:spcBef>
                <a:spcPts val="1800"/>
              </a:spcBef>
            </a:pPr>
            <a:r>
              <a:rPr lang="de-DE" sz="1900" dirty="0"/>
              <a:t>Humus unterliegt </a:t>
            </a:r>
            <a:r>
              <a:rPr lang="de-DE" sz="1900" b="1" dirty="0"/>
              <a:t>ständigem Auf-, Ab- und Umbau </a:t>
            </a:r>
            <a:r>
              <a:rPr lang="de-DE" sz="1900" dirty="0"/>
              <a:t>durch Bodenorganismen</a:t>
            </a:r>
          </a:p>
          <a:p>
            <a:pPr>
              <a:lnSpc>
                <a:spcPct val="100000"/>
              </a:lnSpc>
              <a:spcBef>
                <a:spcPts val="1800"/>
              </a:spcBef>
            </a:pPr>
            <a:r>
              <a:rPr lang="de-DE" sz="1900" dirty="0"/>
              <a:t>Humusgehalt wird in erster Linie von </a:t>
            </a:r>
            <a:r>
              <a:rPr lang="de-DE" sz="1900" b="1" dirty="0"/>
              <a:t>Klima</a:t>
            </a:r>
            <a:r>
              <a:rPr lang="de-DE" sz="1900" dirty="0"/>
              <a:t> und </a:t>
            </a:r>
            <a:r>
              <a:rPr lang="de-DE" sz="1900" b="1" dirty="0"/>
              <a:t>Bewirtschaftung</a:t>
            </a:r>
            <a:r>
              <a:rPr lang="de-DE" sz="1900" dirty="0"/>
              <a:t> beeinflusst</a:t>
            </a:r>
          </a:p>
          <a:p>
            <a:pPr>
              <a:lnSpc>
                <a:spcPct val="100000"/>
              </a:lnSpc>
              <a:spcBef>
                <a:spcPts val="1800"/>
              </a:spcBef>
            </a:pPr>
            <a:r>
              <a:rPr lang="de-DE" sz="1900" dirty="0"/>
              <a:t>97 % der bayerischen Gartenböden sind hoch mit Humus versorgt </a:t>
            </a:r>
          </a:p>
        </p:txBody>
      </p:sp>
      <p:sp>
        <p:nvSpPr>
          <p:cNvPr id="8" name="Textfeld 7">
            <a:extLst>
              <a:ext uri="{FF2B5EF4-FFF2-40B4-BE49-F238E27FC236}">
                <a16:creationId xmlns:a16="http://schemas.microsoft.com/office/drawing/2014/main" id="{203DA27E-7387-498C-BBD9-71606AB505FF}"/>
              </a:ext>
            </a:extLst>
          </p:cNvPr>
          <p:cNvSpPr txBox="1"/>
          <p:nvPr/>
        </p:nvSpPr>
        <p:spPr>
          <a:xfrm>
            <a:off x="8611543" y="2321693"/>
            <a:ext cx="430887" cy="1971571"/>
          </a:xfrm>
          <a:prstGeom prst="rect">
            <a:avLst/>
          </a:prstGeom>
          <a:noFill/>
        </p:spPr>
        <p:txBody>
          <a:bodyPr vert="vert" wrap="square" rtlCol="0" anchor="ctr">
            <a:spAutoFit/>
          </a:bodyPr>
          <a:lstStyle/>
          <a:p>
            <a:pPr algn="ctr"/>
            <a:r>
              <a:rPr lang="de-DE" sz="1600" b="1" dirty="0">
                <a:solidFill>
                  <a:schemeClr val="bg1"/>
                </a:solidFill>
                <a:latin typeface="+mn-lt"/>
              </a:rPr>
              <a:t>Humus</a:t>
            </a:r>
          </a:p>
        </p:txBody>
      </p:sp>
      <p:sp>
        <p:nvSpPr>
          <p:cNvPr id="9" name="Textfeld 8">
            <a:extLst>
              <a:ext uri="{FF2B5EF4-FFF2-40B4-BE49-F238E27FC236}">
                <a16:creationId xmlns:a16="http://schemas.microsoft.com/office/drawing/2014/main" id="{4B6F2014-1057-4CDC-BD9C-262BBB88047C}"/>
              </a:ext>
            </a:extLst>
          </p:cNvPr>
          <p:cNvSpPr txBox="1"/>
          <p:nvPr/>
        </p:nvSpPr>
        <p:spPr>
          <a:xfrm>
            <a:off x="8048569" y="4983573"/>
            <a:ext cx="455311" cy="215444"/>
          </a:xfrm>
          <a:prstGeom prst="rect">
            <a:avLst/>
          </a:prstGeom>
          <a:noFill/>
        </p:spPr>
        <p:txBody>
          <a:bodyPr wrap="square" rtlCol="0">
            <a:spAutoFit/>
          </a:bodyPr>
          <a:lstStyle/>
          <a:p>
            <a:r>
              <a:rPr lang="de-DE" sz="800" dirty="0">
                <a:solidFill>
                  <a:schemeClr val="bg1"/>
                </a:solidFill>
                <a:latin typeface="+mn-lt"/>
              </a:rPr>
              <a:t>(15)</a:t>
            </a:r>
          </a:p>
        </p:txBody>
      </p:sp>
      <p:pic>
        <p:nvPicPr>
          <p:cNvPr id="11" name="Grafik 10">
            <a:extLst>
              <a:ext uri="{FF2B5EF4-FFF2-40B4-BE49-F238E27FC236}">
                <a16:creationId xmlns:a16="http://schemas.microsoft.com/office/drawing/2014/main" id="{A28FB2FB-FA16-4275-8EBC-20DCFE12E7C3}"/>
              </a:ext>
            </a:extLst>
          </p:cNvPr>
          <p:cNvPicPr>
            <a:picLocks noChangeAspect="1"/>
          </p:cNvPicPr>
          <p:nvPr/>
        </p:nvPicPr>
        <p:blipFill>
          <a:blip r:embed="rId4"/>
          <a:stretch>
            <a:fillRect/>
          </a:stretch>
        </p:blipFill>
        <p:spPr>
          <a:xfrm>
            <a:off x="7930943" y="160262"/>
            <a:ext cx="1146239" cy="1152000"/>
          </a:xfrm>
          <a:prstGeom prst="rect">
            <a:avLst/>
          </a:prstGeom>
        </p:spPr>
      </p:pic>
    </p:spTree>
    <p:extLst>
      <p:ext uri="{BB962C8B-B14F-4D97-AF65-F5344CB8AC3E}">
        <p14:creationId xmlns:p14="http://schemas.microsoft.com/office/powerpoint/2010/main" val="28630398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0F8BCE3E-AFA2-405D-A5F3-50F0238C78DA}"/>
              </a:ext>
            </a:extLst>
          </p:cNvPr>
          <p:cNvPicPr>
            <a:picLocks noChangeAspect="1"/>
          </p:cNvPicPr>
          <p:nvPr/>
        </p:nvPicPr>
        <p:blipFill>
          <a:blip r:embed="rId3"/>
          <a:stretch>
            <a:fillRect/>
          </a:stretch>
        </p:blipFill>
        <p:spPr>
          <a:xfrm>
            <a:off x="1945281" y="1520016"/>
            <a:ext cx="4606822" cy="3076089"/>
          </a:xfrm>
          <a:prstGeom prst="rect">
            <a:avLst/>
          </a:prstGeom>
        </p:spPr>
      </p:pic>
      <p:sp>
        <p:nvSpPr>
          <p:cNvPr id="7" name="Textfeld 6">
            <a:extLst>
              <a:ext uri="{FF2B5EF4-FFF2-40B4-BE49-F238E27FC236}">
                <a16:creationId xmlns:a16="http://schemas.microsoft.com/office/drawing/2014/main" id="{286C3517-AC69-4C26-9F32-419BE1E74F0C}"/>
              </a:ext>
            </a:extLst>
          </p:cNvPr>
          <p:cNvSpPr txBox="1"/>
          <p:nvPr/>
        </p:nvSpPr>
        <p:spPr>
          <a:xfrm>
            <a:off x="8611543" y="2321693"/>
            <a:ext cx="430887" cy="1971571"/>
          </a:xfrm>
          <a:prstGeom prst="rect">
            <a:avLst/>
          </a:prstGeom>
          <a:noFill/>
        </p:spPr>
        <p:txBody>
          <a:bodyPr vert="vert" wrap="square" rtlCol="0" anchor="ctr">
            <a:spAutoFit/>
          </a:bodyPr>
          <a:lstStyle/>
          <a:p>
            <a:pPr algn="ctr"/>
            <a:r>
              <a:rPr lang="de-DE" sz="1600" b="1" dirty="0">
                <a:solidFill>
                  <a:schemeClr val="bg1"/>
                </a:solidFill>
                <a:latin typeface="+mn-lt"/>
              </a:rPr>
              <a:t>Humus</a:t>
            </a:r>
          </a:p>
        </p:txBody>
      </p:sp>
      <p:sp>
        <p:nvSpPr>
          <p:cNvPr id="9" name="Textplatzhalter 3">
            <a:extLst>
              <a:ext uri="{FF2B5EF4-FFF2-40B4-BE49-F238E27FC236}">
                <a16:creationId xmlns:a16="http://schemas.microsoft.com/office/drawing/2014/main" id="{76FF4AF4-D0C6-4FF0-AE34-A497C4513E39}"/>
              </a:ext>
            </a:extLst>
          </p:cNvPr>
          <p:cNvSpPr txBox="1">
            <a:spLocks/>
          </p:cNvSpPr>
          <p:nvPr/>
        </p:nvSpPr>
        <p:spPr>
          <a:xfrm>
            <a:off x="960326" y="599567"/>
            <a:ext cx="6576732" cy="444505"/>
          </a:xfrm>
          <a:prstGeom prst="rect">
            <a:avLst/>
          </a:prstGeom>
        </p:spPr>
        <p:txBody>
          <a:bodyPr vert="horz" lIns="0" tIns="0" rIns="0" bIns="0"/>
          <a:lstStyle>
            <a:lvl1pPr marL="0" indent="0" algn="l" defTabSz="342900" rtl="0" eaLnBrk="0" fontAlgn="base" hangingPunct="0">
              <a:spcBef>
                <a:spcPts val="0"/>
              </a:spcBef>
              <a:spcAft>
                <a:spcPts val="1650"/>
              </a:spcAft>
              <a:buFontTx/>
              <a:buNone/>
              <a:defRPr sz="2600" b="1" kern="1200">
                <a:solidFill>
                  <a:schemeClr val="tx1"/>
                </a:solidFill>
                <a:latin typeface="+mj-lt"/>
                <a:ea typeface="Fira Sans" panose="020B0503050000020004" pitchFamily="34" charset="0"/>
                <a:cs typeface="Arial" panose="020B0604020202020204" pitchFamily="34" charset="0"/>
              </a:defRPr>
            </a:lvl1pPr>
            <a:lvl2pPr marL="0" indent="0" algn="l" defTabSz="342900" rtl="0" eaLnBrk="0" fontAlgn="base" hangingPunct="0">
              <a:spcBef>
                <a:spcPts val="0"/>
              </a:spcBef>
              <a:spcAft>
                <a:spcPts val="1650"/>
              </a:spcAft>
              <a:buFontTx/>
              <a:buNone/>
              <a:defRPr sz="2100" b="1" kern="1200" baseline="0">
                <a:solidFill>
                  <a:schemeClr val="tx1"/>
                </a:solidFill>
                <a:latin typeface="Arial"/>
                <a:ea typeface="ＭＳ Ｐゴシック" pitchFamily="-110" charset="-128"/>
                <a:cs typeface="Arial"/>
              </a:defRPr>
            </a:lvl2pPr>
            <a:lvl3pPr marL="857250" indent="-171450" algn="l" defTabSz="342900" rtl="0" eaLnBrk="0" fontAlgn="base" hangingPunct="0">
              <a:spcBef>
                <a:spcPct val="20000"/>
              </a:spcBef>
              <a:spcAft>
                <a:spcPct val="0"/>
              </a:spcAft>
              <a:buClr>
                <a:srgbClr val="71AD2A"/>
              </a:buClr>
              <a:buFont typeface="Lucida Grande"/>
              <a:buChar char="»"/>
              <a:defRPr kern="1200">
                <a:solidFill>
                  <a:schemeClr val="tx1"/>
                </a:solidFill>
                <a:latin typeface="Arial"/>
                <a:ea typeface="ＭＳ Ｐゴシック" pitchFamily="-110" charset="-128"/>
                <a:cs typeface="Arial"/>
              </a:defRPr>
            </a:lvl3pPr>
            <a:lvl4pPr marL="12001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Arial"/>
                <a:ea typeface="ＭＳ Ｐゴシック" pitchFamily="-110" charset="-128"/>
                <a:cs typeface="Arial"/>
              </a:defRPr>
            </a:lvl4pPr>
            <a:lvl5pPr marL="15430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Arial"/>
                <a:ea typeface="ＭＳ Ｐゴシック" pitchFamily="-110" charset="-128"/>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de-DE" dirty="0"/>
              <a:t>Bedeutung für die Bodenfruchtbarkeit</a:t>
            </a:r>
          </a:p>
        </p:txBody>
      </p:sp>
      <p:sp>
        <p:nvSpPr>
          <p:cNvPr id="10" name="Textfeld 9">
            <a:extLst>
              <a:ext uri="{FF2B5EF4-FFF2-40B4-BE49-F238E27FC236}">
                <a16:creationId xmlns:a16="http://schemas.microsoft.com/office/drawing/2014/main" id="{B68E7016-88CD-4E24-825E-D2503EB58B18}"/>
              </a:ext>
            </a:extLst>
          </p:cNvPr>
          <p:cNvSpPr txBox="1"/>
          <p:nvPr/>
        </p:nvSpPr>
        <p:spPr>
          <a:xfrm>
            <a:off x="7941323" y="4761156"/>
            <a:ext cx="430887" cy="215444"/>
          </a:xfrm>
          <a:prstGeom prst="rect">
            <a:avLst/>
          </a:prstGeom>
          <a:noFill/>
        </p:spPr>
        <p:txBody>
          <a:bodyPr wrap="square" rtlCol="0">
            <a:spAutoFit/>
          </a:bodyPr>
          <a:lstStyle/>
          <a:p>
            <a:r>
              <a:rPr lang="de-DE" sz="800" dirty="0">
                <a:latin typeface="+mn-lt"/>
              </a:rPr>
              <a:t>(16)</a:t>
            </a:r>
          </a:p>
        </p:txBody>
      </p:sp>
      <p:sp>
        <p:nvSpPr>
          <p:cNvPr id="14" name="Rechteck: abgerundete Ecken 13">
            <a:extLst>
              <a:ext uri="{FF2B5EF4-FFF2-40B4-BE49-F238E27FC236}">
                <a16:creationId xmlns:a16="http://schemas.microsoft.com/office/drawing/2014/main" id="{2B2FB348-3D32-4840-BEA1-9E299F3A7D44}"/>
              </a:ext>
            </a:extLst>
          </p:cNvPr>
          <p:cNvSpPr/>
          <p:nvPr/>
        </p:nvSpPr>
        <p:spPr>
          <a:xfrm>
            <a:off x="5684089" y="1369357"/>
            <a:ext cx="1780308" cy="702144"/>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15" name="Textplatzhalter 3">
            <a:extLst>
              <a:ext uri="{FF2B5EF4-FFF2-40B4-BE49-F238E27FC236}">
                <a16:creationId xmlns:a16="http://schemas.microsoft.com/office/drawing/2014/main" id="{927E0FCB-6C3C-49A8-AB2A-16562F862CCA}"/>
              </a:ext>
            </a:extLst>
          </p:cNvPr>
          <p:cNvSpPr txBox="1">
            <a:spLocks/>
          </p:cNvSpPr>
          <p:nvPr/>
        </p:nvSpPr>
        <p:spPr>
          <a:xfrm>
            <a:off x="5684088" y="1486572"/>
            <a:ext cx="1780309" cy="573019"/>
          </a:xfrm>
          <a:prstGeom prst="rect">
            <a:avLst/>
          </a:prstGeom>
        </p:spPr>
        <p:txBody>
          <a:bodyPr vert="horz" lIns="0" tIns="0" rIns="0" bIns="0">
            <a:noAutofit/>
          </a:bodyPr>
          <a:lstStyle>
            <a:lvl1pPr marL="342900" indent="-342900" algn="l" defTabSz="342900" rtl="0" eaLnBrk="0" fontAlgn="base" hangingPunct="0">
              <a:lnSpc>
                <a:spcPct val="100000"/>
              </a:lnSpc>
              <a:spcBef>
                <a:spcPts val="600"/>
              </a:spcBef>
              <a:spcAft>
                <a:spcPct val="0"/>
              </a:spcAft>
              <a:buClr>
                <a:srgbClr val="7AB800"/>
              </a:buClr>
              <a:buFont typeface="Arial" panose="020B0604020202020204" pitchFamily="34" charset="0"/>
              <a:buChar char="•"/>
              <a:defRPr sz="1900" kern="1200">
                <a:solidFill>
                  <a:schemeClr val="tx1"/>
                </a:solidFill>
                <a:latin typeface="+mn-lt"/>
                <a:ea typeface="Fira Sans" panose="020B0503050000020004" pitchFamily="34" charset="0"/>
                <a:cs typeface="Arial" panose="020B0604020202020204" pitchFamily="34" charset="0"/>
              </a:defRPr>
            </a:lvl1pPr>
            <a:lvl2pPr marL="685800" indent="-342900" algn="l" defTabSz="342900" rtl="0" eaLnBrk="0" fontAlgn="base" hangingPunct="0">
              <a:spcBef>
                <a:spcPct val="20000"/>
              </a:spcBef>
              <a:spcAft>
                <a:spcPct val="0"/>
              </a:spcAft>
              <a:buClr>
                <a:srgbClr val="7AB800"/>
              </a:buClr>
              <a:buFont typeface="Symbol" panose="05050102010706020507" pitchFamily="18" charset="2"/>
              <a:buChar char="-"/>
              <a:defRPr sz="1600" kern="1200">
                <a:solidFill>
                  <a:schemeClr val="tx1"/>
                </a:solidFill>
                <a:latin typeface="+mn-lt"/>
                <a:ea typeface="ＭＳ Ｐゴシック" pitchFamily="-110" charset="-128"/>
                <a:cs typeface="Arial"/>
              </a:defRPr>
            </a:lvl2pPr>
            <a:lvl3pPr marL="857250" indent="-171450" algn="l" defTabSz="342900" rtl="0" eaLnBrk="0" fontAlgn="base" hangingPunct="0">
              <a:spcBef>
                <a:spcPct val="20000"/>
              </a:spcBef>
              <a:spcAft>
                <a:spcPct val="0"/>
              </a:spcAft>
              <a:buFont typeface="Arial" panose="020B0604020202020204" pitchFamily="34" charset="0"/>
              <a:buNone/>
              <a:defRPr kern="1200">
                <a:solidFill>
                  <a:schemeClr val="tx1"/>
                </a:solidFill>
                <a:latin typeface="Arial"/>
                <a:ea typeface="ＭＳ Ｐゴシック" pitchFamily="-110" charset="-128"/>
                <a:cs typeface="Arial"/>
              </a:defRPr>
            </a:lvl3pPr>
            <a:lvl4pPr marL="1200150" indent="-171450" algn="l" defTabSz="342900" rtl="0" eaLnBrk="0" fontAlgn="base" hangingPunct="0">
              <a:spcBef>
                <a:spcPct val="20000"/>
              </a:spcBef>
              <a:spcAft>
                <a:spcPct val="0"/>
              </a:spcAft>
              <a:buFont typeface="Arial" panose="020B0604020202020204" pitchFamily="34" charset="0"/>
              <a:buNone/>
              <a:defRPr sz="1500" kern="1200">
                <a:solidFill>
                  <a:schemeClr val="tx1"/>
                </a:solidFill>
                <a:latin typeface="Arial"/>
                <a:ea typeface="ＭＳ Ｐゴシック" pitchFamily="-110" charset="-128"/>
                <a:cs typeface="Arial"/>
              </a:defRPr>
            </a:lvl4pPr>
            <a:lvl5pPr marL="1543050" indent="-171450" algn="l" defTabSz="342900" rtl="0" eaLnBrk="0" fontAlgn="base" hangingPunct="0">
              <a:spcBef>
                <a:spcPct val="20000"/>
              </a:spcBef>
              <a:spcAft>
                <a:spcPct val="0"/>
              </a:spcAft>
              <a:buFont typeface="Arial" panose="020B0604020202020204" pitchFamily="34" charset="0"/>
              <a:buNone/>
              <a:defRPr sz="1500" kern="1200">
                <a:solidFill>
                  <a:schemeClr val="tx1"/>
                </a:solidFill>
                <a:latin typeface="Arial"/>
                <a:ea typeface="ＭＳ Ｐゴシック" pitchFamily="-110" charset="-128"/>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lgn="ctr">
              <a:buNone/>
            </a:pPr>
            <a:r>
              <a:rPr lang="de-DE" sz="1600" b="1" dirty="0"/>
              <a:t>Wasser- und Nährstoffspeicher</a:t>
            </a:r>
          </a:p>
        </p:txBody>
      </p:sp>
      <p:sp>
        <p:nvSpPr>
          <p:cNvPr id="16" name="Rechteck: abgerundete Ecken 15">
            <a:extLst>
              <a:ext uri="{FF2B5EF4-FFF2-40B4-BE49-F238E27FC236}">
                <a16:creationId xmlns:a16="http://schemas.microsoft.com/office/drawing/2014/main" id="{424756D0-E9F4-475D-93B9-0FDE16DC7E05}"/>
              </a:ext>
            </a:extLst>
          </p:cNvPr>
          <p:cNvSpPr/>
          <p:nvPr/>
        </p:nvSpPr>
        <p:spPr>
          <a:xfrm>
            <a:off x="960326" y="4048806"/>
            <a:ext cx="1780308" cy="702144"/>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17" name="Textplatzhalter 3">
            <a:extLst>
              <a:ext uri="{FF2B5EF4-FFF2-40B4-BE49-F238E27FC236}">
                <a16:creationId xmlns:a16="http://schemas.microsoft.com/office/drawing/2014/main" id="{73242E7B-3C68-4573-9CEC-5D3508BD20D9}"/>
              </a:ext>
            </a:extLst>
          </p:cNvPr>
          <p:cNvSpPr txBox="1">
            <a:spLocks/>
          </p:cNvSpPr>
          <p:nvPr/>
        </p:nvSpPr>
        <p:spPr>
          <a:xfrm>
            <a:off x="960325" y="4166021"/>
            <a:ext cx="1780309" cy="573019"/>
          </a:xfrm>
          <a:prstGeom prst="rect">
            <a:avLst/>
          </a:prstGeom>
        </p:spPr>
        <p:txBody>
          <a:bodyPr vert="horz" lIns="0" tIns="0" rIns="0" bIns="0">
            <a:noAutofit/>
          </a:bodyPr>
          <a:lstStyle>
            <a:lvl1pPr marL="342900" indent="-342900" algn="l" defTabSz="342900" rtl="0" eaLnBrk="0" fontAlgn="base" hangingPunct="0">
              <a:lnSpc>
                <a:spcPct val="100000"/>
              </a:lnSpc>
              <a:spcBef>
                <a:spcPts val="600"/>
              </a:spcBef>
              <a:spcAft>
                <a:spcPct val="0"/>
              </a:spcAft>
              <a:buClr>
                <a:srgbClr val="7AB800"/>
              </a:buClr>
              <a:buFont typeface="Arial" panose="020B0604020202020204" pitchFamily="34" charset="0"/>
              <a:buChar char="•"/>
              <a:defRPr sz="1900" kern="1200">
                <a:solidFill>
                  <a:schemeClr val="tx1"/>
                </a:solidFill>
                <a:latin typeface="+mn-lt"/>
                <a:ea typeface="Fira Sans" panose="020B0503050000020004" pitchFamily="34" charset="0"/>
                <a:cs typeface="Arial" panose="020B0604020202020204" pitchFamily="34" charset="0"/>
              </a:defRPr>
            </a:lvl1pPr>
            <a:lvl2pPr marL="685800" indent="-342900" algn="l" defTabSz="342900" rtl="0" eaLnBrk="0" fontAlgn="base" hangingPunct="0">
              <a:spcBef>
                <a:spcPct val="20000"/>
              </a:spcBef>
              <a:spcAft>
                <a:spcPct val="0"/>
              </a:spcAft>
              <a:buClr>
                <a:srgbClr val="7AB800"/>
              </a:buClr>
              <a:buFont typeface="Symbol" panose="05050102010706020507" pitchFamily="18" charset="2"/>
              <a:buChar char="-"/>
              <a:defRPr sz="1600" kern="1200">
                <a:solidFill>
                  <a:schemeClr val="tx1"/>
                </a:solidFill>
                <a:latin typeface="+mn-lt"/>
                <a:ea typeface="ＭＳ Ｐゴシック" pitchFamily="-110" charset="-128"/>
                <a:cs typeface="Arial"/>
              </a:defRPr>
            </a:lvl2pPr>
            <a:lvl3pPr marL="857250" indent="-171450" algn="l" defTabSz="342900" rtl="0" eaLnBrk="0" fontAlgn="base" hangingPunct="0">
              <a:spcBef>
                <a:spcPct val="20000"/>
              </a:spcBef>
              <a:spcAft>
                <a:spcPct val="0"/>
              </a:spcAft>
              <a:buFont typeface="Arial" panose="020B0604020202020204" pitchFamily="34" charset="0"/>
              <a:buNone/>
              <a:defRPr kern="1200">
                <a:solidFill>
                  <a:schemeClr val="tx1"/>
                </a:solidFill>
                <a:latin typeface="Arial"/>
                <a:ea typeface="ＭＳ Ｐゴシック" pitchFamily="-110" charset="-128"/>
                <a:cs typeface="Arial"/>
              </a:defRPr>
            </a:lvl3pPr>
            <a:lvl4pPr marL="1200150" indent="-171450" algn="l" defTabSz="342900" rtl="0" eaLnBrk="0" fontAlgn="base" hangingPunct="0">
              <a:spcBef>
                <a:spcPct val="20000"/>
              </a:spcBef>
              <a:spcAft>
                <a:spcPct val="0"/>
              </a:spcAft>
              <a:buFont typeface="Arial" panose="020B0604020202020204" pitchFamily="34" charset="0"/>
              <a:buNone/>
              <a:defRPr sz="1500" kern="1200">
                <a:solidFill>
                  <a:schemeClr val="tx1"/>
                </a:solidFill>
                <a:latin typeface="Arial"/>
                <a:ea typeface="ＭＳ Ｐゴシック" pitchFamily="-110" charset="-128"/>
                <a:cs typeface="Arial"/>
              </a:defRPr>
            </a:lvl4pPr>
            <a:lvl5pPr marL="1543050" indent="-171450" algn="l" defTabSz="342900" rtl="0" eaLnBrk="0" fontAlgn="base" hangingPunct="0">
              <a:spcBef>
                <a:spcPct val="20000"/>
              </a:spcBef>
              <a:spcAft>
                <a:spcPct val="0"/>
              </a:spcAft>
              <a:buFont typeface="Arial" panose="020B0604020202020204" pitchFamily="34" charset="0"/>
              <a:buNone/>
              <a:defRPr sz="1500" kern="1200">
                <a:solidFill>
                  <a:schemeClr val="tx1"/>
                </a:solidFill>
                <a:latin typeface="Arial"/>
                <a:ea typeface="ＭＳ Ｐゴシック" pitchFamily="-110" charset="-128"/>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lgn="ctr">
              <a:buNone/>
            </a:pPr>
            <a:r>
              <a:rPr lang="de-DE" sz="1600" b="1" dirty="0"/>
              <a:t>Nahrungsquelle für das Bodenleben</a:t>
            </a:r>
          </a:p>
        </p:txBody>
      </p:sp>
      <p:sp>
        <p:nvSpPr>
          <p:cNvPr id="18" name="Rechteck: abgerundete Ecken 17">
            <a:extLst>
              <a:ext uri="{FF2B5EF4-FFF2-40B4-BE49-F238E27FC236}">
                <a16:creationId xmlns:a16="http://schemas.microsoft.com/office/drawing/2014/main" id="{648A591E-1B89-4C24-9EE3-C2FB136452C4}"/>
              </a:ext>
            </a:extLst>
          </p:cNvPr>
          <p:cNvSpPr/>
          <p:nvPr/>
        </p:nvSpPr>
        <p:spPr>
          <a:xfrm>
            <a:off x="5684089" y="4018844"/>
            <a:ext cx="1780308" cy="702144"/>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19" name="Textplatzhalter 3">
            <a:extLst>
              <a:ext uri="{FF2B5EF4-FFF2-40B4-BE49-F238E27FC236}">
                <a16:creationId xmlns:a16="http://schemas.microsoft.com/office/drawing/2014/main" id="{9BD469D3-7A27-48B1-B2DA-30726860AF66}"/>
              </a:ext>
            </a:extLst>
          </p:cNvPr>
          <p:cNvSpPr txBox="1">
            <a:spLocks/>
          </p:cNvSpPr>
          <p:nvPr/>
        </p:nvSpPr>
        <p:spPr>
          <a:xfrm>
            <a:off x="5684088" y="4136059"/>
            <a:ext cx="1780309" cy="573019"/>
          </a:xfrm>
          <a:prstGeom prst="rect">
            <a:avLst/>
          </a:prstGeom>
        </p:spPr>
        <p:txBody>
          <a:bodyPr vert="horz" lIns="0" tIns="0" rIns="0" bIns="0">
            <a:noAutofit/>
          </a:bodyPr>
          <a:lstStyle>
            <a:lvl1pPr marL="342900" indent="-342900" algn="l" defTabSz="342900" rtl="0" eaLnBrk="0" fontAlgn="base" hangingPunct="0">
              <a:lnSpc>
                <a:spcPct val="100000"/>
              </a:lnSpc>
              <a:spcBef>
                <a:spcPts val="600"/>
              </a:spcBef>
              <a:spcAft>
                <a:spcPct val="0"/>
              </a:spcAft>
              <a:buClr>
                <a:srgbClr val="7AB800"/>
              </a:buClr>
              <a:buFont typeface="Arial" panose="020B0604020202020204" pitchFamily="34" charset="0"/>
              <a:buChar char="•"/>
              <a:defRPr sz="1900" kern="1200">
                <a:solidFill>
                  <a:schemeClr val="tx1"/>
                </a:solidFill>
                <a:latin typeface="+mn-lt"/>
                <a:ea typeface="Fira Sans" panose="020B0503050000020004" pitchFamily="34" charset="0"/>
                <a:cs typeface="Arial" panose="020B0604020202020204" pitchFamily="34" charset="0"/>
              </a:defRPr>
            </a:lvl1pPr>
            <a:lvl2pPr marL="685800" indent="-342900" algn="l" defTabSz="342900" rtl="0" eaLnBrk="0" fontAlgn="base" hangingPunct="0">
              <a:spcBef>
                <a:spcPct val="20000"/>
              </a:spcBef>
              <a:spcAft>
                <a:spcPct val="0"/>
              </a:spcAft>
              <a:buClr>
                <a:srgbClr val="7AB800"/>
              </a:buClr>
              <a:buFont typeface="Symbol" panose="05050102010706020507" pitchFamily="18" charset="2"/>
              <a:buChar char="-"/>
              <a:defRPr sz="1600" kern="1200">
                <a:solidFill>
                  <a:schemeClr val="tx1"/>
                </a:solidFill>
                <a:latin typeface="+mn-lt"/>
                <a:ea typeface="ＭＳ Ｐゴシック" pitchFamily="-110" charset="-128"/>
                <a:cs typeface="Arial"/>
              </a:defRPr>
            </a:lvl2pPr>
            <a:lvl3pPr marL="857250" indent="-171450" algn="l" defTabSz="342900" rtl="0" eaLnBrk="0" fontAlgn="base" hangingPunct="0">
              <a:spcBef>
                <a:spcPct val="20000"/>
              </a:spcBef>
              <a:spcAft>
                <a:spcPct val="0"/>
              </a:spcAft>
              <a:buFont typeface="Arial" panose="020B0604020202020204" pitchFamily="34" charset="0"/>
              <a:buNone/>
              <a:defRPr kern="1200">
                <a:solidFill>
                  <a:schemeClr val="tx1"/>
                </a:solidFill>
                <a:latin typeface="Arial"/>
                <a:ea typeface="ＭＳ Ｐゴシック" pitchFamily="-110" charset="-128"/>
                <a:cs typeface="Arial"/>
              </a:defRPr>
            </a:lvl3pPr>
            <a:lvl4pPr marL="1200150" indent="-171450" algn="l" defTabSz="342900" rtl="0" eaLnBrk="0" fontAlgn="base" hangingPunct="0">
              <a:spcBef>
                <a:spcPct val="20000"/>
              </a:spcBef>
              <a:spcAft>
                <a:spcPct val="0"/>
              </a:spcAft>
              <a:buFont typeface="Arial" panose="020B0604020202020204" pitchFamily="34" charset="0"/>
              <a:buNone/>
              <a:defRPr sz="1500" kern="1200">
                <a:solidFill>
                  <a:schemeClr val="tx1"/>
                </a:solidFill>
                <a:latin typeface="Arial"/>
                <a:ea typeface="ＭＳ Ｐゴシック" pitchFamily="-110" charset="-128"/>
                <a:cs typeface="Arial"/>
              </a:defRPr>
            </a:lvl4pPr>
            <a:lvl5pPr marL="1543050" indent="-171450" algn="l" defTabSz="342900" rtl="0" eaLnBrk="0" fontAlgn="base" hangingPunct="0">
              <a:spcBef>
                <a:spcPct val="20000"/>
              </a:spcBef>
              <a:spcAft>
                <a:spcPct val="0"/>
              </a:spcAft>
              <a:buFont typeface="Arial" panose="020B0604020202020204" pitchFamily="34" charset="0"/>
              <a:buNone/>
              <a:defRPr sz="1500" kern="1200">
                <a:solidFill>
                  <a:schemeClr val="tx1"/>
                </a:solidFill>
                <a:latin typeface="Arial"/>
                <a:ea typeface="ＭＳ Ｐゴシック" pitchFamily="-110" charset="-128"/>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lgn="ctr">
              <a:buNone/>
            </a:pPr>
            <a:r>
              <a:rPr lang="de-DE" sz="1600" b="1" dirty="0"/>
              <a:t>Nährstofflieferant für Pflanzen</a:t>
            </a:r>
          </a:p>
        </p:txBody>
      </p:sp>
      <p:sp>
        <p:nvSpPr>
          <p:cNvPr id="2" name="Rechteck: abgerundete Ecken 1">
            <a:extLst>
              <a:ext uri="{FF2B5EF4-FFF2-40B4-BE49-F238E27FC236}">
                <a16:creationId xmlns:a16="http://schemas.microsoft.com/office/drawing/2014/main" id="{707D3BF5-A5CF-4629-9B58-1FFC7AB9C77F}"/>
              </a:ext>
            </a:extLst>
          </p:cNvPr>
          <p:cNvSpPr/>
          <p:nvPr/>
        </p:nvSpPr>
        <p:spPr>
          <a:xfrm>
            <a:off x="960326" y="1373543"/>
            <a:ext cx="1780308" cy="702144"/>
          </a:xfrm>
          <a:prstGeom prst="roundRect">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13" name="Textplatzhalter 3">
            <a:extLst>
              <a:ext uri="{FF2B5EF4-FFF2-40B4-BE49-F238E27FC236}">
                <a16:creationId xmlns:a16="http://schemas.microsoft.com/office/drawing/2014/main" id="{6BB688DB-BFAA-4C8A-AB61-9AFE9187ABE4}"/>
              </a:ext>
            </a:extLst>
          </p:cNvPr>
          <p:cNvSpPr txBox="1">
            <a:spLocks/>
          </p:cNvSpPr>
          <p:nvPr/>
        </p:nvSpPr>
        <p:spPr>
          <a:xfrm>
            <a:off x="960325" y="1490758"/>
            <a:ext cx="1780309" cy="573019"/>
          </a:xfrm>
          <a:prstGeom prst="rect">
            <a:avLst/>
          </a:prstGeom>
        </p:spPr>
        <p:txBody>
          <a:bodyPr vert="horz" lIns="0" tIns="0" rIns="0" bIns="0">
            <a:noAutofit/>
          </a:bodyPr>
          <a:lstStyle>
            <a:lvl1pPr marL="342900" indent="-342900" algn="l" defTabSz="342900" rtl="0" eaLnBrk="0" fontAlgn="base" hangingPunct="0">
              <a:lnSpc>
                <a:spcPct val="100000"/>
              </a:lnSpc>
              <a:spcBef>
                <a:spcPts val="600"/>
              </a:spcBef>
              <a:spcAft>
                <a:spcPct val="0"/>
              </a:spcAft>
              <a:buClr>
                <a:srgbClr val="7AB800"/>
              </a:buClr>
              <a:buFont typeface="Arial" panose="020B0604020202020204" pitchFamily="34" charset="0"/>
              <a:buChar char="•"/>
              <a:defRPr sz="1900" kern="1200">
                <a:solidFill>
                  <a:schemeClr val="tx1"/>
                </a:solidFill>
                <a:latin typeface="+mn-lt"/>
                <a:ea typeface="Fira Sans" panose="020B0503050000020004" pitchFamily="34" charset="0"/>
                <a:cs typeface="Arial" panose="020B0604020202020204" pitchFamily="34" charset="0"/>
              </a:defRPr>
            </a:lvl1pPr>
            <a:lvl2pPr marL="685800" indent="-342900" algn="l" defTabSz="342900" rtl="0" eaLnBrk="0" fontAlgn="base" hangingPunct="0">
              <a:spcBef>
                <a:spcPct val="20000"/>
              </a:spcBef>
              <a:spcAft>
                <a:spcPct val="0"/>
              </a:spcAft>
              <a:buClr>
                <a:srgbClr val="7AB800"/>
              </a:buClr>
              <a:buFont typeface="Symbol" panose="05050102010706020507" pitchFamily="18" charset="2"/>
              <a:buChar char="-"/>
              <a:defRPr sz="1600" kern="1200">
                <a:solidFill>
                  <a:schemeClr val="tx1"/>
                </a:solidFill>
                <a:latin typeface="+mn-lt"/>
                <a:ea typeface="ＭＳ Ｐゴシック" pitchFamily="-110" charset="-128"/>
                <a:cs typeface="Arial"/>
              </a:defRPr>
            </a:lvl2pPr>
            <a:lvl3pPr marL="857250" indent="-171450" algn="l" defTabSz="342900" rtl="0" eaLnBrk="0" fontAlgn="base" hangingPunct="0">
              <a:spcBef>
                <a:spcPct val="20000"/>
              </a:spcBef>
              <a:spcAft>
                <a:spcPct val="0"/>
              </a:spcAft>
              <a:buFont typeface="Arial" panose="020B0604020202020204" pitchFamily="34" charset="0"/>
              <a:buNone/>
              <a:defRPr kern="1200">
                <a:solidFill>
                  <a:schemeClr val="tx1"/>
                </a:solidFill>
                <a:latin typeface="Arial"/>
                <a:ea typeface="ＭＳ Ｐゴシック" pitchFamily="-110" charset="-128"/>
                <a:cs typeface="Arial"/>
              </a:defRPr>
            </a:lvl3pPr>
            <a:lvl4pPr marL="1200150" indent="-171450" algn="l" defTabSz="342900" rtl="0" eaLnBrk="0" fontAlgn="base" hangingPunct="0">
              <a:spcBef>
                <a:spcPct val="20000"/>
              </a:spcBef>
              <a:spcAft>
                <a:spcPct val="0"/>
              </a:spcAft>
              <a:buFont typeface="Arial" panose="020B0604020202020204" pitchFamily="34" charset="0"/>
              <a:buNone/>
              <a:defRPr sz="1500" kern="1200">
                <a:solidFill>
                  <a:schemeClr val="tx1"/>
                </a:solidFill>
                <a:latin typeface="Arial"/>
                <a:ea typeface="ＭＳ Ｐゴシック" pitchFamily="-110" charset="-128"/>
                <a:cs typeface="Arial"/>
              </a:defRPr>
            </a:lvl4pPr>
            <a:lvl5pPr marL="1543050" indent="-171450" algn="l" defTabSz="342900" rtl="0" eaLnBrk="0" fontAlgn="base" hangingPunct="0">
              <a:spcBef>
                <a:spcPct val="20000"/>
              </a:spcBef>
              <a:spcAft>
                <a:spcPct val="0"/>
              </a:spcAft>
              <a:buFont typeface="Arial" panose="020B0604020202020204" pitchFamily="34" charset="0"/>
              <a:buNone/>
              <a:defRPr sz="1500" kern="1200">
                <a:solidFill>
                  <a:schemeClr val="tx1"/>
                </a:solidFill>
                <a:latin typeface="Arial"/>
                <a:ea typeface="ＭＳ Ｐゴシック" pitchFamily="-110" charset="-128"/>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lgn="ctr">
              <a:buNone/>
            </a:pPr>
            <a:r>
              <a:rPr lang="de-DE" sz="1600" b="1" dirty="0"/>
              <a:t>Verbesserung der Bodenstruktur</a:t>
            </a:r>
          </a:p>
        </p:txBody>
      </p:sp>
    </p:spTree>
    <p:extLst>
      <p:ext uri="{BB962C8B-B14F-4D97-AF65-F5344CB8AC3E}">
        <p14:creationId xmlns:p14="http://schemas.microsoft.com/office/powerpoint/2010/main" val="34019770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FF6A5810-2514-47F7-A61A-8153AB4F5064}"/>
              </a:ext>
            </a:extLst>
          </p:cNvPr>
          <p:cNvSpPr>
            <a:spLocks noGrp="1"/>
          </p:cNvSpPr>
          <p:nvPr>
            <p:ph type="body" sz="quarter" idx="12"/>
          </p:nvPr>
        </p:nvSpPr>
        <p:spPr/>
        <p:txBody>
          <a:bodyPr/>
          <a:lstStyle/>
          <a:p>
            <a:r>
              <a:rPr lang="de-DE" dirty="0"/>
              <a:t>Verschiedene Humusformen</a:t>
            </a:r>
          </a:p>
        </p:txBody>
      </p:sp>
      <p:graphicFrame>
        <p:nvGraphicFramePr>
          <p:cNvPr id="8" name="Tabelle 7">
            <a:extLst>
              <a:ext uri="{FF2B5EF4-FFF2-40B4-BE49-F238E27FC236}">
                <a16:creationId xmlns:a16="http://schemas.microsoft.com/office/drawing/2014/main" id="{5954C7B8-80BB-40E5-8E18-73C66F8E7785}"/>
              </a:ext>
            </a:extLst>
          </p:cNvPr>
          <p:cNvGraphicFramePr>
            <a:graphicFrameLocks noGrp="1"/>
          </p:cNvGraphicFramePr>
          <p:nvPr>
            <p:extLst>
              <p:ext uri="{D42A27DB-BD31-4B8C-83A1-F6EECF244321}">
                <p14:modId xmlns:p14="http://schemas.microsoft.com/office/powerpoint/2010/main" val="952059396"/>
              </p:ext>
            </p:extLst>
          </p:nvPr>
        </p:nvGraphicFramePr>
        <p:xfrm>
          <a:off x="960325" y="1270651"/>
          <a:ext cx="6347946" cy="3060701"/>
        </p:xfrm>
        <a:graphic>
          <a:graphicData uri="http://schemas.openxmlformats.org/drawingml/2006/table">
            <a:tbl>
              <a:tblPr firstRow="1" firstCol="1" bandRow="1">
                <a:tableStyleId>{5C22544A-7EE6-4342-B048-85BDC9FD1C3A}</a:tableStyleId>
              </a:tblPr>
              <a:tblGrid>
                <a:gridCol w="1287522">
                  <a:extLst>
                    <a:ext uri="{9D8B030D-6E8A-4147-A177-3AD203B41FA5}">
                      <a16:colId xmlns:a16="http://schemas.microsoft.com/office/drawing/2014/main" val="2633270797"/>
                    </a:ext>
                  </a:extLst>
                </a:gridCol>
                <a:gridCol w="2530212">
                  <a:extLst>
                    <a:ext uri="{9D8B030D-6E8A-4147-A177-3AD203B41FA5}">
                      <a16:colId xmlns:a16="http://schemas.microsoft.com/office/drawing/2014/main" val="3046779328"/>
                    </a:ext>
                  </a:extLst>
                </a:gridCol>
                <a:gridCol w="2530212">
                  <a:extLst>
                    <a:ext uri="{9D8B030D-6E8A-4147-A177-3AD203B41FA5}">
                      <a16:colId xmlns:a16="http://schemas.microsoft.com/office/drawing/2014/main" val="2130066394"/>
                    </a:ext>
                  </a:extLst>
                </a:gridCol>
              </a:tblGrid>
              <a:tr h="245003">
                <a:tc>
                  <a:txBody>
                    <a:bodyPr/>
                    <a:lstStyle/>
                    <a:p>
                      <a:pPr>
                        <a:lnSpc>
                          <a:spcPct val="107000"/>
                        </a:lnSpc>
                        <a:spcAft>
                          <a:spcPts val="600"/>
                        </a:spcAft>
                      </a:pPr>
                      <a:r>
                        <a:rPr lang="de-DE" sz="1600">
                          <a:effectLst/>
                        </a:rPr>
                        <a:t> </a:t>
                      </a:r>
                      <a:endParaRPr lang="de-DE"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Bef>
                          <a:spcPts val="300"/>
                        </a:spcBef>
                        <a:spcAft>
                          <a:spcPts val="300"/>
                        </a:spcAft>
                      </a:pPr>
                      <a:endParaRPr lang="de-DE" sz="300" dirty="0">
                        <a:effectLst/>
                      </a:endParaRPr>
                    </a:p>
                    <a:p>
                      <a:pPr algn="ctr">
                        <a:lnSpc>
                          <a:spcPct val="107000"/>
                        </a:lnSpc>
                        <a:spcBef>
                          <a:spcPts val="300"/>
                        </a:spcBef>
                        <a:spcAft>
                          <a:spcPts val="300"/>
                        </a:spcAft>
                      </a:pPr>
                      <a:r>
                        <a:rPr lang="de-DE" sz="1900" dirty="0">
                          <a:effectLst/>
                        </a:rPr>
                        <a:t>Nährhumus</a:t>
                      </a:r>
                    </a:p>
                    <a:p>
                      <a:pPr algn="ctr">
                        <a:lnSpc>
                          <a:spcPct val="107000"/>
                        </a:lnSpc>
                        <a:spcBef>
                          <a:spcPts val="300"/>
                        </a:spcBef>
                        <a:spcAft>
                          <a:spcPts val="300"/>
                        </a:spcAft>
                      </a:pPr>
                      <a:endParaRPr lang="de-DE" sz="300" dirty="0">
                        <a:effectLst/>
                      </a:endParaRPr>
                    </a:p>
                  </a:txBody>
                  <a:tcPr marL="68580" marR="68580" marT="0" marB="0"/>
                </a:tc>
                <a:tc>
                  <a:txBody>
                    <a:bodyPr/>
                    <a:lstStyle/>
                    <a:p>
                      <a:pPr algn="ctr">
                        <a:lnSpc>
                          <a:spcPct val="107000"/>
                        </a:lnSpc>
                        <a:spcBef>
                          <a:spcPts val="300"/>
                        </a:spcBef>
                        <a:spcAft>
                          <a:spcPts val="300"/>
                        </a:spcAft>
                      </a:pPr>
                      <a:endParaRPr lang="de-DE" sz="300" dirty="0">
                        <a:effectLst/>
                      </a:endParaRPr>
                    </a:p>
                    <a:p>
                      <a:pPr algn="ctr">
                        <a:lnSpc>
                          <a:spcPct val="107000"/>
                        </a:lnSpc>
                        <a:spcBef>
                          <a:spcPts val="300"/>
                        </a:spcBef>
                        <a:spcAft>
                          <a:spcPts val="300"/>
                        </a:spcAft>
                      </a:pPr>
                      <a:r>
                        <a:rPr lang="de-DE" sz="1900" dirty="0">
                          <a:effectLst/>
                        </a:rPr>
                        <a:t>Dauerhumus</a:t>
                      </a:r>
                    </a:p>
                    <a:p>
                      <a:pPr algn="ctr">
                        <a:lnSpc>
                          <a:spcPct val="107000"/>
                        </a:lnSpc>
                        <a:spcBef>
                          <a:spcPts val="300"/>
                        </a:spcBef>
                        <a:spcAft>
                          <a:spcPts val="300"/>
                        </a:spcAft>
                      </a:pPr>
                      <a:endParaRPr lang="de-DE" sz="3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61943389"/>
                  </a:ext>
                </a:extLst>
              </a:tr>
              <a:tr h="501348">
                <a:tc>
                  <a:txBody>
                    <a:bodyPr/>
                    <a:lstStyle/>
                    <a:p>
                      <a:pPr algn="l">
                        <a:lnSpc>
                          <a:spcPct val="107000"/>
                        </a:lnSpc>
                        <a:spcBef>
                          <a:spcPts val="300"/>
                        </a:spcBef>
                        <a:spcAft>
                          <a:spcPts val="600"/>
                        </a:spcAft>
                      </a:pPr>
                      <a:r>
                        <a:rPr lang="de-DE" sz="1600" dirty="0">
                          <a:effectLst/>
                        </a:rPr>
                        <a:t>Ausgangs-stoffe</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0" indent="-285750">
                        <a:lnSpc>
                          <a:spcPct val="107000"/>
                        </a:lnSpc>
                        <a:spcBef>
                          <a:spcPts val="300"/>
                        </a:spcBef>
                        <a:spcAft>
                          <a:spcPts val="600"/>
                        </a:spcAft>
                        <a:buFont typeface="Arial" panose="020B0604020202020204" pitchFamily="34" charset="0"/>
                        <a:buChar char="•"/>
                      </a:pPr>
                      <a:r>
                        <a:rPr lang="de-DE" sz="1600" b="0" dirty="0">
                          <a:effectLst/>
                        </a:rPr>
                        <a:t>Leicht abbaubar</a:t>
                      </a:r>
                      <a:endParaRPr lang="de-DE"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0" indent="-285750">
                        <a:lnSpc>
                          <a:spcPct val="107000"/>
                        </a:lnSpc>
                        <a:spcBef>
                          <a:spcPts val="300"/>
                        </a:spcBef>
                        <a:spcAft>
                          <a:spcPts val="600"/>
                        </a:spcAft>
                        <a:buFont typeface="Arial" panose="020B0604020202020204" pitchFamily="34" charset="0"/>
                        <a:buChar char="•"/>
                      </a:pPr>
                      <a:r>
                        <a:rPr lang="de-DE" sz="1600" b="0" dirty="0">
                          <a:effectLst/>
                        </a:rPr>
                        <a:t>Schwer abbaubar</a:t>
                      </a:r>
                      <a:endParaRPr lang="de-DE" sz="16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65515978"/>
                  </a:ext>
                </a:extLst>
              </a:tr>
              <a:tr h="1744509">
                <a:tc>
                  <a:txBody>
                    <a:bodyPr/>
                    <a:lstStyle/>
                    <a:p>
                      <a:pPr algn="l">
                        <a:lnSpc>
                          <a:spcPct val="107000"/>
                        </a:lnSpc>
                        <a:spcAft>
                          <a:spcPts val="600"/>
                        </a:spcAft>
                      </a:pPr>
                      <a:r>
                        <a:rPr lang="de-DE" sz="1600" dirty="0">
                          <a:effectLst/>
                        </a:rPr>
                        <a:t>Eigen-</a:t>
                      </a:r>
                      <a:r>
                        <a:rPr lang="de-DE" sz="1600" dirty="0" err="1">
                          <a:effectLst/>
                        </a:rPr>
                        <a:t>schaften</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0" lvl="0" indent="-285750">
                        <a:lnSpc>
                          <a:spcPct val="107000"/>
                        </a:lnSpc>
                        <a:spcAft>
                          <a:spcPts val="600"/>
                        </a:spcAft>
                        <a:buFont typeface="Arial" panose="020B0604020202020204" pitchFamily="34" charset="0"/>
                        <a:buChar char="•"/>
                      </a:pPr>
                      <a:r>
                        <a:rPr lang="de-DE" sz="1600" dirty="0">
                          <a:effectLst/>
                        </a:rPr>
                        <a:t>Zügiger Abbau</a:t>
                      </a:r>
                    </a:p>
                    <a:p>
                      <a:pPr marL="285750" lvl="0" indent="-285750">
                        <a:lnSpc>
                          <a:spcPct val="107000"/>
                        </a:lnSpc>
                        <a:spcAft>
                          <a:spcPts val="600"/>
                        </a:spcAft>
                        <a:buFont typeface="Arial" panose="020B0604020202020204" pitchFamily="34" charset="0"/>
                        <a:buChar char="•"/>
                      </a:pPr>
                      <a:r>
                        <a:rPr lang="de-DE" sz="1600" dirty="0">
                          <a:effectLst/>
                        </a:rPr>
                        <a:t>Nährstoffquelle für Bodenleben und Pflanzen</a:t>
                      </a:r>
                    </a:p>
                    <a:p>
                      <a:pPr marL="285750" lvl="0" indent="-285750">
                        <a:lnSpc>
                          <a:spcPct val="107000"/>
                        </a:lnSpc>
                        <a:spcAft>
                          <a:spcPts val="600"/>
                        </a:spcAft>
                        <a:buFont typeface="Arial" panose="020B0604020202020204" pitchFamily="34" charset="0"/>
                        <a:buChar char="•"/>
                      </a:pPr>
                      <a:r>
                        <a:rPr lang="de-DE" sz="1600" dirty="0">
                          <a:effectLst/>
                        </a:rPr>
                        <a:t>Freisetzung von gebundenem CO</a:t>
                      </a:r>
                      <a:r>
                        <a:rPr lang="de-DE" sz="1600" baseline="-25000" dirty="0">
                          <a:effectLst/>
                        </a:rPr>
                        <a:t>2</a:t>
                      </a:r>
                      <a:r>
                        <a:rPr lang="de-DE" sz="1600" dirty="0">
                          <a:effectLst/>
                        </a:rPr>
                        <a:t> beim Abbau</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0" lvl="0" indent="-285750">
                        <a:lnSpc>
                          <a:spcPct val="107000"/>
                        </a:lnSpc>
                        <a:spcAft>
                          <a:spcPts val="600"/>
                        </a:spcAft>
                        <a:buFont typeface="Arial" panose="020B0604020202020204" pitchFamily="34" charset="0"/>
                        <a:buChar char="•"/>
                      </a:pPr>
                      <a:r>
                        <a:rPr lang="de-DE" sz="1600" dirty="0">
                          <a:effectLst/>
                        </a:rPr>
                        <a:t>Langsame Umsetzung</a:t>
                      </a:r>
                    </a:p>
                    <a:p>
                      <a:pPr marL="285750" lvl="0" indent="-285750">
                        <a:lnSpc>
                          <a:spcPct val="107000"/>
                        </a:lnSpc>
                        <a:spcAft>
                          <a:spcPts val="600"/>
                        </a:spcAft>
                        <a:buFont typeface="Arial" panose="020B0604020202020204" pitchFamily="34" charset="0"/>
                        <a:buChar char="•"/>
                      </a:pPr>
                      <a:r>
                        <a:rPr lang="de-DE" sz="1600" dirty="0">
                          <a:effectLst/>
                        </a:rPr>
                        <a:t>Verbesserung der Bodenstruktur</a:t>
                      </a:r>
                    </a:p>
                    <a:p>
                      <a:pPr marL="285750" lvl="0" indent="-285750">
                        <a:lnSpc>
                          <a:spcPct val="107000"/>
                        </a:lnSpc>
                        <a:spcAft>
                          <a:spcPts val="600"/>
                        </a:spcAft>
                        <a:buFont typeface="Arial" panose="020B0604020202020204" pitchFamily="34" charset="0"/>
                        <a:buChar char="•"/>
                      </a:pPr>
                      <a:r>
                        <a:rPr lang="de-DE" sz="1600" dirty="0">
                          <a:effectLst/>
                        </a:rPr>
                        <a:t>Beitrag zum Klimaschutz durch langfristige Fixierung von Kohlenstoff im Boden</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78573141"/>
                  </a:ext>
                </a:extLst>
              </a:tr>
            </a:tbl>
          </a:graphicData>
        </a:graphic>
      </p:graphicFrame>
      <p:sp>
        <p:nvSpPr>
          <p:cNvPr id="4" name="Textfeld 3">
            <a:extLst>
              <a:ext uri="{FF2B5EF4-FFF2-40B4-BE49-F238E27FC236}">
                <a16:creationId xmlns:a16="http://schemas.microsoft.com/office/drawing/2014/main" id="{287E14EE-5CF1-43BD-A7A1-3A21DB1436A7}"/>
              </a:ext>
            </a:extLst>
          </p:cNvPr>
          <p:cNvSpPr txBox="1"/>
          <p:nvPr/>
        </p:nvSpPr>
        <p:spPr>
          <a:xfrm>
            <a:off x="8611543" y="2321693"/>
            <a:ext cx="430887" cy="1971571"/>
          </a:xfrm>
          <a:prstGeom prst="rect">
            <a:avLst/>
          </a:prstGeom>
          <a:noFill/>
        </p:spPr>
        <p:txBody>
          <a:bodyPr vert="vert" wrap="square" rtlCol="0" anchor="ctr">
            <a:spAutoFit/>
          </a:bodyPr>
          <a:lstStyle/>
          <a:p>
            <a:pPr algn="ctr"/>
            <a:r>
              <a:rPr lang="de-DE" sz="1600" b="1" dirty="0">
                <a:solidFill>
                  <a:schemeClr val="bg1"/>
                </a:solidFill>
                <a:latin typeface="+mn-lt"/>
              </a:rPr>
              <a:t>Humus</a:t>
            </a:r>
          </a:p>
        </p:txBody>
      </p:sp>
    </p:spTree>
    <p:extLst>
      <p:ext uri="{BB962C8B-B14F-4D97-AF65-F5344CB8AC3E}">
        <p14:creationId xmlns:p14="http://schemas.microsoft.com/office/powerpoint/2010/main" val="20161913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4926BD22-3E13-4867-92A9-BA8285C2598F}"/>
              </a:ext>
            </a:extLst>
          </p:cNvPr>
          <p:cNvSpPr>
            <a:spLocks noGrp="1"/>
          </p:cNvSpPr>
          <p:nvPr>
            <p:ph type="body" sz="quarter" idx="12"/>
          </p:nvPr>
        </p:nvSpPr>
        <p:spPr/>
        <p:txBody>
          <a:bodyPr/>
          <a:lstStyle/>
          <a:p>
            <a:r>
              <a:rPr lang="de-DE" dirty="0"/>
              <a:t>3. Klimawandel und Boden</a:t>
            </a:r>
          </a:p>
        </p:txBody>
      </p:sp>
    </p:spTree>
    <p:extLst>
      <p:ext uri="{BB962C8B-B14F-4D97-AF65-F5344CB8AC3E}">
        <p14:creationId xmlns:p14="http://schemas.microsoft.com/office/powerpoint/2010/main" val="14857044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132E425B-71AD-4EE4-9E85-3D80F4B360AB}"/>
              </a:ext>
            </a:extLst>
          </p:cNvPr>
          <p:cNvSpPr>
            <a:spLocks noGrp="1"/>
          </p:cNvSpPr>
          <p:nvPr>
            <p:ph type="body" sz="quarter" idx="12"/>
          </p:nvPr>
        </p:nvSpPr>
        <p:spPr/>
        <p:txBody>
          <a:bodyPr/>
          <a:lstStyle/>
          <a:p>
            <a:r>
              <a:rPr lang="de-DE" dirty="0"/>
              <a:t>Kohlenstoffkreislauf</a:t>
            </a:r>
          </a:p>
        </p:txBody>
      </p:sp>
      <p:sp>
        <p:nvSpPr>
          <p:cNvPr id="3" name="Textfeld 2"/>
          <p:cNvSpPr txBox="1"/>
          <p:nvPr/>
        </p:nvSpPr>
        <p:spPr>
          <a:xfrm>
            <a:off x="5092415" y="1220201"/>
            <a:ext cx="2750918" cy="3462486"/>
          </a:xfrm>
          <a:prstGeom prst="rect">
            <a:avLst/>
          </a:prstGeom>
          <a:noFill/>
        </p:spPr>
        <p:txBody>
          <a:bodyPr wrap="square" rtlCol="0">
            <a:spAutoFit/>
          </a:bodyPr>
          <a:lstStyle/>
          <a:p>
            <a:pPr marL="285750" indent="-285750">
              <a:spcAft>
                <a:spcPts val="600"/>
              </a:spcAft>
              <a:buClr>
                <a:srgbClr val="7AB800"/>
              </a:buClr>
              <a:buFont typeface="Arial" panose="020B0604020202020204" pitchFamily="34" charset="0"/>
              <a:buChar char="•"/>
            </a:pPr>
            <a:r>
              <a:rPr lang="de-DE" sz="1900" b="1" dirty="0">
                <a:latin typeface="+mn-lt"/>
              </a:rPr>
              <a:t>Böden</a:t>
            </a:r>
            <a:r>
              <a:rPr lang="de-DE" sz="1900" dirty="0">
                <a:latin typeface="+mn-lt"/>
              </a:rPr>
              <a:t> sind die zweitgrößten </a:t>
            </a:r>
            <a:r>
              <a:rPr lang="de-DE" sz="1900" b="1" dirty="0">
                <a:latin typeface="+mn-lt"/>
              </a:rPr>
              <a:t>Kohlenstoffspeicher</a:t>
            </a:r>
            <a:r>
              <a:rPr lang="de-DE" sz="1900" dirty="0">
                <a:latin typeface="+mn-lt"/>
              </a:rPr>
              <a:t> der Erde</a:t>
            </a:r>
          </a:p>
          <a:p>
            <a:pPr marL="285750" indent="-285750">
              <a:spcAft>
                <a:spcPts val="600"/>
              </a:spcAft>
              <a:buClr>
                <a:srgbClr val="7AB800"/>
              </a:buClr>
              <a:buFont typeface="Arial" panose="020B0604020202020204" pitchFamily="34" charset="0"/>
              <a:buChar char="•"/>
            </a:pPr>
            <a:r>
              <a:rPr lang="de-DE" sz="1900" b="1" dirty="0">
                <a:latin typeface="+mn-lt"/>
              </a:rPr>
              <a:t>Kohlenstoff</a:t>
            </a:r>
            <a:r>
              <a:rPr lang="de-DE" sz="1900" dirty="0">
                <a:latin typeface="+mn-lt"/>
              </a:rPr>
              <a:t> ist sowohl </a:t>
            </a:r>
            <a:r>
              <a:rPr lang="de-DE" sz="1900" b="1" dirty="0">
                <a:latin typeface="+mn-lt"/>
              </a:rPr>
              <a:t>Baustein des Pflanzen-körpers</a:t>
            </a:r>
            <a:r>
              <a:rPr lang="de-DE" sz="1900" dirty="0">
                <a:latin typeface="+mn-lt"/>
              </a:rPr>
              <a:t>, als auch des Treibhausgases </a:t>
            </a:r>
            <a:r>
              <a:rPr lang="de-DE" sz="1900" b="1" dirty="0">
                <a:latin typeface="+mn-lt"/>
              </a:rPr>
              <a:t>CO</a:t>
            </a:r>
            <a:r>
              <a:rPr lang="de-DE" sz="1900" b="1" baseline="-25000" dirty="0">
                <a:latin typeface="+mn-lt"/>
              </a:rPr>
              <a:t>2</a:t>
            </a:r>
          </a:p>
          <a:p>
            <a:pPr marL="285750" indent="-285750">
              <a:buClr>
                <a:srgbClr val="7AB800"/>
              </a:buClr>
              <a:buFont typeface="Arial" panose="020B0604020202020204" pitchFamily="34" charset="0"/>
              <a:buChar char="•"/>
            </a:pPr>
            <a:r>
              <a:rPr lang="de-DE" sz="1900" dirty="0">
                <a:latin typeface="+mn-lt"/>
              </a:rPr>
              <a:t>Kohlenstoffaufnahme und –</a:t>
            </a:r>
            <a:r>
              <a:rPr lang="de-DE" sz="1900" dirty="0" err="1">
                <a:latin typeface="+mn-lt"/>
              </a:rPr>
              <a:t>abgabe</a:t>
            </a:r>
            <a:r>
              <a:rPr lang="de-DE" sz="1900" dirty="0">
                <a:latin typeface="+mn-lt"/>
              </a:rPr>
              <a:t> bilden einen </a:t>
            </a:r>
            <a:r>
              <a:rPr lang="de-DE" sz="1900" b="1" dirty="0">
                <a:latin typeface="+mn-lt"/>
              </a:rPr>
              <a:t>Kreislauf</a:t>
            </a:r>
          </a:p>
        </p:txBody>
      </p:sp>
      <p:sp>
        <p:nvSpPr>
          <p:cNvPr id="9" name="Textfeld 8">
            <a:extLst>
              <a:ext uri="{FF2B5EF4-FFF2-40B4-BE49-F238E27FC236}">
                <a16:creationId xmlns:a16="http://schemas.microsoft.com/office/drawing/2014/main" id="{B9E3CBF1-311D-4130-9A72-C8A531910575}"/>
              </a:ext>
            </a:extLst>
          </p:cNvPr>
          <p:cNvSpPr txBox="1"/>
          <p:nvPr/>
        </p:nvSpPr>
        <p:spPr>
          <a:xfrm>
            <a:off x="4477501" y="4631099"/>
            <a:ext cx="406820" cy="215444"/>
          </a:xfrm>
          <a:prstGeom prst="rect">
            <a:avLst/>
          </a:prstGeom>
          <a:noFill/>
        </p:spPr>
        <p:txBody>
          <a:bodyPr wrap="square" rtlCol="0">
            <a:spAutoFit/>
          </a:bodyPr>
          <a:lstStyle/>
          <a:p>
            <a:r>
              <a:rPr lang="de-DE" sz="800" dirty="0">
                <a:latin typeface="+mn-lt"/>
              </a:rPr>
              <a:t>(17)</a:t>
            </a:r>
          </a:p>
        </p:txBody>
      </p:sp>
      <p:sp>
        <p:nvSpPr>
          <p:cNvPr id="7" name="Textfeld 6">
            <a:extLst>
              <a:ext uri="{FF2B5EF4-FFF2-40B4-BE49-F238E27FC236}">
                <a16:creationId xmlns:a16="http://schemas.microsoft.com/office/drawing/2014/main" id="{23AB15FA-CE17-4E04-A5D0-EB9042FC93AC}"/>
              </a:ext>
            </a:extLst>
          </p:cNvPr>
          <p:cNvSpPr txBox="1"/>
          <p:nvPr/>
        </p:nvSpPr>
        <p:spPr>
          <a:xfrm>
            <a:off x="8611543" y="2321693"/>
            <a:ext cx="430887" cy="2257068"/>
          </a:xfrm>
          <a:prstGeom prst="rect">
            <a:avLst/>
          </a:prstGeom>
          <a:noFill/>
        </p:spPr>
        <p:txBody>
          <a:bodyPr vert="vert" wrap="square" rtlCol="0" anchor="ctr">
            <a:spAutoFit/>
          </a:bodyPr>
          <a:lstStyle/>
          <a:p>
            <a:pPr algn="ctr"/>
            <a:r>
              <a:rPr lang="de-DE" sz="1600" b="1" dirty="0">
                <a:solidFill>
                  <a:schemeClr val="bg1"/>
                </a:solidFill>
                <a:latin typeface="+mn-lt"/>
              </a:rPr>
              <a:t>Klimawandel und Boden</a:t>
            </a:r>
          </a:p>
        </p:txBody>
      </p:sp>
      <p:pic>
        <p:nvPicPr>
          <p:cNvPr id="5" name="Grafik 4">
            <a:extLst>
              <a:ext uri="{FF2B5EF4-FFF2-40B4-BE49-F238E27FC236}">
                <a16:creationId xmlns:a16="http://schemas.microsoft.com/office/drawing/2014/main" id="{BD64ECDC-F96E-4A38-9567-91489F6CB0CB}"/>
              </a:ext>
            </a:extLst>
          </p:cNvPr>
          <p:cNvPicPr>
            <a:picLocks noChangeAspect="1"/>
          </p:cNvPicPr>
          <p:nvPr/>
        </p:nvPicPr>
        <p:blipFill>
          <a:blip r:embed="rId3"/>
          <a:stretch>
            <a:fillRect/>
          </a:stretch>
        </p:blipFill>
        <p:spPr>
          <a:xfrm>
            <a:off x="960326" y="957528"/>
            <a:ext cx="3789829" cy="3781293"/>
          </a:xfrm>
          <a:prstGeom prst="rect">
            <a:avLst/>
          </a:prstGeom>
        </p:spPr>
      </p:pic>
    </p:spTree>
    <p:extLst>
      <p:ext uri="{BB962C8B-B14F-4D97-AF65-F5344CB8AC3E}">
        <p14:creationId xmlns:p14="http://schemas.microsoft.com/office/powerpoint/2010/main" val="7596795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78F4A2C2-BFC1-4C8D-981C-4D4080CC6893}"/>
              </a:ext>
            </a:extLst>
          </p:cNvPr>
          <p:cNvPicPr>
            <a:picLocks noChangeAspect="1"/>
          </p:cNvPicPr>
          <p:nvPr/>
        </p:nvPicPr>
        <p:blipFill>
          <a:blip r:embed="rId2"/>
          <a:stretch>
            <a:fillRect/>
          </a:stretch>
        </p:blipFill>
        <p:spPr>
          <a:xfrm>
            <a:off x="4440990" y="2976236"/>
            <a:ext cx="3405878" cy="1902113"/>
          </a:xfrm>
          <a:prstGeom prst="rect">
            <a:avLst/>
          </a:prstGeom>
        </p:spPr>
      </p:pic>
      <p:sp>
        <p:nvSpPr>
          <p:cNvPr id="2" name="Textplatzhalter 1">
            <a:extLst>
              <a:ext uri="{FF2B5EF4-FFF2-40B4-BE49-F238E27FC236}">
                <a16:creationId xmlns:a16="http://schemas.microsoft.com/office/drawing/2014/main" id="{322ED0D3-2842-4490-AF55-EDFA7621A226}"/>
              </a:ext>
            </a:extLst>
          </p:cNvPr>
          <p:cNvSpPr>
            <a:spLocks noGrp="1"/>
          </p:cNvSpPr>
          <p:nvPr>
            <p:ph type="body" sz="quarter" idx="12"/>
          </p:nvPr>
        </p:nvSpPr>
        <p:spPr/>
        <p:txBody>
          <a:bodyPr/>
          <a:lstStyle/>
          <a:p>
            <a:r>
              <a:rPr lang="de-DE" dirty="0"/>
              <a:t>Klimawandel und Humus- bzw. Nährstoffbilanz</a:t>
            </a:r>
          </a:p>
        </p:txBody>
      </p:sp>
      <p:sp>
        <p:nvSpPr>
          <p:cNvPr id="3" name="Textplatzhalter 2">
            <a:extLst>
              <a:ext uri="{FF2B5EF4-FFF2-40B4-BE49-F238E27FC236}">
                <a16:creationId xmlns:a16="http://schemas.microsoft.com/office/drawing/2014/main" id="{D3B44697-B311-41C7-90F1-BDDA32A83C19}"/>
              </a:ext>
            </a:extLst>
          </p:cNvPr>
          <p:cNvSpPr>
            <a:spLocks noGrp="1"/>
          </p:cNvSpPr>
          <p:nvPr>
            <p:ph type="body" sz="quarter" idx="13"/>
          </p:nvPr>
        </p:nvSpPr>
        <p:spPr>
          <a:xfrm>
            <a:off x="971550" y="1219200"/>
            <a:ext cx="3344141" cy="3636817"/>
          </a:xfrm>
        </p:spPr>
        <p:txBody>
          <a:bodyPr>
            <a:normAutofit lnSpcReduction="10000"/>
          </a:bodyPr>
          <a:lstStyle/>
          <a:p>
            <a:pPr marL="360363" indent="-358775">
              <a:lnSpc>
                <a:spcPct val="100000"/>
              </a:lnSpc>
              <a:spcBef>
                <a:spcPts val="0"/>
              </a:spcBef>
              <a:spcAft>
                <a:spcPts val="1200"/>
              </a:spcAft>
            </a:pPr>
            <a:r>
              <a:rPr lang="de-DE" sz="1900" dirty="0"/>
              <a:t>Prozesse des Humusaufbaus und –</a:t>
            </a:r>
            <a:r>
              <a:rPr lang="de-DE" sz="1900" dirty="0" err="1"/>
              <a:t>abbaus</a:t>
            </a:r>
            <a:r>
              <a:rPr lang="de-DE" sz="1900" dirty="0"/>
              <a:t> sind stark </a:t>
            </a:r>
            <a:r>
              <a:rPr lang="de-DE" sz="1900" b="1" dirty="0"/>
              <a:t>feuchtigkeits- und temperaturabhängig</a:t>
            </a:r>
          </a:p>
          <a:p>
            <a:pPr marL="720725" lvl="1" indent="-360363">
              <a:lnSpc>
                <a:spcPct val="100000"/>
              </a:lnSpc>
              <a:spcAft>
                <a:spcPts val="1200"/>
              </a:spcAft>
              <a:buFont typeface="Calibri" panose="020F0502020204030204" pitchFamily="34" charset="0"/>
              <a:buChar char="→"/>
            </a:pPr>
            <a:r>
              <a:rPr lang="de-DE" sz="1700" dirty="0"/>
              <a:t>Mikroorganismen arbeiten am besten unter </a:t>
            </a:r>
            <a:r>
              <a:rPr lang="de-DE" sz="1700" b="1" dirty="0"/>
              <a:t>warmen</a:t>
            </a:r>
            <a:r>
              <a:rPr lang="de-DE" sz="1700" dirty="0"/>
              <a:t>, </a:t>
            </a:r>
            <a:r>
              <a:rPr lang="de-DE" sz="1700" b="1" dirty="0"/>
              <a:t>feuchten</a:t>
            </a:r>
            <a:r>
              <a:rPr lang="de-DE" sz="1700" dirty="0"/>
              <a:t> Bedingungen</a:t>
            </a:r>
          </a:p>
          <a:p>
            <a:pPr marL="360363" indent="-358775">
              <a:lnSpc>
                <a:spcPct val="100000"/>
              </a:lnSpc>
              <a:spcBef>
                <a:spcPts val="0"/>
              </a:spcBef>
              <a:spcAft>
                <a:spcPts val="1200"/>
              </a:spcAft>
            </a:pPr>
            <a:r>
              <a:rPr lang="de-DE" sz="1900" dirty="0"/>
              <a:t>Witterungsverlauf im Voraus </a:t>
            </a:r>
            <a:r>
              <a:rPr lang="de-DE" sz="1900" b="1" dirty="0"/>
              <a:t>nicht absehbar</a:t>
            </a:r>
          </a:p>
          <a:p>
            <a:pPr marL="720725" lvl="1" indent="-360363">
              <a:lnSpc>
                <a:spcPct val="100000"/>
              </a:lnSpc>
              <a:spcAft>
                <a:spcPts val="1200"/>
              </a:spcAft>
              <a:buFont typeface="Calibri" panose="020F0502020204030204" pitchFamily="34" charset="0"/>
              <a:buChar char="→"/>
            </a:pPr>
            <a:r>
              <a:rPr lang="de-DE" sz="1700" dirty="0"/>
              <a:t>Humus- und Nährstoffdynamik können lediglich abgeschätzt werden</a:t>
            </a:r>
          </a:p>
        </p:txBody>
      </p:sp>
      <p:pic>
        <p:nvPicPr>
          <p:cNvPr id="10" name="Grafik 9">
            <a:extLst>
              <a:ext uri="{FF2B5EF4-FFF2-40B4-BE49-F238E27FC236}">
                <a16:creationId xmlns:a16="http://schemas.microsoft.com/office/drawing/2014/main" id="{33DA37D9-90C6-4703-853F-D1650D3079C7}"/>
              </a:ext>
            </a:extLst>
          </p:cNvPr>
          <p:cNvPicPr>
            <a:picLocks noChangeAspect="1"/>
          </p:cNvPicPr>
          <p:nvPr/>
        </p:nvPicPr>
        <p:blipFill>
          <a:blip r:embed="rId3"/>
          <a:stretch>
            <a:fillRect/>
          </a:stretch>
        </p:blipFill>
        <p:spPr>
          <a:xfrm>
            <a:off x="7085046" y="1449335"/>
            <a:ext cx="713332" cy="931295"/>
          </a:xfrm>
          <a:prstGeom prst="rect">
            <a:avLst/>
          </a:prstGeom>
        </p:spPr>
      </p:pic>
      <p:pic>
        <p:nvPicPr>
          <p:cNvPr id="12" name="Grafik 11">
            <a:extLst>
              <a:ext uri="{FF2B5EF4-FFF2-40B4-BE49-F238E27FC236}">
                <a16:creationId xmlns:a16="http://schemas.microsoft.com/office/drawing/2014/main" id="{B3A7ECA1-904A-456D-9582-D163FF03645C}"/>
              </a:ext>
            </a:extLst>
          </p:cNvPr>
          <p:cNvPicPr>
            <a:picLocks noChangeAspect="1"/>
          </p:cNvPicPr>
          <p:nvPr/>
        </p:nvPicPr>
        <p:blipFill>
          <a:blip r:embed="rId4"/>
          <a:stretch>
            <a:fillRect/>
          </a:stretch>
        </p:blipFill>
        <p:spPr>
          <a:xfrm>
            <a:off x="5253958" y="1325080"/>
            <a:ext cx="400512" cy="1179803"/>
          </a:xfrm>
          <a:prstGeom prst="rect">
            <a:avLst/>
          </a:prstGeom>
        </p:spPr>
      </p:pic>
      <p:cxnSp>
        <p:nvCxnSpPr>
          <p:cNvPr id="15" name="Gerade Verbindung mit Pfeil 14">
            <a:extLst>
              <a:ext uri="{FF2B5EF4-FFF2-40B4-BE49-F238E27FC236}">
                <a16:creationId xmlns:a16="http://schemas.microsoft.com/office/drawing/2014/main" id="{AE676CE3-229E-4C11-A5A5-304D3D29A629}"/>
              </a:ext>
            </a:extLst>
          </p:cNvPr>
          <p:cNvCxnSpPr>
            <a:cxnSpLocks/>
          </p:cNvCxnSpPr>
          <p:nvPr/>
        </p:nvCxnSpPr>
        <p:spPr>
          <a:xfrm>
            <a:off x="5618842" y="2504885"/>
            <a:ext cx="525087" cy="695515"/>
          </a:xfrm>
          <a:prstGeom prst="straightConnector1">
            <a:avLst/>
          </a:prstGeom>
          <a:ln w="38100">
            <a:solidFill>
              <a:srgbClr val="FF0000"/>
            </a:solidFill>
            <a:tailEnd type="triangle" w="lg" len="med"/>
          </a:ln>
          <a:effectLst/>
        </p:spPr>
        <p:style>
          <a:lnRef idx="2">
            <a:schemeClr val="accent1"/>
          </a:lnRef>
          <a:fillRef idx="0">
            <a:schemeClr val="accent1"/>
          </a:fillRef>
          <a:effectRef idx="1">
            <a:schemeClr val="accent1"/>
          </a:effectRef>
          <a:fontRef idx="minor">
            <a:schemeClr val="tx1"/>
          </a:fontRef>
        </p:style>
      </p:cxnSp>
      <p:cxnSp>
        <p:nvCxnSpPr>
          <p:cNvPr id="17" name="Gerade Verbindung mit Pfeil 16">
            <a:extLst>
              <a:ext uri="{FF2B5EF4-FFF2-40B4-BE49-F238E27FC236}">
                <a16:creationId xmlns:a16="http://schemas.microsoft.com/office/drawing/2014/main" id="{8DFAC2EF-A1CB-48EE-A2FA-6CDA74BCC9A9}"/>
              </a:ext>
            </a:extLst>
          </p:cNvPr>
          <p:cNvCxnSpPr>
            <a:cxnSpLocks/>
          </p:cNvCxnSpPr>
          <p:nvPr/>
        </p:nvCxnSpPr>
        <p:spPr>
          <a:xfrm flipH="1">
            <a:off x="6832322" y="2504223"/>
            <a:ext cx="525087" cy="695515"/>
          </a:xfrm>
          <a:prstGeom prst="straightConnector1">
            <a:avLst/>
          </a:prstGeom>
          <a:ln w="38100">
            <a:solidFill>
              <a:srgbClr val="00B0F0"/>
            </a:solidFill>
            <a:tailEnd type="triangle" w="lg" len="med"/>
          </a:ln>
          <a:effectLst/>
        </p:spPr>
        <p:style>
          <a:lnRef idx="2">
            <a:schemeClr val="accent1"/>
          </a:lnRef>
          <a:fillRef idx="0">
            <a:schemeClr val="accent1"/>
          </a:fillRef>
          <a:effectRef idx="1">
            <a:schemeClr val="accent1"/>
          </a:effectRef>
          <a:fontRef idx="minor">
            <a:schemeClr val="tx1"/>
          </a:fontRef>
        </p:style>
      </p:cxnSp>
      <p:sp>
        <p:nvSpPr>
          <p:cNvPr id="18" name="Textfeld 17">
            <a:extLst>
              <a:ext uri="{FF2B5EF4-FFF2-40B4-BE49-F238E27FC236}">
                <a16:creationId xmlns:a16="http://schemas.microsoft.com/office/drawing/2014/main" id="{33D45776-BBD2-4273-9864-457E34A9B4F4}"/>
              </a:ext>
            </a:extLst>
          </p:cNvPr>
          <p:cNvSpPr txBox="1"/>
          <p:nvPr/>
        </p:nvSpPr>
        <p:spPr>
          <a:xfrm>
            <a:off x="7846868" y="4552722"/>
            <a:ext cx="406820" cy="215444"/>
          </a:xfrm>
          <a:prstGeom prst="rect">
            <a:avLst/>
          </a:prstGeom>
          <a:noFill/>
        </p:spPr>
        <p:txBody>
          <a:bodyPr wrap="square" rtlCol="0">
            <a:spAutoFit/>
          </a:bodyPr>
          <a:lstStyle/>
          <a:p>
            <a:r>
              <a:rPr lang="de-DE" sz="800" dirty="0">
                <a:latin typeface="+mn-lt"/>
              </a:rPr>
              <a:t>(18)</a:t>
            </a:r>
          </a:p>
        </p:txBody>
      </p:sp>
      <p:sp>
        <p:nvSpPr>
          <p:cNvPr id="19" name="Textfeld 18">
            <a:extLst>
              <a:ext uri="{FF2B5EF4-FFF2-40B4-BE49-F238E27FC236}">
                <a16:creationId xmlns:a16="http://schemas.microsoft.com/office/drawing/2014/main" id="{0FC9BB52-7A9E-44DD-A2DF-3F48EE05D5C5}"/>
              </a:ext>
            </a:extLst>
          </p:cNvPr>
          <p:cNvSpPr txBox="1"/>
          <p:nvPr/>
        </p:nvSpPr>
        <p:spPr>
          <a:xfrm>
            <a:off x="8611543" y="2321693"/>
            <a:ext cx="430887" cy="2257068"/>
          </a:xfrm>
          <a:prstGeom prst="rect">
            <a:avLst/>
          </a:prstGeom>
          <a:noFill/>
        </p:spPr>
        <p:txBody>
          <a:bodyPr vert="vert" wrap="square" rtlCol="0" anchor="ctr">
            <a:spAutoFit/>
          </a:bodyPr>
          <a:lstStyle/>
          <a:p>
            <a:pPr algn="ctr"/>
            <a:r>
              <a:rPr lang="de-DE" sz="1600" b="1" dirty="0">
                <a:solidFill>
                  <a:schemeClr val="bg1"/>
                </a:solidFill>
                <a:latin typeface="+mn-lt"/>
              </a:rPr>
              <a:t>Klimawandel und Boden</a:t>
            </a:r>
          </a:p>
        </p:txBody>
      </p:sp>
    </p:spTree>
    <p:extLst>
      <p:ext uri="{BB962C8B-B14F-4D97-AF65-F5344CB8AC3E}">
        <p14:creationId xmlns:p14="http://schemas.microsoft.com/office/powerpoint/2010/main" val="23356986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a:prstGeom prst="rect">
            <a:avLst/>
          </a:prstGeom>
        </p:spPr>
        <p:txBody>
          <a:bodyPr/>
          <a:lstStyle/>
          <a:p>
            <a:r>
              <a:rPr lang="de-DE" sz="2600" b="1" dirty="0">
                <a:solidFill>
                  <a:schemeClr val="tx1"/>
                </a:solidFill>
              </a:rPr>
              <a:t>Klima, Boden und Pflanze</a:t>
            </a:r>
          </a:p>
        </p:txBody>
      </p:sp>
      <p:pic>
        <p:nvPicPr>
          <p:cNvPr id="3" name="Grafi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7619" y="1067780"/>
            <a:ext cx="6282145" cy="3790949"/>
          </a:xfrm>
          <a:prstGeom prst="rect">
            <a:avLst/>
          </a:prstGeom>
        </p:spPr>
      </p:pic>
      <p:sp>
        <p:nvSpPr>
          <p:cNvPr id="5" name="Textfeld 4">
            <a:extLst>
              <a:ext uri="{FF2B5EF4-FFF2-40B4-BE49-F238E27FC236}">
                <a16:creationId xmlns:a16="http://schemas.microsoft.com/office/drawing/2014/main" id="{30FBFF82-BFD4-4229-AE61-19A9253833B2}"/>
              </a:ext>
            </a:extLst>
          </p:cNvPr>
          <p:cNvSpPr txBox="1"/>
          <p:nvPr/>
        </p:nvSpPr>
        <p:spPr>
          <a:xfrm>
            <a:off x="8611543" y="2321693"/>
            <a:ext cx="430887" cy="1971571"/>
          </a:xfrm>
          <a:prstGeom prst="rect">
            <a:avLst/>
          </a:prstGeom>
          <a:noFill/>
        </p:spPr>
        <p:txBody>
          <a:bodyPr vert="vert" wrap="square" rtlCol="0" anchor="ctr">
            <a:spAutoFit/>
          </a:bodyPr>
          <a:lstStyle/>
          <a:p>
            <a:pPr algn="ctr"/>
            <a:r>
              <a:rPr lang="de-DE" sz="1600" b="1" dirty="0">
                <a:solidFill>
                  <a:schemeClr val="bg1"/>
                </a:solidFill>
                <a:latin typeface="+mn-lt"/>
              </a:rPr>
              <a:t>Einführung</a:t>
            </a:r>
          </a:p>
        </p:txBody>
      </p:sp>
      <p:sp>
        <p:nvSpPr>
          <p:cNvPr id="4" name="Rechteck 3"/>
          <p:cNvSpPr/>
          <p:nvPr/>
        </p:nvSpPr>
        <p:spPr>
          <a:xfrm>
            <a:off x="985363" y="1632571"/>
            <a:ext cx="1631077" cy="1323439"/>
          </a:xfrm>
          <a:prstGeom prst="rect">
            <a:avLst/>
          </a:prstGeom>
        </p:spPr>
        <p:txBody>
          <a:bodyPr wrap="square">
            <a:spAutoFit/>
          </a:bodyPr>
          <a:lstStyle/>
          <a:p>
            <a:pPr algn="ctr"/>
            <a:r>
              <a:rPr lang="de-DE" sz="1600" dirty="0">
                <a:latin typeface="Calibri" panose="020F0502020204030204" pitchFamily="34" charset="0"/>
                <a:ea typeface="Calibri" panose="020F0502020204030204" pitchFamily="34" charset="0"/>
                <a:cs typeface="Times New Roman" panose="02020603050405020304" pitchFamily="18" charset="0"/>
              </a:rPr>
              <a:t>Boden, Klima und Pflanzen-wachstum sind eng </a:t>
            </a:r>
            <a:r>
              <a:rPr lang="de-DE" sz="1600" b="1" dirty="0">
                <a:latin typeface="Calibri" panose="020F0502020204030204" pitchFamily="34" charset="0"/>
                <a:ea typeface="Calibri" panose="020F0502020204030204" pitchFamily="34" charset="0"/>
                <a:cs typeface="Times New Roman" panose="02020603050405020304" pitchFamily="18" charset="0"/>
              </a:rPr>
              <a:t>miteinander verknüpft</a:t>
            </a:r>
            <a:endParaRPr lang="de-DE" sz="1600" b="1" dirty="0"/>
          </a:p>
        </p:txBody>
      </p:sp>
      <p:sp>
        <p:nvSpPr>
          <p:cNvPr id="7" name="Abgerundetes Rechteck 6"/>
          <p:cNvSpPr/>
          <p:nvPr/>
        </p:nvSpPr>
        <p:spPr>
          <a:xfrm>
            <a:off x="960326" y="1586921"/>
            <a:ext cx="1681152" cy="1414741"/>
          </a:xfrm>
          <a:prstGeom prst="roundRect">
            <a:avLst/>
          </a:prstGeom>
          <a:noFill/>
        </p:spPr>
        <p:style>
          <a:lnRef idx="2">
            <a:schemeClr val="accent1"/>
          </a:lnRef>
          <a:fillRef idx="1">
            <a:schemeClr val="lt1"/>
          </a:fillRef>
          <a:effectRef idx="0">
            <a:schemeClr val="accent1"/>
          </a:effectRef>
          <a:fontRef idx="minor">
            <a:schemeClr val="dk1"/>
          </a:fontRef>
        </p:style>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8" name="Textfeld 7">
            <a:extLst>
              <a:ext uri="{FF2B5EF4-FFF2-40B4-BE49-F238E27FC236}">
                <a16:creationId xmlns:a16="http://schemas.microsoft.com/office/drawing/2014/main" id="{CFAE8C48-9E09-48B9-BC51-3F00C6FD8567}"/>
              </a:ext>
            </a:extLst>
          </p:cNvPr>
          <p:cNvSpPr txBox="1"/>
          <p:nvPr/>
        </p:nvSpPr>
        <p:spPr>
          <a:xfrm>
            <a:off x="7389764" y="4643285"/>
            <a:ext cx="339437" cy="215444"/>
          </a:xfrm>
          <a:prstGeom prst="rect">
            <a:avLst/>
          </a:prstGeom>
          <a:noFill/>
        </p:spPr>
        <p:txBody>
          <a:bodyPr wrap="square" rtlCol="0">
            <a:spAutoFit/>
          </a:bodyPr>
          <a:lstStyle/>
          <a:p>
            <a:r>
              <a:rPr lang="de-DE" sz="800" dirty="0">
                <a:latin typeface="+mn-lt"/>
              </a:rPr>
              <a:t>(2)</a:t>
            </a:r>
          </a:p>
        </p:txBody>
      </p:sp>
    </p:spTree>
    <p:extLst>
      <p:ext uri="{BB962C8B-B14F-4D97-AF65-F5344CB8AC3E}">
        <p14:creationId xmlns:p14="http://schemas.microsoft.com/office/powerpoint/2010/main" val="19898402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22ED0D3-2842-4490-AF55-EDFA7621A226}"/>
              </a:ext>
            </a:extLst>
          </p:cNvPr>
          <p:cNvSpPr>
            <a:spLocks noGrp="1"/>
          </p:cNvSpPr>
          <p:nvPr>
            <p:ph type="body" sz="quarter" idx="12"/>
          </p:nvPr>
        </p:nvSpPr>
        <p:spPr/>
        <p:txBody>
          <a:bodyPr/>
          <a:lstStyle/>
          <a:p>
            <a:r>
              <a:rPr lang="de-DE" dirty="0"/>
              <a:t>Klimawandel und Humus- bzw. Nährstoffbilanz</a:t>
            </a:r>
          </a:p>
        </p:txBody>
      </p:sp>
      <p:sp>
        <p:nvSpPr>
          <p:cNvPr id="3" name="Textplatzhalter 2">
            <a:extLst>
              <a:ext uri="{FF2B5EF4-FFF2-40B4-BE49-F238E27FC236}">
                <a16:creationId xmlns:a16="http://schemas.microsoft.com/office/drawing/2014/main" id="{D3B44697-B311-41C7-90F1-BDDA32A83C19}"/>
              </a:ext>
            </a:extLst>
          </p:cNvPr>
          <p:cNvSpPr>
            <a:spLocks noGrp="1"/>
          </p:cNvSpPr>
          <p:nvPr>
            <p:ph type="body" sz="quarter" idx="13"/>
          </p:nvPr>
        </p:nvSpPr>
        <p:spPr>
          <a:xfrm>
            <a:off x="1297095" y="2184269"/>
            <a:ext cx="2436705" cy="2681571"/>
          </a:xfrm>
        </p:spPr>
        <p:txBody>
          <a:bodyPr>
            <a:normAutofit/>
          </a:bodyPr>
          <a:lstStyle/>
          <a:p>
            <a:pPr marL="360363" indent="-358775">
              <a:lnSpc>
                <a:spcPct val="100000"/>
              </a:lnSpc>
              <a:spcBef>
                <a:spcPts val="0"/>
              </a:spcBef>
              <a:spcAft>
                <a:spcPts val="1200"/>
              </a:spcAft>
              <a:buFont typeface="Symbol" panose="05050102010706020507" pitchFamily="18" charset="2"/>
              <a:buChar char="-"/>
            </a:pPr>
            <a:r>
              <a:rPr lang="de-DE" sz="1900" dirty="0"/>
              <a:t>Humusabbau und Nährstofffreisetzung zur Zeit des pflanzlichen Bedarfs</a:t>
            </a:r>
          </a:p>
          <a:p>
            <a:pPr marL="360363" indent="-358775">
              <a:lnSpc>
                <a:spcPct val="100000"/>
              </a:lnSpc>
              <a:spcBef>
                <a:spcPts val="0"/>
              </a:spcBef>
              <a:spcAft>
                <a:spcPts val="1200"/>
              </a:spcAft>
              <a:buFont typeface="Symbol" panose="05050102010706020507" pitchFamily="18" charset="2"/>
              <a:buChar char="-"/>
            </a:pPr>
            <a:r>
              <a:rPr lang="de-DE" sz="1900" dirty="0"/>
              <a:t>Ideal </a:t>
            </a:r>
            <a:r>
              <a:rPr lang="de-DE" sz="1900"/>
              <a:t>für </a:t>
            </a:r>
            <a:br>
              <a:rPr lang="de-DE" sz="1900"/>
            </a:br>
            <a:r>
              <a:rPr lang="de-DE" sz="1900"/>
              <a:t>Wachstum </a:t>
            </a:r>
            <a:br>
              <a:rPr lang="de-DE" sz="1900"/>
            </a:br>
            <a:r>
              <a:rPr lang="de-DE" sz="1900"/>
              <a:t>und </a:t>
            </a:r>
            <a:br>
              <a:rPr lang="de-DE" sz="1900"/>
            </a:br>
            <a:r>
              <a:rPr lang="de-DE" sz="1900"/>
              <a:t>Entwicklung</a:t>
            </a:r>
            <a:endParaRPr lang="de-DE" sz="1700" dirty="0"/>
          </a:p>
        </p:txBody>
      </p:sp>
      <p:sp>
        <p:nvSpPr>
          <p:cNvPr id="4" name="Textplatzhalter 3">
            <a:extLst>
              <a:ext uri="{FF2B5EF4-FFF2-40B4-BE49-F238E27FC236}">
                <a16:creationId xmlns:a16="http://schemas.microsoft.com/office/drawing/2014/main" id="{656B2586-A673-4F71-9847-A9AAA21673A7}"/>
              </a:ext>
            </a:extLst>
          </p:cNvPr>
          <p:cNvSpPr>
            <a:spLocks noGrp="1"/>
          </p:cNvSpPr>
          <p:nvPr>
            <p:ph type="body" sz="quarter" idx="14"/>
          </p:nvPr>
        </p:nvSpPr>
        <p:spPr>
          <a:xfrm>
            <a:off x="960325" y="1724241"/>
            <a:ext cx="3064418" cy="342900"/>
          </a:xfrm>
        </p:spPr>
        <p:txBody>
          <a:bodyPr/>
          <a:lstStyle/>
          <a:p>
            <a:pPr marL="342900" indent="-342900">
              <a:buClr>
                <a:srgbClr val="7AB800"/>
              </a:buClr>
              <a:buFont typeface="Arial" panose="020B0604020202020204" pitchFamily="34" charset="0"/>
              <a:buChar char="•"/>
            </a:pPr>
            <a:r>
              <a:rPr lang="de-DE" dirty="0"/>
              <a:t>Im Frühjahr und Sommer</a:t>
            </a:r>
          </a:p>
        </p:txBody>
      </p:sp>
      <p:sp>
        <p:nvSpPr>
          <p:cNvPr id="5" name="Textplatzhalter 3">
            <a:extLst>
              <a:ext uri="{FF2B5EF4-FFF2-40B4-BE49-F238E27FC236}">
                <a16:creationId xmlns:a16="http://schemas.microsoft.com/office/drawing/2014/main" id="{7B070472-3052-4066-9C65-8C0499C635EE}"/>
              </a:ext>
            </a:extLst>
          </p:cNvPr>
          <p:cNvSpPr txBox="1">
            <a:spLocks/>
          </p:cNvSpPr>
          <p:nvPr/>
        </p:nvSpPr>
        <p:spPr>
          <a:xfrm>
            <a:off x="4613568" y="1716939"/>
            <a:ext cx="2794256" cy="342900"/>
          </a:xfrm>
          <a:prstGeom prst="rect">
            <a:avLst/>
          </a:prstGeom>
        </p:spPr>
        <p:txBody>
          <a:bodyPr vert="horz" lIns="0" tIns="0" rIns="0" bIns="0"/>
          <a:lstStyle>
            <a:lvl1pPr marL="0" indent="0" algn="l" defTabSz="342900" rtl="0" eaLnBrk="0" fontAlgn="base" hangingPunct="0">
              <a:spcBef>
                <a:spcPts val="0"/>
              </a:spcBef>
              <a:spcAft>
                <a:spcPct val="0"/>
              </a:spcAft>
              <a:buFont typeface="Arial" panose="020B0604020202020204" pitchFamily="34" charset="0"/>
              <a:buNone/>
              <a:defRPr sz="1900" b="1" kern="1200">
                <a:solidFill>
                  <a:schemeClr val="tx1"/>
                </a:solidFill>
                <a:latin typeface="+mj-lt"/>
                <a:ea typeface="Fira Sans" panose="020B0503050000020004" pitchFamily="34" charset="0"/>
                <a:cs typeface="Arial" panose="020B0604020202020204" pitchFamily="34" charset="0"/>
              </a:defRPr>
            </a:lvl1pPr>
            <a:lvl2pPr marL="557213" indent="-214313" algn="l" defTabSz="342900" rtl="0" eaLnBrk="0" fontAlgn="base" hangingPunct="0">
              <a:spcBef>
                <a:spcPct val="20000"/>
              </a:spcBef>
              <a:spcAft>
                <a:spcPct val="0"/>
              </a:spcAft>
              <a:buFont typeface="Arial" panose="020B0604020202020204" pitchFamily="34" charset="0"/>
              <a:buNone/>
              <a:defRPr sz="2100" kern="1200">
                <a:solidFill>
                  <a:schemeClr val="tx1"/>
                </a:solidFill>
                <a:latin typeface="Arial"/>
                <a:ea typeface="ＭＳ Ｐゴシック" pitchFamily="-110" charset="-128"/>
                <a:cs typeface="Arial"/>
              </a:defRPr>
            </a:lvl2pPr>
            <a:lvl3pPr marL="857250" indent="-171450" algn="l" defTabSz="342900" rtl="0" eaLnBrk="0" fontAlgn="base" hangingPunct="0">
              <a:spcBef>
                <a:spcPct val="20000"/>
              </a:spcBef>
              <a:spcAft>
                <a:spcPct val="0"/>
              </a:spcAft>
              <a:buFont typeface="Arial" panose="020B0604020202020204" pitchFamily="34" charset="0"/>
              <a:buNone/>
              <a:defRPr kern="1200">
                <a:solidFill>
                  <a:schemeClr val="tx1"/>
                </a:solidFill>
                <a:latin typeface="Arial"/>
                <a:ea typeface="ＭＳ Ｐゴシック" pitchFamily="-110" charset="-128"/>
                <a:cs typeface="Arial"/>
              </a:defRPr>
            </a:lvl3pPr>
            <a:lvl4pPr marL="1200150" indent="-171450" algn="l" defTabSz="342900" rtl="0" eaLnBrk="0" fontAlgn="base" hangingPunct="0">
              <a:spcBef>
                <a:spcPct val="20000"/>
              </a:spcBef>
              <a:spcAft>
                <a:spcPct val="0"/>
              </a:spcAft>
              <a:buFont typeface="Arial" panose="020B0604020202020204" pitchFamily="34" charset="0"/>
              <a:buNone/>
              <a:defRPr sz="1500" kern="1200">
                <a:solidFill>
                  <a:schemeClr val="tx1"/>
                </a:solidFill>
                <a:latin typeface="Arial"/>
                <a:ea typeface="ＭＳ Ｐゴシック" pitchFamily="-110" charset="-128"/>
                <a:cs typeface="Arial"/>
              </a:defRPr>
            </a:lvl4pPr>
            <a:lvl5pPr marL="1543050" indent="-171450" algn="l" defTabSz="342900" rtl="0" eaLnBrk="0" fontAlgn="base" hangingPunct="0">
              <a:spcBef>
                <a:spcPct val="20000"/>
              </a:spcBef>
              <a:spcAft>
                <a:spcPct val="0"/>
              </a:spcAft>
              <a:buFont typeface="Arial" panose="020B0604020202020204" pitchFamily="34" charset="0"/>
              <a:buNone/>
              <a:defRPr sz="1500" kern="1200">
                <a:solidFill>
                  <a:schemeClr val="tx1"/>
                </a:solidFill>
                <a:latin typeface="Arial"/>
                <a:ea typeface="ＭＳ Ｐゴシック" pitchFamily="-110" charset="-128"/>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342900" indent="-342900">
              <a:buClr>
                <a:srgbClr val="7AB800"/>
              </a:buClr>
              <a:buFont typeface="Arial" panose="020B0604020202020204" pitchFamily="34" charset="0"/>
              <a:buChar char="•"/>
            </a:pPr>
            <a:r>
              <a:rPr lang="de-DE" dirty="0"/>
              <a:t>Im Herbst</a:t>
            </a:r>
          </a:p>
        </p:txBody>
      </p:sp>
      <p:sp>
        <p:nvSpPr>
          <p:cNvPr id="6" name="Textplatzhalter 2">
            <a:extLst>
              <a:ext uri="{FF2B5EF4-FFF2-40B4-BE49-F238E27FC236}">
                <a16:creationId xmlns:a16="http://schemas.microsoft.com/office/drawing/2014/main" id="{D2E8D859-F7DD-410A-8415-4EB3ABECDF15}"/>
              </a:ext>
            </a:extLst>
          </p:cNvPr>
          <p:cNvSpPr txBox="1">
            <a:spLocks/>
          </p:cNvSpPr>
          <p:nvPr/>
        </p:nvSpPr>
        <p:spPr>
          <a:xfrm>
            <a:off x="4939383" y="2184270"/>
            <a:ext cx="2665304" cy="3000667"/>
          </a:xfrm>
          <a:prstGeom prst="rect">
            <a:avLst/>
          </a:prstGeom>
        </p:spPr>
        <p:txBody>
          <a:bodyPr vert="horz" lIns="0" rIns="0" bIns="0">
            <a:normAutofit/>
          </a:bodyPr>
          <a:lstStyle>
            <a:lvl1pPr marL="135731" indent="-133350" algn="l" defTabSz="342900" rtl="0" eaLnBrk="0" fontAlgn="base" hangingPunct="0">
              <a:lnSpc>
                <a:spcPct val="150000"/>
              </a:lnSpc>
              <a:spcBef>
                <a:spcPts val="300"/>
              </a:spcBef>
              <a:spcAft>
                <a:spcPct val="0"/>
              </a:spcAft>
              <a:buClr>
                <a:srgbClr val="71AD2A"/>
              </a:buClr>
              <a:buSzPct val="100000"/>
              <a:buFont typeface="Arial" panose="020B0604020202020204" pitchFamily="34" charset="0"/>
              <a:buChar char="•"/>
              <a:tabLst/>
              <a:defRPr sz="2100" kern="1200">
                <a:solidFill>
                  <a:schemeClr val="tx1"/>
                </a:solidFill>
                <a:latin typeface="+mn-lt"/>
                <a:ea typeface="Fira Sans" panose="020B0503050000020004" pitchFamily="34" charset="0"/>
                <a:cs typeface="Arial" panose="020B0604020202020204" pitchFamily="34" charset="0"/>
              </a:defRPr>
            </a:lvl1pPr>
            <a:lvl2pPr marL="404813" indent="-135731" algn="l" defTabSz="342900" rtl="0" eaLnBrk="0" fontAlgn="base" hangingPunct="0">
              <a:lnSpc>
                <a:spcPct val="150000"/>
              </a:lnSpc>
              <a:spcBef>
                <a:spcPts val="0"/>
              </a:spcBef>
              <a:spcAft>
                <a:spcPct val="0"/>
              </a:spcAft>
              <a:buClr>
                <a:srgbClr val="71AD2A"/>
              </a:buClr>
              <a:buFont typeface="Symbol" panose="05050102010706020507" pitchFamily="18" charset="2"/>
              <a:buChar char="-"/>
              <a:tabLst/>
              <a:defRPr sz="1900" kern="1200">
                <a:solidFill>
                  <a:schemeClr val="tx1"/>
                </a:solidFill>
                <a:latin typeface="+mn-lt"/>
                <a:ea typeface="Fira Sans" panose="020B0503050000020004" pitchFamily="34" charset="0"/>
                <a:cs typeface="Arial" panose="020B0604020202020204" pitchFamily="34" charset="0"/>
              </a:defRPr>
            </a:lvl2pPr>
            <a:lvl3pPr marL="538163" indent="-133350" algn="l" defTabSz="342900" rtl="0" eaLnBrk="0" fontAlgn="base" hangingPunct="0">
              <a:lnSpc>
                <a:spcPct val="150000"/>
              </a:lnSpc>
              <a:spcBef>
                <a:spcPct val="20000"/>
              </a:spcBef>
              <a:spcAft>
                <a:spcPct val="0"/>
              </a:spcAft>
              <a:buClr>
                <a:srgbClr val="71AD2A"/>
              </a:buClr>
              <a:buFont typeface="Wingdings" panose="05000000000000000000" pitchFamily="2" charset="2"/>
              <a:buChar char="§"/>
              <a:defRPr sz="1700" kern="1200">
                <a:solidFill>
                  <a:schemeClr val="tx1"/>
                </a:solidFill>
                <a:latin typeface="+mn-lt"/>
                <a:ea typeface="Fira Sans" panose="020B0503050000020004" pitchFamily="34" charset="0"/>
                <a:cs typeface="Arial" panose="020B0604020202020204" pitchFamily="34" charset="0"/>
              </a:defRPr>
            </a:lvl3pPr>
            <a:lvl4pPr marL="671513" indent="-133350" algn="l" defTabSz="342900" rtl="0" eaLnBrk="0" fontAlgn="base" hangingPunct="0">
              <a:spcBef>
                <a:spcPct val="20000"/>
              </a:spcBef>
              <a:spcAft>
                <a:spcPct val="0"/>
              </a:spcAft>
              <a:buClr>
                <a:srgbClr val="71AD2A"/>
              </a:buClr>
              <a:buFont typeface="Systemschrift"/>
              <a:buChar char="+"/>
              <a:tabLst/>
              <a:defRPr sz="1200" kern="1200">
                <a:solidFill>
                  <a:schemeClr val="tx1"/>
                </a:solidFill>
                <a:latin typeface="Arial" panose="020B0604020202020204" pitchFamily="34" charset="0"/>
                <a:ea typeface="Fira Sans" panose="020B0503050000020004" pitchFamily="34" charset="0"/>
                <a:cs typeface="Arial" panose="020B0604020202020204" pitchFamily="34" charset="0"/>
              </a:defRPr>
            </a:lvl4pPr>
            <a:lvl5pPr marL="809625" indent="-138113" algn="l" defTabSz="342900" rtl="0" eaLnBrk="0" fontAlgn="base" hangingPunct="0">
              <a:spcBef>
                <a:spcPct val="20000"/>
              </a:spcBef>
              <a:spcAft>
                <a:spcPct val="0"/>
              </a:spcAft>
              <a:buClr>
                <a:srgbClr val="71AD2A"/>
              </a:buClr>
              <a:buFont typeface="Systemschrift"/>
              <a:buChar char="+"/>
              <a:tabLst>
                <a:tab pos="1276350" algn="l"/>
              </a:tabLst>
              <a:defRPr sz="1200" kern="1200" baseline="0">
                <a:solidFill>
                  <a:schemeClr val="tx1"/>
                </a:solidFill>
                <a:latin typeface="Arial" panose="020B0604020202020204" pitchFamily="34" charset="0"/>
                <a:ea typeface="Fira Sans" panose="020B0503050000020004" pitchFamily="34" charset="0"/>
                <a:cs typeface="Arial" panose="020B0604020202020204" pitchFamily="34"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360363" indent="-358775">
              <a:lnSpc>
                <a:spcPct val="100000"/>
              </a:lnSpc>
              <a:spcBef>
                <a:spcPts val="0"/>
              </a:spcBef>
              <a:spcAft>
                <a:spcPts val="1200"/>
              </a:spcAft>
              <a:buFont typeface="Symbol" panose="05050102010706020507" pitchFamily="18" charset="2"/>
              <a:buChar char="-"/>
            </a:pPr>
            <a:r>
              <a:rPr lang="de-DE" sz="1900" dirty="0"/>
              <a:t>Humusabbau und Nährstofffreisetzung ohne pflanzlichen Bedarf</a:t>
            </a:r>
          </a:p>
          <a:p>
            <a:pPr marL="360363" indent="-358775">
              <a:lnSpc>
                <a:spcPct val="100000"/>
              </a:lnSpc>
              <a:spcBef>
                <a:spcPts val="0"/>
              </a:spcBef>
              <a:spcAft>
                <a:spcPts val="1200"/>
              </a:spcAft>
              <a:buFont typeface="Symbol" panose="05050102010706020507" pitchFamily="18" charset="2"/>
              <a:buChar char="-"/>
            </a:pPr>
            <a:r>
              <a:rPr lang="de-DE" sz="1900" dirty="0"/>
              <a:t>Erhöhte Gefahr </a:t>
            </a:r>
            <a:br>
              <a:rPr lang="de-DE" sz="1900" dirty="0"/>
            </a:br>
            <a:r>
              <a:rPr lang="de-DE" sz="1900" dirty="0"/>
              <a:t>der Nährstoff-</a:t>
            </a:r>
            <a:br>
              <a:rPr lang="de-DE" sz="1900" dirty="0"/>
            </a:br>
            <a:r>
              <a:rPr lang="de-DE" sz="1900" dirty="0" err="1"/>
              <a:t>auswaschung</a:t>
            </a:r>
            <a:r>
              <a:rPr lang="de-DE" sz="1900" dirty="0"/>
              <a:t>, </a:t>
            </a:r>
            <a:br>
              <a:rPr lang="de-DE" sz="1900" dirty="0"/>
            </a:br>
            <a:r>
              <a:rPr lang="de-DE" sz="1900" dirty="0"/>
              <a:t>speziell bei </a:t>
            </a:r>
            <a:br>
              <a:rPr lang="de-DE" sz="1900" dirty="0"/>
            </a:br>
            <a:r>
              <a:rPr lang="de-DE" sz="1900" dirty="0"/>
              <a:t>Nitrat</a:t>
            </a:r>
            <a:endParaRPr lang="de-DE" sz="1700" dirty="0"/>
          </a:p>
        </p:txBody>
      </p:sp>
      <p:sp>
        <p:nvSpPr>
          <p:cNvPr id="9" name="Textplatzhalter 3">
            <a:extLst>
              <a:ext uri="{FF2B5EF4-FFF2-40B4-BE49-F238E27FC236}">
                <a16:creationId xmlns:a16="http://schemas.microsoft.com/office/drawing/2014/main" id="{1A2CF916-9645-4659-AF1F-98776A664745}"/>
              </a:ext>
            </a:extLst>
          </p:cNvPr>
          <p:cNvSpPr txBox="1">
            <a:spLocks/>
          </p:cNvSpPr>
          <p:nvPr/>
        </p:nvSpPr>
        <p:spPr>
          <a:xfrm>
            <a:off x="960325" y="1156841"/>
            <a:ext cx="7054529" cy="342900"/>
          </a:xfrm>
          <a:prstGeom prst="rect">
            <a:avLst/>
          </a:prstGeom>
        </p:spPr>
        <p:txBody>
          <a:bodyPr vert="horz" lIns="0" tIns="0" rIns="0" bIns="0"/>
          <a:lstStyle>
            <a:lvl1pPr marL="0" indent="0" algn="l" defTabSz="342900" rtl="0" eaLnBrk="0" fontAlgn="base" hangingPunct="0">
              <a:spcBef>
                <a:spcPts val="0"/>
              </a:spcBef>
              <a:spcAft>
                <a:spcPct val="0"/>
              </a:spcAft>
              <a:buFont typeface="Arial" panose="020B0604020202020204" pitchFamily="34" charset="0"/>
              <a:buNone/>
              <a:defRPr sz="1900" b="1" kern="1200">
                <a:solidFill>
                  <a:schemeClr val="tx1"/>
                </a:solidFill>
                <a:latin typeface="+mj-lt"/>
                <a:ea typeface="Fira Sans" panose="020B0503050000020004" pitchFamily="34" charset="0"/>
                <a:cs typeface="Arial" panose="020B0604020202020204" pitchFamily="34" charset="0"/>
              </a:defRPr>
            </a:lvl1pPr>
            <a:lvl2pPr marL="557213" indent="-214313" algn="l" defTabSz="342900" rtl="0" eaLnBrk="0" fontAlgn="base" hangingPunct="0">
              <a:spcBef>
                <a:spcPct val="20000"/>
              </a:spcBef>
              <a:spcAft>
                <a:spcPct val="0"/>
              </a:spcAft>
              <a:buFont typeface="Arial" panose="020B0604020202020204" pitchFamily="34" charset="0"/>
              <a:buNone/>
              <a:defRPr sz="2100" kern="1200">
                <a:solidFill>
                  <a:schemeClr val="tx1"/>
                </a:solidFill>
                <a:latin typeface="Arial"/>
                <a:ea typeface="ＭＳ Ｐゴシック" pitchFamily="-110" charset="-128"/>
                <a:cs typeface="Arial"/>
              </a:defRPr>
            </a:lvl2pPr>
            <a:lvl3pPr marL="857250" indent="-171450" algn="l" defTabSz="342900" rtl="0" eaLnBrk="0" fontAlgn="base" hangingPunct="0">
              <a:spcBef>
                <a:spcPct val="20000"/>
              </a:spcBef>
              <a:spcAft>
                <a:spcPct val="0"/>
              </a:spcAft>
              <a:buFont typeface="Arial" panose="020B0604020202020204" pitchFamily="34" charset="0"/>
              <a:buNone/>
              <a:defRPr kern="1200">
                <a:solidFill>
                  <a:schemeClr val="tx1"/>
                </a:solidFill>
                <a:latin typeface="Arial"/>
                <a:ea typeface="ＭＳ Ｐゴシック" pitchFamily="-110" charset="-128"/>
                <a:cs typeface="Arial"/>
              </a:defRPr>
            </a:lvl3pPr>
            <a:lvl4pPr marL="1200150" indent="-171450" algn="l" defTabSz="342900" rtl="0" eaLnBrk="0" fontAlgn="base" hangingPunct="0">
              <a:spcBef>
                <a:spcPct val="20000"/>
              </a:spcBef>
              <a:spcAft>
                <a:spcPct val="0"/>
              </a:spcAft>
              <a:buFont typeface="Arial" panose="020B0604020202020204" pitchFamily="34" charset="0"/>
              <a:buNone/>
              <a:defRPr sz="1500" kern="1200">
                <a:solidFill>
                  <a:schemeClr val="tx1"/>
                </a:solidFill>
                <a:latin typeface="Arial"/>
                <a:ea typeface="ＭＳ Ｐゴシック" pitchFamily="-110" charset="-128"/>
                <a:cs typeface="Arial"/>
              </a:defRPr>
            </a:lvl4pPr>
            <a:lvl5pPr marL="1543050" indent="-171450" algn="l" defTabSz="342900" rtl="0" eaLnBrk="0" fontAlgn="base" hangingPunct="0">
              <a:spcBef>
                <a:spcPct val="20000"/>
              </a:spcBef>
              <a:spcAft>
                <a:spcPct val="0"/>
              </a:spcAft>
              <a:buFont typeface="Arial" panose="020B0604020202020204" pitchFamily="34" charset="0"/>
              <a:buNone/>
              <a:defRPr sz="1500" kern="1200">
                <a:solidFill>
                  <a:schemeClr val="tx1"/>
                </a:solidFill>
                <a:latin typeface="Arial"/>
                <a:ea typeface="ＭＳ Ｐゴシック" pitchFamily="-110" charset="-128"/>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algn="ctr"/>
            <a:r>
              <a:rPr lang="de-DE" sz="2100"/>
              <a:t>Bei</a:t>
            </a:r>
            <a:r>
              <a:rPr lang="de-DE" sz="2100">
                <a:solidFill>
                  <a:srgbClr val="00B0F0"/>
                </a:solidFill>
              </a:rPr>
              <a:t> feucht</a:t>
            </a:r>
            <a:r>
              <a:rPr lang="de-DE" sz="2100"/>
              <a:t>-</a:t>
            </a:r>
            <a:r>
              <a:rPr lang="de-DE" sz="2100">
                <a:solidFill>
                  <a:srgbClr val="FF0000"/>
                </a:solidFill>
              </a:rPr>
              <a:t>warmer</a:t>
            </a:r>
            <a:r>
              <a:rPr lang="de-DE" sz="2100"/>
              <a:t> </a:t>
            </a:r>
            <a:r>
              <a:rPr lang="de-DE" sz="2100" dirty="0"/>
              <a:t>Witterung</a:t>
            </a:r>
          </a:p>
        </p:txBody>
      </p:sp>
      <p:sp>
        <p:nvSpPr>
          <p:cNvPr id="10" name="Textfeld 9">
            <a:extLst>
              <a:ext uri="{FF2B5EF4-FFF2-40B4-BE49-F238E27FC236}">
                <a16:creationId xmlns:a16="http://schemas.microsoft.com/office/drawing/2014/main" id="{A9F7775C-CC42-40B4-A7BA-80B009349AC2}"/>
              </a:ext>
            </a:extLst>
          </p:cNvPr>
          <p:cNvSpPr txBox="1"/>
          <p:nvPr/>
        </p:nvSpPr>
        <p:spPr>
          <a:xfrm>
            <a:off x="4266440" y="4758118"/>
            <a:ext cx="406820" cy="215444"/>
          </a:xfrm>
          <a:prstGeom prst="rect">
            <a:avLst/>
          </a:prstGeom>
          <a:noFill/>
        </p:spPr>
        <p:txBody>
          <a:bodyPr wrap="square" rtlCol="0">
            <a:spAutoFit/>
          </a:bodyPr>
          <a:lstStyle/>
          <a:p>
            <a:r>
              <a:rPr lang="de-DE" sz="800" dirty="0">
                <a:latin typeface="+mn-lt"/>
              </a:rPr>
              <a:t>(19)</a:t>
            </a:r>
          </a:p>
        </p:txBody>
      </p:sp>
      <p:sp>
        <p:nvSpPr>
          <p:cNvPr id="11" name="Textfeld 10">
            <a:extLst>
              <a:ext uri="{FF2B5EF4-FFF2-40B4-BE49-F238E27FC236}">
                <a16:creationId xmlns:a16="http://schemas.microsoft.com/office/drawing/2014/main" id="{AB6A2F4E-8728-4E23-8502-07761D41718F}"/>
              </a:ext>
            </a:extLst>
          </p:cNvPr>
          <p:cNvSpPr txBox="1"/>
          <p:nvPr/>
        </p:nvSpPr>
        <p:spPr>
          <a:xfrm>
            <a:off x="8091503" y="4928056"/>
            <a:ext cx="406820" cy="215444"/>
          </a:xfrm>
          <a:prstGeom prst="rect">
            <a:avLst/>
          </a:prstGeom>
          <a:noFill/>
        </p:spPr>
        <p:txBody>
          <a:bodyPr wrap="square" rtlCol="0">
            <a:spAutoFit/>
          </a:bodyPr>
          <a:lstStyle/>
          <a:p>
            <a:r>
              <a:rPr lang="de-DE" sz="800" dirty="0">
                <a:latin typeface="+mn-lt"/>
              </a:rPr>
              <a:t>(20)</a:t>
            </a:r>
          </a:p>
        </p:txBody>
      </p:sp>
      <p:sp>
        <p:nvSpPr>
          <p:cNvPr id="12" name="Textfeld 11">
            <a:extLst>
              <a:ext uri="{FF2B5EF4-FFF2-40B4-BE49-F238E27FC236}">
                <a16:creationId xmlns:a16="http://schemas.microsoft.com/office/drawing/2014/main" id="{2929DB3E-127C-4569-B23A-41EDCE0CDA59}"/>
              </a:ext>
            </a:extLst>
          </p:cNvPr>
          <p:cNvSpPr txBox="1"/>
          <p:nvPr/>
        </p:nvSpPr>
        <p:spPr>
          <a:xfrm>
            <a:off x="8611543" y="2321693"/>
            <a:ext cx="430887" cy="2257068"/>
          </a:xfrm>
          <a:prstGeom prst="rect">
            <a:avLst/>
          </a:prstGeom>
          <a:noFill/>
        </p:spPr>
        <p:txBody>
          <a:bodyPr vert="vert" wrap="square" rtlCol="0" anchor="ctr">
            <a:spAutoFit/>
          </a:bodyPr>
          <a:lstStyle/>
          <a:p>
            <a:pPr algn="ctr"/>
            <a:r>
              <a:rPr lang="de-DE" sz="1600" b="1" dirty="0">
                <a:solidFill>
                  <a:schemeClr val="bg1"/>
                </a:solidFill>
                <a:latin typeface="+mn-lt"/>
              </a:rPr>
              <a:t>Klimawandel und Boden</a:t>
            </a:r>
          </a:p>
        </p:txBody>
      </p:sp>
      <p:pic>
        <p:nvPicPr>
          <p:cNvPr id="13" name="Grafik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1366" y="3362083"/>
            <a:ext cx="1426642" cy="1503758"/>
          </a:xfrm>
          <a:prstGeom prst="rect">
            <a:avLst/>
          </a:prstGeom>
        </p:spPr>
      </p:pic>
      <p:pic>
        <p:nvPicPr>
          <p:cNvPr id="14" name="Grafik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41107" y="3362083"/>
            <a:ext cx="1585385" cy="1369115"/>
          </a:xfrm>
          <a:prstGeom prst="rect">
            <a:avLst/>
          </a:prstGeom>
        </p:spPr>
      </p:pic>
    </p:spTree>
    <p:extLst>
      <p:ext uri="{BB962C8B-B14F-4D97-AF65-F5344CB8AC3E}">
        <p14:creationId xmlns:p14="http://schemas.microsoft.com/office/powerpoint/2010/main" val="4060358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86F67A6F-4273-43FC-A83F-F321314D5CCD}"/>
              </a:ext>
            </a:extLst>
          </p:cNvPr>
          <p:cNvSpPr>
            <a:spLocks noGrp="1"/>
          </p:cNvSpPr>
          <p:nvPr>
            <p:ph type="body" sz="quarter" idx="12"/>
          </p:nvPr>
        </p:nvSpPr>
        <p:spPr/>
        <p:txBody>
          <a:bodyPr/>
          <a:lstStyle/>
          <a:p>
            <a:r>
              <a:rPr lang="de-DE" dirty="0"/>
              <a:t>Klimawandel und Humus- bzw. Nährstoffbilanz</a:t>
            </a:r>
          </a:p>
        </p:txBody>
      </p:sp>
      <p:sp>
        <p:nvSpPr>
          <p:cNvPr id="3" name="Textplatzhalter 2">
            <a:extLst>
              <a:ext uri="{FF2B5EF4-FFF2-40B4-BE49-F238E27FC236}">
                <a16:creationId xmlns:a16="http://schemas.microsoft.com/office/drawing/2014/main" id="{42921E6A-7469-4B74-A94E-9A77062F1556}"/>
              </a:ext>
            </a:extLst>
          </p:cNvPr>
          <p:cNvSpPr>
            <a:spLocks noGrp="1"/>
          </p:cNvSpPr>
          <p:nvPr>
            <p:ph type="body" sz="quarter" idx="13"/>
          </p:nvPr>
        </p:nvSpPr>
        <p:spPr>
          <a:xfrm>
            <a:off x="4359830" y="1650274"/>
            <a:ext cx="3361509" cy="2124891"/>
          </a:xfrm>
        </p:spPr>
        <p:txBody>
          <a:bodyPr>
            <a:normAutofit/>
          </a:bodyPr>
          <a:lstStyle/>
          <a:p>
            <a:pPr marL="357188" indent="-355600">
              <a:lnSpc>
                <a:spcPct val="100000"/>
              </a:lnSpc>
              <a:spcBef>
                <a:spcPts val="0"/>
              </a:spcBef>
              <a:spcAft>
                <a:spcPts val="1200"/>
              </a:spcAft>
            </a:pPr>
            <a:r>
              <a:rPr lang="de-DE" sz="1900" dirty="0"/>
              <a:t>Erhöhte Auswaschungsgefahr für Nährstoffe bei </a:t>
            </a:r>
            <a:r>
              <a:rPr lang="de-DE" sz="1900" b="1" dirty="0"/>
              <a:t>Starkniederschlägen</a:t>
            </a:r>
          </a:p>
          <a:p>
            <a:pPr marL="357188" indent="-355600">
              <a:lnSpc>
                <a:spcPct val="100000"/>
              </a:lnSpc>
              <a:spcBef>
                <a:spcPts val="0"/>
              </a:spcBef>
              <a:spcAft>
                <a:spcPts val="1200"/>
              </a:spcAft>
            </a:pPr>
            <a:r>
              <a:rPr lang="de-DE" sz="1900" dirty="0"/>
              <a:t>Verzögerte Nährstoff-nachlieferung bei </a:t>
            </a:r>
            <a:r>
              <a:rPr lang="de-DE" sz="1900" b="1" dirty="0"/>
              <a:t>Hitze</a:t>
            </a:r>
            <a:r>
              <a:rPr lang="de-DE" sz="1900" dirty="0"/>
              <a:t> und </a:t>
            </a:r>
            <a:r>
              <a:rPr lang="de-DE" sz="1900" b="1" dirty="0"/>
              <a:t>Trockenheit</a:t>
            </a:r>
          </a:p>
          <a:p>
            <a:pPr marL="1588" indent="0">
              <a:lnSpc>
                <a:spcPct val="100000"/>
              </a:lnSpc>
              <a:spcBef>
                <a:spcPts val="0"/>
              </a:spcBef>
              <a:spcAft>
                <a:spcPts val="1200"/>
              </a:spcAft>
              <a:buNone/>
            </a:pPr>
            <a:endParaRPr lang="de-DE" sz="1900" dirty="0"/>
          </a:p>
        </p:txBody>
      </p:sp>
      <p:sp>
        <p:nvSpPr>
          <p:cNvPr id="4" name="Textplatzhalter 3">
            <a:extLst>
              <a:ext uri="{FF2B5EF4-FFF2-40B4-BE49-F238E27FC236}">
                <a16:creationId xmlns:a16="http://schemas.microsoft.com/office/drawing/2014/main" id="{100DDB74-19B8-4E17-A67C-1790423BB77B}"/>
              </a:ext>
            </a:extLst>
          </p:cNvPr>
          <p:cNvSpPr>
            <a:spLocks noGrp="1"/>
          </p:cNvSpPr>
          <p:nvPr>
            <p:ph type="body" sz="quarter" idx="14"/>
          </p:nvPr>
        </p:nvSpPr>
        <p:spPr/>
        <p:txBody>
          <a:bodyPr/>
          <a:lstStyle/>
          <a:p>
            <a:r>
              <a:rPr lang="de-DE" dirty="0"/>
              <a:t>Weitere Szenarien</a:t>
            </a:r>
          </a:p>
        </p:txBody>
      </p:sp>
      <p:sp>
        <p:nvSpPr>
          <p:cNvPr id="6" name="Textfeld 5">
            <a:extLst>
              <a:ext uri="{FF2B5EF4-FFF2-40B4-BE49-F238E27FC236}">
                <a16:creationId xmlns:a16="http://schemas.microsoft.com/office/drawing/2014/main" id="{BB2DB65A-617E-46CE-B682-4CD1DE0D999C}"/>
              </a:ext>
            </a:extLst>
          </p:cNvPr>
          <p:cNvSpPr txBox="1"/>
          <p:nvPr/>
        </p:nvSpPr>
        <p:spPr>
          <a:xfrm>
            <a:off x="1062500" y="3835595"/>
            <a:ext cx="6696836" cy="923330"/>
          </a:xfrm>
          <a:prstGeom prst="rect">
            <a:avLst/>
          </a:prstGeom>
          <a:noFill/>
        </p:spPr>
        <p:txBody>
          <a:bodyPr wrap="square">
            <a:spAutoFit/>
          </a:bodyPr>
          <a:lstStyle/>
          <a:p>
            <a:pPr indent="1588" algn="ctr">
              <a:lnSpc>
                <a:spcPct val="100000"/>
              </a:lnSpc>
              <a:spcBef>
                <a:spcPts val="0"/>
              </a:spcBef>
              <a:spcAft>
                <a:spcPts val="1200"/>
              </a:spcAft>
            </a:pPr>
            <a:r>
              <a:rPr lang="de-DE" sz="1800" dirty="0">
                <a:effectLst/>
                <a:latin typeface="Calibri" panose="020F0502020204030204" pitchFamily="34" charset="0"/>
                <a:ea typeface="Calibri" panose="020F0502020204030204" pitchFamily="34" charset="0"/>
                <a:cs typeface="Times New Roman" panose="02020603050405020304" pitchFamily="18" charset="0"/>
              </a:rPr>
              <a:t>Bilanz zwischen </a:t>
            </a:r>
            <a:r>
              <a:rPr lang="de-DE" sz="1800" b="1" dirty="0">
                <a:effectLst/>
                <a:latin typeface="Calibri" panose="020F0502020204030204" pitchFamily="34" charset="0"/>
                <a:ea typeface="Calibri" panose="020F0502020204030204" pitchFamily="34" charset="0"/>
                <a:cs typeface="Times New Roman" panose="02020603050405020304" pitchFamily="18" charset="0"/>
              </a:rPr>
              <a:t>Humusaufbau und -abbau </a:t>
            </a:r>
            <a:r>
              <a:rPr lang="de-DE" sz="1800" dirty="0">
                <a:effectLst/>
                <a:latin typeface="Calibri" panose="020F0502020204030204" pitchFamily="34" charset="0"/>
                <a:ea typeface="Calibri" panose="020F0502020204030204" pitchFamily="34" charset="0"/>
                <a:cs typeface="Times New Roman" panose="02020603050405020304" pitchFamily="18" charset="0"/>
              </a:rPr>
              <a:t>bzw. </a:t>
            </a:r>
            <a:r>
              <a:rPr lang="de-DE" sz="1800" b="1" dirty="0">
                <a:effectLst/>
                <a:latin typeface="Calibri" panose="020F0502020204030204" pitchFamily="34" charset="0"/>
                <a:ea typeface="Calibri" panose="020F0502020204030204" pitchFamily="34" charset="0"/>
                <a:cs typeface="Times New Roman" panose="02020603050405020304" pitchFamily="18" charset="0"/>
              </a:rPr>
              <a:t>Nährstofffreisetzung und –</a:t>
            </a:r>
            <a:r>
              <a:rPr lang="de-DE" sz="1800" b="1" dirty="0" err="1">
                <a:effectLst/>
                <a:latin typeface="Calibri" panose="020F0502020204030204" pitchFamily="34" charset="0"/>
                <a:ea typeface="Calibri" panose="020F0502020204030204" pitchFamily="34" charset="0"/>
                <a:cs typeface="Times New Roman" panose="02020603050405020304" pitchFamily="18" charset="0"/>
              </a:rPr>
              <a:t>aufnahme</a:t>
            </a:r>
            <a:r>
              <a:rPr lang="de-DE" sz="1800" dirty="0">
                <a:effectLst/>
                <a:latin typeface="Calibri" panose="020F0502020204030204" pitchFamily="34" charset="0"/>
                <a:ea typeface="Calibri" panose="020F0502020204030204" pitchFamily="34" charset="0"/>
                <a:cs typeface="Times New Roman" panose="02020603050405020304" pitchFamily="18" charset="0"/>
              </a:rPr>
              <a:t> kann je nach konkreten </a:t>
            </a:r>
            <a:r>
              <a:rPr lang="de-DE" sz="1800" b="1" dirty="0">
                <a:effectLst/>
                <a:latin typeface="Calibri" panose="020F0502020204030204" pitchFamily="34" charset="0"/>
                <a:ea typeface="Calibri" panose="020F0502020204030204" pitchFamily="34" charset="0"/>
                <a:cs typeface="Times New Roman" panose="02020603050405020304" pitchFamily="18" charset="0"/>
              </a:rPr>
              <a:t>Witterungsbedingungen</a:t>
            </a:r>
            <a:r>
              <a:rPr lang="de-DE" sz="1800" dirty="0">
                <a:effectLst/>
                <a:latin typeface="Calibri" panose="020F0502020204030204" pitchFamily="34" charset="0"/>
                <a:ea typeface="Calibri" panose="020F0502020204030204" pitchFamily="34" charset="0"/>
                <a:cs typeface="Times New Roman" panose="02020603050405020304" pitchFamily="18" charset="0"/>
              </a:rPr>
              <a:t> von Ort zu Ort und Jahr zu Jahr </a:t>
            </a:r>
            <a:r>
              <a:rPr lang="de-DE" sz="1800" b="1" dirty="0">
                <a:effectLst/>
                <a:latin typeface="Calibri" panose="020F0502020204030204" pitchFamily="34" charset="0"/>
                <a:ea typeface="Calibri" panose="020F0502020204030204" pitchFamily="34" charset="0"/>
                <a:cs typeface="Times New Roman" panose="02020603050405020304" pitchFamily="18" charset="0"/>
              </a:rPr>
              <a:t>unterschiedlich</a:t>
            </a:r>
            <a:r>
              <a:rPr lang="de-DE" sz="1800" dirty="0">
                <a:effectLst/>
                <a:latin typeface="Calibri" panose="020F0502020204030204" pitchFamily="34" charset="0"/>
                <a:ea typeface="Calibri" panose="020F0502020204030204" pitchFamily="34" charset="0"/>
                <a:cs typeface="Times New Roman" panose="02020603050405020304" pitchFamily="18" charset="0"/>
              </a:rPr>
              <a:t> ausfallen</a:t>
            </a:r>
          </a:p>
        </p:txBody>
      </p:sp>
      <p:sp>
        <p:nvSpPr>
          <p:cNvPr id="7" name="Abgerundetes Rechteck 3">
            <a:extLst>
              <a:ext uri="{FF2B5EF4-FFF2-40B4-BE49-F238E27FC236}">
                <a16:creationId xmlns:a16="http://schemas.microsoft.com/office/drawing/2014/main" id="{BA74F2F8-AAA3-4E61-A304-18487F78A2C2}"/>
              </a:ext>
            </a:extLst>
          </p:cNvPr>
          <p:cNvSpPr/>
          <p:nvPr/>
        </p:nvSpPr>
        <p:spPr>
          <a:xfrm>
            <a:off x="960325" y="3833683"/>
            <a:ext cx="6799011" cy="923329"/>
          </a:xfrm>
          <a:prstGeom prst="roundRect">
            <a:avLst/>
          </a:prstGeom>
          <a:noFill/>
        </p:spPr>
        <p:style>
          <a:lnRef idx="2">
            <a:schemeClr val="accent1"/>
          </a:lnRef>
          <a:fillRef idx="1">
            <a:schemeClr val="lt1"/>
          </a:fillRef>
          <a:effectRef idx="0">
            <a:schemeClr val="accent1"/>
          </a:effectRef>
          <a:fontRef idx="minor">
            <a:schemeClr val="dk1"/>
          </a:fontRef>
        </p:style>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pic>
        <p:nvPicPr>
          <p:cNvPr id="9" name="Grafik 8">
            <a:extLst>
              <a:ext uri="{FF2B5EF4-FFF2-40B4-BE49-F238E27FC236}">
                <a16:creationId xmlns:a16="http://schemas.microsoft.com/office/drawing/2014/main" id="{F858DFBA-8FB3-4DDD-9C25-3C9B9F243DE8}"/>
              </a:ext>
            </a:extLst>
          </p:cNvPr>
          <p:cNvPicPr>
            <a:picLocks noChangeAspect="1"/>
          </p:cNvPicPr>
          <p:nvPr/>
        </p:nvPicPr>
        <p:blipFill>
          <a:blip r:embed="rId2"/>
          <a:stretch>
            <a:fillRect/>
          </a:stretch>
        </p:blipFill>
        <p:spPr>
          <a:xfrm>
            <a:off x="1123489" y="1959961"/>
            <a:ext cx="1125698" cy="1397418"/>
          </a:xfrm>
          <a:prstGeom prst="rect">
            <a:avLst/>
          </a:prstGeom>
        </p:spPr>
      </p:pic>
      <p:pic>
        <p:nvPicPr>
          <p:cNvPr id="11" name="Grafik 10">
            <a:extLst>
              <a:ext uri="{FF2B5EF4-FFF2-40B4-BE49-F238E27FC236}">
                <a16:creationId xmlns:a16="http://schemas.microsoft.com/office/drawing/2014/main" id="{16339015-56C6-46E5-9E4A-E516EEE57C4A}"/>
              </a:ext>
            </a:extLst>
          </p:cNvPr>
          <p:cNvPicPr>
            <a:picLocks noChangeAspect="1"/>
          </p:cNvPicPr>
          <p:nvPr/>
        </p:nvPicPr>
        <p:blipFill>
          <a:blip r:embed="rId3"/>
          <a:stretch>
            <a:fillRect/>
          </a:stretch>
        </p:blipFill>
        <p:spPr>
          <a:xfrm>
            <a:off x="2860084" y="1578815"/>
            <a:ext cx="1099138" cy="1079855"/>
          </a:xfrm>
          <a:prstGeom prst="rect">
            <a:avLst/>
          </a:prstGeom>
        </p:spPr>
      </p:pic>
      <p:pic>
        <p:nvPicPr>
          <p:cNvPr id="12" name="Grafik 11">
            <a:extLst>
              <a:ext uri="{FF2B5EF4-FFF2-40B4-BE49-F238E27FC236}">
                <a16:creationId xmlns:a16="http://schemas.microsoft.com/office/drawing/2014/main" id="{D9820EC2-3D3D-4339-B9D1-29C16911C684}"/>
              </a:ext>
            </a:extLst>
          </p:cNvPr>
          <p:cNvPicPr>
            <a:picLocks noChangeAspect="1"/>
          </p:cNvPicPr>
          <p:nvPr/>
        </p:nvPicPr>
        <p:blipFill>
          <a:blip r:embed="rId4"/>
          <a:stretch>
            <a:fillRect/>
          </a:stretch>
        </p:blipFill>
        <p:spPr>
          <a:xfrm>
            <a:off x="2595935" y="2571750"/>
            <a:ext cx="358762" cy="1056818"/>
          </a:xfrm>
          <a:prstGeom prst="rect">
            <a:avLst/>
          </a:prstGeom>
        </p:spPr>
      </p:pic>
      <p:sp>
        <p:nvSpPr>
          <p:cNvPr id="13" name="Ellipse 12">
            <a:extLst>
              <a:ext uri="{FF2B5EF4-FFF2-40B4-BE49-F238E27FC236}">
                <a16:creationId xmlns:a16="http://schemas.microsoft.com/office/drawing/2014/main" id="{E3892115-C544-490E-8E84-49F4223C2B8C}"/>
              </a:ext>
            </a:extLst>
          </p:cNvPr>
          <p:cNvSpPr/>
          <p:nvPr/>
        </p:nvSpPr>
        <p:spPr>
          <a:xfrm>
            <a:off x="3439526" y="2873563"/>
            <a:ext cx="540000" cy="540000"/>
          </a:xfrm>
          <a:prstGeom prst="ellipse">
            <a:avLst/>
          </a:prstGeom>
          <a:ln w="38100">
            <a:solidFill>
              <a:srgbClr val="FF0000"/>
            </a:solidFill>
          </a:ln>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14" name="Textfeld 13">
            <a:extLst>
              <a:ext uri="{FF2B5EF4-FFF2-40B4-BE49-F238E27FC236}">
                <a16:creationId xmlns:a16="http://schemas.microsoft.com/office/drawing/2014/main" id="{C78522D0-8507-4598-94EF-F4E68768FA74}"/>
              </a:ext>
            </a:extLst>
          </p:cNvPr>
          <p:cNvSpPr txBox="1"/>
          <p:nvPr/>
        </p:nvSpPr>
        <p:spPr>
          <a:xfrm>
            <a:off x="3490592" y="2782303"/>
            <a:ext cx="445956" cy="769441"/>
          </a:xfrm>
          <a:prstGeom prst="rect">
            <a:avLst/>
          </a:prstGeom>
          <a:noFill/>
        </p:spPr>
        <p:txBody>
          <a:bodyPr wrap="none" rtlCol="0">
            <a:spAutoFit/>
          </a:bodyPr>
          <a:lstStyle/>
          <a:p>
            <a:pPr algn="l"/>
            <a:r>
              <a:rPr lang="de-DE" sz="4400" b="1" dirty="0">
                <a:solidFill>
                  <a:srgbClr val="FF0000"/>
                </a:solidFill>
                <a:latin typeface="+mj-lt"/>
              </a:rPr>
              <a:t>?</a:t>
            </a:r>
          </a:p>
        </p:txBody>
      </p:sp>
      <p:sp>
        <p:nvSpPr>
          <p:cNvPr id="15" name="Textfeld 14">
            <a:extLst>
              <a:ext uri="{FF2B5EF4-FFF2-40B4-BE49-F238E27FC236}">
                <a16:creationId xmlns:a16="http://schemas.microsoft.com/office/drawing/2014/main" id="{AD0AB62A-863E-4D30-B1C2-0432D67A4A06}"/>
              </a:ext>
            </a:extLst>
          </p:cNvPr>
          <p:cNvSpPr txBox="1"/>
          <p:nvPr/>
        </p:nvSpPr>
        <p:spPr>
          <a:xfrm>
            <a:off x="3850837" y="3502540"/>
            <a:ext cx="406820" cy="215444"/>
          </a:xfrm>
          <a:prstGeom prst="rect">
            <a:avLst/>
          </a:prstGeom>
          <a:noFill/>
        </p:spPr>
        <p:txBody>
          <a:bodyPr wrap="square" rtlCol="0">
            <a:spAutoFit/>
          </a:bodyPr>
          <a:lstStyle/>
          <a:p>
            <a:r>
              <a:rPr lang="de-DE" sz="800" dirty="0">
                <a:latin typeface="+mn-lt"/>
              </a:rPr>
              <a:t>(21)</a:t>
            </a:r>
          </a:p>
        </p:txBody>
      </p:sp>
      <p:sp>
        <p:nvSpPr>
          <p:cNvPr id="16" name="Textfeld 15">
            <a:extLst>
              <a:ext uri="{FF2B5EF4-FFF2-40B4-BE49-F238E27FC236}">
                <a16:creationId xmlns:a16="http://schemas.microsoft.com/office/drawing/2014/main" id="{1362237B-6784-46A1-AB0C-C09053D75D06}"/>
              </a:ext>
            </a:extLst>
          </p:cNvPr>
          <p:cNvSpPr txBox="1"/>
          <p:nvPr/>
        </p:nvSpPr>
        <p:spPr>
          <a:xfrm>
            <a:off x="8611543" y="2321693"/>
            <a:ext cx="430887" cy="2257068"/>
          </a:xfrm>
          <a:prstGeom prst="rect">
            <a:avLst/>
          </a:prstGeom>
          <a:noFill/>
        </p:spPr>
        <p:txBody>
          <a:bodyPr vert="vert" wrap="square" rtlCol="0" anchor="ctr">
            <a:spAutoFit/>
          </a:bodyPr>
          <a:lstStyle/>
          <a:p>
            <a:pPr algn="ctr"/>
            <a:r>
              <a:rPr lang="de-DE" sz="1600" b="1" dirty="0">
                <a:solidFill>
                  <a:schemeClr val="bg1"/>
                </a:solidFill>
                <a:latin typeface="+mn-lt"/>
              </a:rPr>
              <a:t>Klimawandel und Boden</a:t>
            </a:r>
          </a:p>
        </p:txBody>
      </p:sp>
    </p:spTree>
    <p:extLst>
      <p:ext uri="{BB962C8B-B14F-4D97-AF65-F5344CB8AC3E}">
        <p14:creationId xmlns:p14="http://schemas.microsoft.com/office/powerpoint/2010/main" val="2889260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fik 13">
            <a:extLst>
              <a:ext uri="{FF2B5EF4-FFF2-40B4-BE49-F238E27FC236}">
                <a16:creationId xmlns:a16="http://schemas.microsoft.com/office/drawing/2014/main" id="{8285B5D4-132E-40CF-891B-7BFDFB1373DB}"/>
              </a:ext>
            </a:extLst>
          </p:cNvPr>
          <p:cNvPicPr>
            <a:picLocks noChangeAspect="1"/>
          </p:cNvPicPr>
          <p:nvPr/>
        </p:nvPicPr>
        <p:blipFill rotWithShape="1">
          <a:blip r:embed="rId2"/>
          <a:srcRect t="6833" b="916"/>
          <a:stretch/>
        </p:blipFill>
        <p:spPr>
          <a:xfrm>
            <a:off x="-20105" y="-22848"/>
            <a:ext cx="8450596" cy="5221865"/>
          </a:xfrm>
          <a:prstGeom prst="rect">
            <a:avLst/>
          </a:prstGeom>
        </p:spPr>
      </p:pic>
      <p:sp>
        <p:nvSpPr>
          <p:cNvPr id="10" name="Rechteck: abgerundete Ecken 9">
            <a:extLst>
              <a:ext uri="{FF2B5EF4-FFF2-40B4-BE49-F238E27FC236}">
                <a16:creationId xmlns:a16="http://schemas.microsoft.com/office/drawing/2014/main" id="{24C0B353-E7FD-4ACA-965B-0D1A3F9D150F}"/>
              </a:ext>
            </a:extLst>
          </p:cNvPr>
          <p:cNvSpPr/>
          <p:nvPr/>
        </p:nvSpPr>
        <p:spPr>
          <a:xfrm>
            <a:off x="960326" y="1311727"/>
            <a:ext cx="5602199" cy="2975880"/>
          </a:xfrm>
          <a:prstGeom prst="roundRect">
            <a:avLst/>
          </a:prstGeom>
          <a:solidFill>
            <a:schemeClr val="bg1"/>
          </a:solidFill>
          <a:ln w="28575">
            <a:solidFill>
              <a:schemeClr val="accent1"/>
            </a:solidFill>
          </a:ln>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4" name="Textplatzhalter 3">
            <a:extLst>
              <a:ext uri="{FF2B5EF4-FFF2-40B4-BE49-F238E27FC236}">
                <a16:creationId xmlns:a16="http://schemas.microsoft.com/office/drawing/2014/main" id="{476076E9-0EB0-44B8-B240-877D0C2C661E}"/>
              </a:ext>
            </a:extLst>
          </p:cNvPr>
          <p:cNvSpPr>
            <a:spLocks noGrp="1"/>
          </p:cNvSpPr>
          <p:nvPr>
            <p:ph type="body" sz="quarter" idx="12"/>
          </p:nvPr>
        </p:nvSpPr>
        <p:spPr/>
        <p:txBody>
          <a:bodyPr/>
          <a:lstStyle/>
          <a:p>
            <a:r>
              <a:rPr lang="de-DE" dirty="0">
                <a:solidFill>
                  <a:schemeClr val="bg1"/>
                </a:solidFill>
              </a:rPr>
              <a:t>Antwort: Humuspflege</a:t>
            </a:r>
          </a:p>
        </p:txBody>
      </p:sp>
      <p:sp>
        <p:nvSpPr>
          <p:cNvPr id="2" name="Textplatzhalter 1">
            <a:extLst>
              <a:ext uri="{FF2B5EF4-FFF2-40B4-BE49-F238E27FC236}">
                <a16:creationId xmlns:a16="http://schemas.microsoft.com/office/drawing/2014/main" id="{A8983590-8C20-4ACC-B984-170D0B640D28}"/>
              </a:ext>
            </a:extLst>
          </p:cNvPr>
          <p:cNvSpPr>
            <a:spLocks noGrp="1"/>
          </p:cNvSpPr>
          <p:nvPr>
            <p:ph type="body" sz="quarter" idx="13"/>
          </p:nvPr>
        </p:nvSpPr>
        <p:spPr>
          <a:xfrm>
            <a:off x="2260399" y="2131310"/>
            <a:ext cx="3718214" cy="2470500"/>
          </a:xfrm>
        </p:spPr>
        <p:txBody>
          <a:bodyPr>
            <a:normAutofit/>
          </a:bodyPr>
          <a:lstStyle/>
          <a:p>
            <a:pPr marL="2381" indent="0">
              <a:lnSpc>
                <a:spcPct val="100000"/>
              </a:lnSpc>
              <a:spcBef>
                <a:spcPts val="0"/>
              </a:spcBef>
              <a:spcAft>
                <a:spcPts val="1800"/>
              </a:spcAft>
              <a:buNone/>
            </a:pPr>
            <a:r>
              <a:rPr lang="de-DE" sz="1900" dirty="0"/>
              <a:t>Verbessern die Wachstums-bedingungen der Pflanzen</a:t>
            </a:r>
          </a:p>
          <a:p>
            <a:pPr marL="2381" indent="0">
              <a:lnSpc>
                <a:spcPct val="100000"/>
              </a:lnSpc>
              <a:spcBef>
                <a:spcPts val="0"/>
              </a:spcBef>
              <a:spcAft>
                <a:spcPts val="1200"/>
              </a:spcAft>
              <a:buNone/>
            </a:pPr>
            <a:r>
              <a:rPr lang="de-DE" sz="1900" dirty="0"/>
              <a:t>Tragen durch die Speicherung von Kohlenstoff im Boden zum Klimaschutz bei</a:t>
            </a:r>
          </a:p>
          <a:p>
            <a:pPr marL="2381" indent="0">
              <a:lnSpc>
                <a:spcPct val="100000"/>
              </a:lnSpc>
              <a:spcBef>
                <a:spcPts val="0"/>
              </a:spcBef>
              <a:spcAft>
                <a:spcPts val="1200"/>
              </a:spcAft>
              <a:buNone/>
            </a:pPr>
            <a:endParaRPr lang="de-DE" sz="1900" dirty="0"/>
          </a:p>
        </p:txBody>
      </p:sp>
      <p:sp>
        <p:nvSpPr>
          <p:cNvPr id="3" name="Textplatzhalter 2">
            <a:extLst>
              <a:ext uri="{FF2B5EF4-FFF2-40B4-BE49-F238E27FC236}">
                <a16:creationId xmlns:a16="http://schemas.microsoft.com/office/drawing/2014/main" id="{C5D49645-6977-4878-AB98-30F7F483DA57}"/>
              </a:ext>
            </a:extLst>
          </p:cNvPr>
          <p:cNvSpPr>
            <a:spLocks noGrp="1"/>
          </p:cNvSpPr>
          <p:nvPr>
            <p:ph type="body" sz="quarter" idx="14"/>
          </p:nvPr>
        </p:nvSpPr>
        <p:spPr>
          <a:xfrm>
            <a:off x="1441408" y="1531746"/>
            <a:ext cx="6594662" cy="342900"/>
          </a:xfrm>
        </p:spPr>
        <p:txBody>
          <a:bodyPr/>
          <a:lstStyle/>
          <a:p>
            <a:r>
              <a:rPr lang="de-DE" dirty="0"/>
              <a:t>Maßnahmen zum Humuserhalt und –</a:t>
            </a:r>
            <a:r>
              <a:rPr lang="de-DE" dirty="0" err="1"/>
              <a:t>aufbau</a:t>
            </a:r>
            <a:r>
              <a:rPr lang="de-DE" dirty="0"/>
              <a:t>…</a:t>
            </a:r>
          </a:p>
        </p:txBody>
      </p:sp>
      <p:sp>
        <p:nvSpPr>
          <p:cNvPr id="8" name="Textplatzhalter 1">
            <a:extLst>
              <a:ext uri="{FF2B5EF4-FFF2-40B4-BE49-F238E27FC236}">
                <a16:creationId xmlns:a16="http://schemas.microsoft.com/office/drawing/2014/main" id="{444671CB-6AEE-4118-9630-6B8E84CC8374}"/>
              </a:ext>
            </a:extLst>
          </p:cNvPr>
          <p:cNvSpPr txBox="1">
            <a:spLocks/>
          </p:cNvSpPr>
          <p:nvPr/>
        </p:nvSpPr>
        <p:spPr>
          <a:xfrm>
            <a:off x="4989099" y="1817107"/>
            <a:ext cx="2492087" cy="2470500"/>
          </a:xfrm>
          <a:prstGeom prst="rect">
            <a:avLst/>
          </a:prstGeom>
        </p:spPr>
        <p:txBody>
          <a:bodyPr vert="horz" lIns="0" rIns="0" bIns="0">
            <a:normAutofit/>
          </a:bodyPr>
          <a:lstStyle>
            <a:lvl1pPr marL="135731" indent="-133350" algn="l" defTabSz="342900" rtl="0" eaLnBrk="0" fontAlgn="base" hangingPunct="0">
              <a:lnSpc>
                <a:spcPct val="150000"/>
              </a:lnSpc>
              <a:spcBef>
                <a:spcPts val="300"/>
              </a:spcBef>
              <a:spcAft>
                <a:spcPct val="0"/>
              </a:spcAft>
              <a:buClr>
                <a:srgbClr val="71AD2A"/>
              </a:buClr>
              <a:buSzPct val="100000"/>
              <a:buFont typeface="Arial" panose="020B0604020202020204" pitchFamily="34" charset="0"/>
              <a:buChar char="•"/>
              <a:tabLst/>
              <a:defRPr sz="2100" kern="1200">
                <a:solidFill>
                  <a:schemeClr val="tx1"/>
                </a:solidFill>
                <a:latin typeface="+mn-lt"/>
                <a:ea typeface="Fira Sans" panose="020B0503050000020004" pitchFamily="34" charset="0"/>
                <a:cs typeface="Arial" panose="020B0604020202020204" pitchFamily="34" charset="0"/>
              </a:defRPr>
            </a:lvl1pPr>
            <a:lvl2pPr marL="404813" indent="-135731" algn="l" defTabSz="342900" rtl="0" eaLnBrk="0" fontAlgn="base" hangingPunct="0">
              <a:lnSpc>
                <a:spcPct val="150000"/>
              </a:lnSpc>
              <a:spcBef>
                <a:spcPts val="0"/>
              </a:spcBef>
              <a:spcAft>
                <a:spcPct val="0"/>
              </a:spcAft>
              <a:buClr>
                <a:srgbClr val="71AD2A"/>
              </a:buClr>
              <a:buFont typeface="Symbol" panose="05050102010706020507" pitchFamily="18" charset="2"/>
              <a:buChar char="-"/>
              <a:tabLst/>
              <a:defRPr sz="1900" kern="1200">
                <a:solidFill>
                  <a:schemeClr val="tx1"/>
                </a:solidFill>
                <a:latin typeface="+mn-lt"/>
                <a:ea typeface="Fira Sans" panose="020B0503050000020004" pitchFamily="34" charset="0"/>
                <a:cs typeface="Arial" panose="020B0604020202020204" pitchFamily="34" charset="0"/>
              </a:defRPr>
            </a:lvl2pPr>
            <a:lvl3pPr marL="538163" indent="-133350" algn="l" defTabSz="342900" rtl="0" eaLnBrk="0" fontAlgn="base" hangingPunct="0">
              <a:lnSpc>
                <a:spcPct val="150000"/>
              </a:lnSpc>
              <a:spcBef>
                <a:spcPct val="20000"/>
              </a:spcBef>
              <a:spcAft>
                <a:spcPct val="0"/>
              </a:spcAft>
              <a:buClr>
                <a:srgbClr val="71AD2A"/>
              </a:buClr>
              <a:buFont typeface="Wingdings" panose="05000000000000000000" pitchFamily="2" charset="2"/>
              <a:buChar char="§"/>
              <a:defRPr sz="1700" kern="1200">
                <a:solidFill>
                  <a:schemeClr val="tx1"/>
                </a:solidFill>
                <a:latin typeface="+mn-lt"/>
                <a:ea typeface="Fira Sans" panose="020B0503050000020004" pitchFamily="34" charset="0"/>
                <a:cs typeface="Arial" panose="020B0604020202020204" pitchFamily="34" charset="0"/>
              </a:defRPr>
            </a:lvl3pPr>
            <a:lvl4pPr marL="671513" indent="-133350" algn="l" defTabSz="342900" rtl="0" eaLnBrk="0" fontAlgn="base" hangingPunct="0">
              <a:spcBef>
                <a:spcPct val="20000"/>
              </a:spcBef>
              <a:spcAft>
                <a:spcPct val="0"/>
              </a:spcAft>
              <a:buClr>
                <a:srgbClr val="71AD2A"/>
              </a:buClr>
              <a:buFont typeface="Systemschrift"/>
              <a:buChar char="+"/>
              <a:tabLst/>
              <a:defRPr sz="1200" kern="1200">
                <a:solidFill>
                  <a:schemeClr val="tx1"/>
                </a:solidFill>
                <a:latin typeface="Arial" panose="020B0604020202020204" pitchFamily="34" charset="0"/>
                <a:ea typeface="Fira Sans" panose="020B0503050000020004" pitchFamily="34" charset="0"/>
                <a:cs typeface="Arial" panose="020B0604020202020204" pitchFamily="34" charset="0"/>
              </a:defRPr>
            </a:lvl4pPr>
            <a:lvl5pPr marL="809625" indent="-138113" algn="l" defTabSz="342900" rtl="0" eaLnBrk="0" fontAlgn="base" hangingPunct="0">
              <a:spcBef>
                <a:spcPct val="20000"/>
              </a:spcBef>
              <a:spcAft>
                <a:spcPct val="0"/>
              </a:spcAft>
              <a:buClr>
                <a:srgbClr val="71AD2A"/>
              </a:buClr>
              <a:buFont typeface="Systemschrift"/>
              <a:buChar char="+"/>
              <a:tabLst>
                <a:tab pos="1276350" algn="l"/>
              </a:tabLst>
              <a:defRPr sz="1200" kern="1200" baseline="0">
                <a:solidFill>
                  <a:schemeClr val="tx1"/>
                </a:solidFill>
                <a:latin typeface="Arial" panose="020B0604020202020204" pitchFamily="34" charset="0"/>
                <a:ea typeface="Fira Sans" panose="020B0503050000020004" pitchFamily="34" charset="0"/>
                <a:cs typeface="Arial" panose="020B0604020202020204" pitchFamily="34"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2381" indent="0">
              <a:lnSpc>
                <a:spcPct val="100000"/>
              </a:lnSpc>
              <a:spcBef>
                <a:spcPts val="0"/>
              </a:spcBef>
              <a:spcAft>
                <a:spcPts val="1200"/>
              </a:spcAft>
              <a:buNone/>
            </a:pPr>
            <a:endParaRPr lang="de-DE" sz="1900" dirty="0"/>
          </a:p>
        </p:txBody>
      </p:sp>
      <p:sp>
        <p:nvSpPr>
          <p:cNvPr id="12" name="Textfeld 11">
            <a:extLst>
              <a:ext uri="{FF2B5EF4-FFF2-40B4-BE49-F238E27FC236}">
                <a16:creationId xmlns:a16="http://schemas.microsoft.com/office/drawing/2014/main" id="{80664C61-635C-46B2-8282-CCA9FE6A8511}"/>
              </a:ext>
            </a:extLst>
          </p:cNvPr>
          <p:cNvSpPr txBox="1"/>
          <p:nvPr/>
        </p:nvSpPr>
        <p:spPr>
          <a:xfrm>
            <a:off x="8611543" y="2321693"/>
            <a:ext cx="430887" cy="2257068"/>
          </a:xfrm>
          <a:prstGeom prst="rect">
            <a:avLst/>
          </a:prstGeom>
          <a:noFill/>
        </p:spPr>
        <p:txBody>
          <a:bodyPr vert="vert" wrap="square" rtlCol="0" anchor="ctr">
            <a:spAutoFit/>
          </a:bodyPr>
          <a:lstStyle/>
          <a:p>
            <a:pPr algn="ctr"/>
            <a:r>
              <a:rPr lang="de-DE" sz="1600" b="1" dirty="0">
                <a:solidFill>
                  <a:schemeClr val="bg1"/>
                </a:solidFill>
                <a:latin typeface="+mn-lt"/>
              </a:rPr>
              <a:t>Klimawandel und Boden</a:t>
            </a:r>
          </a:p>
        </p:txBody>
      </p:sp>
      <p:sp>
        <p:nvSpPr>
          <p:cNvPr id="13" name="Textfeld 12">
            <a:extLst>
              <a:ext uri="{FF2B5EF4-FFF2-40B4-BE49-F238E27FC236}">
                <a16:creationId xmlns:a16="http://schemas.microsoft.com/office/drawing/2014/main" id="{783E8856-C031-4B16-BCE4-356FE0FA1630}"/>
              </a:ext>
            </a:extLst>
          </p:cNvPr>
          <p:cNvSpPr txBox="1"/>
          <p:nvPr/>
        </p:nvSpPr>
        <p:spPr>
          <a:xfrm>
            <a:off x="8017761" y="4887732"/>
            <a:ext cx="406820" cy="215444"/>
          </a:xfrm>
          <a:prstGeom prst="rect">
            <a:avLst/>
          </a:prstGeom>
          <a:noFill/>
        </p:spPr>
        <p:txBody>
          <a:bodyPr wrap="square" rtlCol="0">
            <a:spAutoFit/>
          </a:bodyPr>
          <a:lstStyle/>
          <a:p>
            <a:r>
              <a:rPr lang="de-DE" sz="800" dirty="0">
                <a:solidFill>
                  <a:schemeClr val="bg1"/>
                </a:solidFill>
                <a:latin typeface="+mn-lt"/>
              </a:rPr>
              <a:t>(15)</a:t>
            </a:r>
          </a:p>
        </p:txBody>
      </p:sp>
      <p:pic>
        <p:nvPicPr>
          <p:cNvPr id="15" name="Grafik 14">
            <a:extLst>
              <a:ext uri="{FF2B5EF4-FFF2-40B4-BE49-F238E27FC236}">
                <a16:creationId xmlns:a16="http://schemas.microsoft.com/office/drawing/2014/main" id="{EBDB1803-6267-441F-A38E-49FB55970BA7}"/>
              </a:ext>
            </a:extLst>
          </p:cNvPr>
          <p:cNvPicPr>
            <a:picLocks noChangeAspect="1"/>
          </p:cNvPicPr>
          <p:nvPr/>
        </p:nvPicPr>
        <p:blipFill>
          <a:blip r:embed="rId3"/>
          <a:stretch>
            <a:fillRect/>
          </a:stretch>
        </p:blipFill>
        <p:spPr>
          <a:xfrm>
            <a:off x="7930943" y="160262"/>
            <a:ext cx="1146239" cy="1152000"/>
          </a:xfrm>
          <a:prstGeom prst="rect">
            <a:avLst/>
          </a:prstGeom>
        </p:spPr>
      </p:pic>
      <p:pic>
        <p:nvPicPr>
          <p:cNvPr id="16" name="Grafik 15">
            <a:extLst>
              <a:ext uri="{FF2B5EF4-FFF2-40B4-BE49-F238E27FC236}">
                <a16:creationId xmlns:a16="http://schemas.microsoft.com/office/drawing/2014/main" id="{04C87ECB-3D78-4EC1-9AF2-1B0FB0AA3097}"/>
              </a:ext>
            </a:extLst>
          </p:cNvPr>
          <p:cNvPicPr>
            <a:picLocks noChangeAspect="1"/>
          </p:cNvPicPr>
          <p:nvPr/>
        </p:nvPicPr>
        <p:blipFill>
          <a:blip r:embed="rId4"/>
          <a:stretch>
            <a:fillRect/>
          </a:stretch>
        </p:blipFill>
        <p:spPr>
          <a:xfrm>
            <a:off x="1441408" y="2056138"/>
            <a:ext cx="456665" cy="558903"/>
          </a:xfrm>
          <a:prstGeom prst="rect">
            <a:avLst/>
          </a:prstGeom>
        </p:spPr>
      </p:pic>
      <p:pic>
        <p:nvPicPr>
          <p:cNvPr id="19" name="Grafik 18">
            <a:extLst>
              <a:ext uri="{FF2B5EF4-FFF2-40B4-BE49-F238E27FC236}">
                <a16:creationId xmlns:a16="http://schemas.microsoft.com/office/drawing/2014/main" id="{13BD87A9-5D1B-49E1-8C2B-AE5BA6F67D9A}"/>
              </a:ext>
            </a:extLst>
          </p:cNvPr>
          <p:cNvPicPr>
            <a:picLocks noChangeAspect="1"/>
          </p:cNvPicPr>
          <p:nvPr/>
        </p:nvPicPr>
        <p:blipFill>
          <a:blip r:embed="rId4"/>
          <a:stretch>
            <a:fillRect/>
          </a:stretch>
        </p:blipFill>
        <p:spPr>
          <a:xfrm>
            <a:off x="1441408" y="2870337"/>
            <a:ext cx="456665" cy="558903"/>
          </a:xfrm>
          <a:prstGeom prst="rect">
            <a:avLst/>
          </a:prstGeom>
        </p:spPr>
      </p:pic>
    </p:spTree>
    <p:extLst>
      <p:ext uri="{BB962C8B-B14F-4D97-AF65-F5344CB8AC3E}">
        <p14:creationId xmlns:p14="http://schemas.microsoft.com/office/powerpoint/2010/main" val="38817382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C795DF0-38FD-48B4-AA1F-F4121B193231}"/>
              </a:ext>
            </a:extLst>
          </p:cNvPr>
          <p:cNvSpPr>
            <a:spLocks noGrp="1"/>
          </p:cNvSpPr>
          <p:nvPr>
            <p:ph type="body" sz="quarter" idx="12"/>
          </p:nvPr>
        </p:nvSpPr>
        <p:spPr/>
        <p:txBody>
          <a:bodyPr/>
          <a:lstStyle/>
          <a:p>
            <a:r>
              <a:rPr lang="de-DE" dirty="0"/>
              <a:t>4. Anpassungsmaßnahmen</a:t>
            </a:r>
          </a:p>
        </p:txBody>
      </p:sp>
    </p:spTree>
    <p:extLst>
      <p:ext uri="{BB962C8B-B14F-4D97-AF65-F5344CB8AC3E}">
        <p14:creationId xmlns:p14="http://schemas.microsoft.com/office/powerpoint/2010/main" val="247354436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83EF0059-0212-4B16-9ED5-9DDAB692A3E1}"/>
              </a:ext>
            </a:extLst>
          </p:cNvPr>
          <p:cNvSpPr>
            <a:spLocks noGrp="1"/>
          </p:cNvSpPr>
          <p:nvPr>
            <p:ph type="body" sz="quarter" idx="12"/>
          </p:nvPr>
        </p:nvSpPr>
        <p:spPr/>
        <p:txBody>
          <a:bodyPr/>
          <a:lstStyle/>
          <a:p>
            <a:r>
              <a:rPr lang="de-DE" dirty="0"/>
              <a:t>Kompost</a:t>
            </a:r>
          </a:p>
        </p:txBody>
      </p:sp>
    </p:spTree>
    <p:extLst>
      <p:ext uri="{BB962C8B-B14F-4D97-AF65-F5344CB8AC3E}">
        <p14:creationId xmlns:p14="http://schemas.microsoft.com/office/powerpoint/2010/main" val="5556521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7FE6C933-0041-4B98-B325-ABFDC191B0EE}"/>
              </a:ext>
            </a:extLst>
          </p:cNvPr>
          <p:cNvSpPr>
            <a:spLocks noGrp="1"/>
          </p:cNvSpPr>
          <p:nvPr>
            <p:ph type="body" sz="quarter" idx="12"/>
          </p:nvPr>
        </p:nvSpPr>
        <p:spPr/>
        <p:txBody>
          <a:bodyPr/>
          <a:lstStyle/>
          <a:p>
            <a:r>
              <a:rPr lang="de-DE" dirty="0"/>
              <a:t>Kompost</a:t>
            </a:r>
          </a:p>
        </p:txBody>
      </p:sp>
      <p:sp>
        <p:nvSpPr>
          <p:cNvPr id="3" name="Textplatzhalter 2">
            <a:extLst>
              <a:ext uri="{FF2B5EF4-FFF2-40B4-BE49-F238E27FC236}">
                <a16:creationId xmlns:a16="http://schemas.microsoft.com/office/drawing/2014/main" id="{792E1770-9C0F-4A1D-B0B9-FCE50A48A948}"/>
              </a:ext>
            </a:extLst>
          </p:cNvPr>
          <p:cNvSpPr>
            <a:spLocks noGrp="1"/>
          </p:cNvSpPr>
          <p:nvPr>
            <p:ph type="body" sz="quarter" idx="13"/>
          </p:nvPr>
        </p:nvSpPr>
        <p:spPr>
          <a:xfrm>
            <a:off x="971550" y="1219200"/>
            <a:ext cx="3951379" cy="3663237"/>
          </a:xfrm>
        </p:spPr>
        <p:txBody>
          <a:bodyPr>
            <a:noAutofit/>
          </a:bodyPr>
          <a:lstStyle/>
          <a:p>
            <a:pPr marL="360363" indent="-358775">
              <a:lnSpc>
                <a:spcPct val="100000"/>
              </a:lnSpc>
              <a:spcBef>
                <a:spcPts val="1200"/>
              </a:spcBef>
            </a:pPr>
            <a:r>
              <a:rPr lang="de-DE" sz="1900" dirty="0"/>
              <a:t>Wertvoller </a:t>
            </a:r>
            <a:r>
              <a:rPr lang="de-DE" sz="1900" b="1" dirty="0"/>
              <a:t>Dünger</a:t>
            </a:r>
            <a:r>
              <a:rPr lang="de-DE" sz="1900" dirty="0"/>
              <a:t> und </a:t>
            </a:r>
            <a:r>
              <a:rPr lang="de-DE" sz="1900" b="1" dirty="0" err="1"/>
              <a:t>Bodenverbesserer</a:t>
            </a:r>
            <a:endParaRPr lang="de-DE" sz="1900" b="1" dirty="0"/>
          </a:p>
          <a:p>
            <a:pPr marL="360363" indent="-358775">
              <a:lnSpc>
                <a:spcPct val="100000"/>
              </a:lnSpc>
              <a:spcBef>
                <a:spcPts val="1200"/>
              </a:spcBef>
            </a:pPr>
            <a:r>
              <a:rPr lang="de-DE" sz="1900" dirty="0"/>
              <a:t>Eigenkompostierung ermöglicht </a:t>
            </a:r>
            <a:r>
              <a:rPr lang="de-DE" sz="1900" b="1" dirty="0"/>
              <a:t>geschlossenen Nährstoffkreislauf</a:t>
            </a:r>
          </a:p>
          <a:p>
            <a:pPr marL="360363" indent="-358775">
              <a:lnSpc>
                <a:spcPct val="100000"/>
              </a:lnSpc>
              <a:spcBef>
                <a:spcPts val="1200"/>
              </a:spcBef>
            </a:pPr>
            <a:r>
              <a:rPr lang="de-DE" sz="1900" dirty="0"/>
              <a:t>Nährstoffe werden beim Abbau der organischen Substanz freigesetzt</a:t>
            </a:r>
          </a:p>
          <a:p>
            <a:pPr marL="360363" indent="-358775">
              <a:lnSpc>
                <a:spcPct val="100000"/>
              </a:lnSpc>
              <a:spcBef>
                <a:spcPts val="1200"/>
              </a:spcBef>
            </a:pPr>
            <a:r>
              <a:rPr lang="de-DE" sz="1900" dirty="0"/>
              <a:t>Jährliche Gabe von 3 l Kompost/m</a:t>
            </a:r>
            <a:r>
              <a:rPr lang="de-DE" sz="1900" baseline="30000" dirty="0"/>
              <a:t>2</a:t>
            </a:r>
            <a:r>
              <a:rPr lang="de-DE" sz="1900" dirty="0"/>
              <a:t> deckt den Nährstoffbedarf der meisten Kulturen</a:t>
            </a:r>
          </a:p>
          <a:p>
            <a:pPr marL="360363" indent="-358775">
              <a:lnSpc>
                <a:spcPct val="100000"/>
              </a:lnSpc>
              <a:spcBef>
                <a:spcPts val="1200"/>
              </a:spcBef>
            </a:pPr>
            <a:r>
              <a:rPr lang="de-DE" sz="1900" b="1" dirty="0"/>
              <a:t>Überversorgung vermeiden!</a:t>
            </a:r>
          </a:p>
        </p:txBody>
      </p:sp>
      <p:sp>
        <p:nvSpPr>
          <p:cNvPr id="7" name="Textfeld 6">
            <a:extLst>
              <a:ext uri="{FF2B5EF4-FFF2-40B4-BE49-F238E27FC236}">
                <a16:creationId xmlns:a16="http://schemas.microsoft.com/office/drawing/2014/main" id="{10450F97-439F-40D6-99C7-447514314221}"/>
              </a:ext>
            </a:extLst>
          </p:cNvPr>
          <p:cNvSpPr txBox="1"/>
          <p:nvPr/>
        </p:nvSpPr>
        <p:spPr>
          <a:xfrm>
            <a:off x="8611543" y="2321693"/>
            <a:ext cx="430887" cy="2257068"/>
          </a:xfrm>
          <a:prstGeom prst="rect">
            <a:avLst/>
          </a:prstGeom>
          <a:noFill/>
        </p:spPr>
        <p:txBody>
          <a:bodyPr vert="vert" wrap="square" rtlCol="0" anchor="ctr">
            <a:spAutoFit/>
          </a:bodyPr>
          <a:lstStyle/>
          <a:p>
            <a:pPr algn="ctr"/>
            <a:r>
              <a:rPr lang="de-DE" sz="1600" b="1" dirty="0">
                <a:solidFill>
                  <a:schemeClr val="bg1"/>
                </a:solidFill>
                <a:latin typeface="+mn-lt"/>
              </a:rPr>
              <a:t>Anpassungsmaßnahmen</a:t>
            </a:r>
          </a:p>
        </p:txBody>
      </p:sp>
      <p:sp>
        <p:nvSpPr>
          <p:cNvPr id="8" name="Textfeld 7">
            <a:extLst>
              <a:ext uri="{FF2B5EF4-FFF2-40B4-BE49-F238E27FC236}">
                <a16:creationId xmlns:a16="http://schemas.microsoft.com/office/drawing/2014/main" id="{2F31A00E-0D35-4290-B164-F9F16FFB44D8}"/>
              </a:ext>
            </a:extLst>
          </p:cNvPr>
          <p:cNvSpPr txBox="1"/>
          <p:nvPr/>
        </p:nvSpPr>
        <p:spPr>
          <a:xfrm>
            <a:off x="8063895" y="4471039"/>
            <a:ext cx="406820" cy="215444"/>
          </a:xfrm>
          <a:prstGeom prst="rect">
            <a:avLst/>
          </a:prstGeom>
          <a:noFill/>
        </p:spPr>
        <p:txBody>
          <a:bodyPr wrap="square" rtlCol="0">
            <a:spAutoFit/>
          </a:bodyPr>
          <a:lstStyle/>
          <a:p>
            <a:r>
              <a:rPr lang="de-DE" sz="800" dirty="0">
                <a:latin typeface="+mn-lt"/>
              </a:rPr>
              <a:t>(22)</a:t>
            </a:r>
          </a:p>
        </p:txBody>
      </p:sp>
      <p:pic>
        <p:nvPicPr>
          <p:cNvPr id="5" name="Grafik 4">
            <a:extLst>
              <a:ext uri="{FF2B5EF4-FFF2-40B4-BE49-F238E27FC236}">
                <a16:creationId xmlns:a16="http://schemas.microsoft.com/office/drawing/2014/main" id="{F49E594B-6A9E-4D5A-974D-975E223522DD}"/>
              </a:ext>
            </a:extLst>
          </p:cNvPr>
          <p:cNvPicPr>
            <a:picLocks noChangeAspect="1"/>
          </p:cNvPicPr>
          <p:nvPr/>
        </p:nvPicPr>
        <p:blipFill>
          <a:blip r:embed="rId3"/>
          <a:stretch>
            <a:fillRect/>
          </a:stretch>
        </p:blipFill>
        <p:spPr>
          <a:xfrm>
            <a:off x="4976680" y="1423980"/>
            <a:ext cx="3290625" cy="3047059"/>
          </a:xfrm>
          <a:prstGeom prst="rect">
            <a:avLst/>
          </a:prstGeom>
        </p:spPr>
      </p:pic>
    </p:spTree>
    <p:extLst>
      <p:ext uri="{BB962C8B-B14F-4D97-AF65-F5344CB8AC3E}">
        <p14:creationId xmlns:p14="http://schemas.microsoft.com/office/powerpoint/2010/main" val="24854409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11E352B5-0868-4E04-A66D-A83E3DFC8590}"/>
              </a:ext>
            </a:extLst>
          </p:cNvPr>
          <p:cNvSpPr>
            <a:spLocks noGrp="1"/>
          </p:cNvSpPr>
          <p:nvPr>
            <p:ph type="body" sz="quarter" idx="20"/>
          </p:nvPr>
        </p:nvSpPr>
        <p:spPr>
          <a:xfrm>
            <a:off x="971551" y="1295396"/>
            <a:ext cx="3274867" cy="3197595"/>
          </a:xfrm>
        </p:spPr>
        <p:txBody>
          <a:bodyPr/>
          <a:lstStyle/>
          <a:p>
            <a:r>
              <a:rPr lang="de-DE" dirty="0"/>
              <a:t>Hoher P-Gehalt</a:t>
            </a:r>
          </a:p>
          <a:p>
            <a:pPr lvl="1"/>
            <a:r>
              <a:rPr lang="de-DE" dirty="0"/>
              <a:t>Einseitige Nährstoffanreicherung </a:t>
            </a:r>
            <a:br>
              <a:rPr lang="de-DE" dirty="0"/>
            </a:br>
            <a:r>
              <a:rPr lang="de-DE" dirty="0"/>
              <a:t>im Boden</a:t>
            </a:r>
          </a:p>
          <a:p>
            <a:pPr lvl="1">
              <a:buFont typeface="Calibri" panose="020F0502020204030204" pitchFamily="34" charset="0"/>
              <a:buChar char="→"/>
            </a:pPr>
            <a:r>
              <a:rPr lang="de-DE" dirty="0"/>
              <a:t>Kompostgaben am P-Bedarf ausrichten und Stickstoff bei Bedarf durch andere Düngemittel ergänzen</a:t>
            </a:r>
          </a:p>
          <a:p>
            <a:pPr>
              <a:spcBef>
                <a:spcPts val="1200"/>
              </a:spcBef>
            </a:pPr>
            <a:r>
              <a:rPr lang="de-DE" dirty="0"/>
              <a:t>Hoher Salzgehalt</a:t>
            </a:r>
          </a:p>
          <a:p>
            <a:pPr lvl="1"/>
            <a:r>
              <a:rPr lang="de-DE" dirty="0"/>
              <a:t>Salzschäden bei empfindlichen Kulturen möglich</a:t>
            </a:r>
          </a:p>
        </p:txBody>
      </p:sp>
      <p:sp>
        <p:nvSpPr>
          <p:cNvPr id="4" name="Textplatzhalter 3">
            <a:extLst>
              <a:ext uri="{FF2B5EF4-FFF2-40B4-BE49-F238E27FC236}">
                <a16:creationId xmlns:a16="http://schemas.microsoft.com/office/drawing/2014/main" id="{30A3F6FA-9E00-45C6-A1C1-23A7F5729D38}"/>
              </a:ext>
            </a:extLst>
          </p:cNvPr>
          <p:cNvSpPr>
            <a:spLocks noGrp="1"/>
          </p:cNvSpPr>
          <p:nvPr>
            <p:ph type="body" sz="quarter" idx="12"/>
          </p:nvPr>
        </p:nvSpPr>
        <p:spPr/>
        <p:txBody>
          <a:bodyPr/>
          <a:lstStyle/>
          <a:p>
            <a:r>
              <a:rPr lang="de-DE" dirty="0"/>
              <a:t>Mit Maß und Ziel</a:t>
            </a:r>
          </a:p>
        </p:txBody>
      </p:sp>
      <p:sp>
        <p:nvSpPr>
          <p:cNvPr id="8" name="Textfeld 7">
            <a:extLst>
              <a:ext uri="{FF2B5EF4-FFF2-40B4-BE49-F238E27FC236}">
                <a16:creationId xmlns:a16="http://schemas.microsoft.com/office/drawing/2014/main" id="{62BAAF27-0133-4A1A-9EFC-F994625ADAF4}"/>
              </a:ext>
            </a:extLst>
          </p:cNvPr>
          <p:cNvSpPr txBox="1"/>
          <p:nvPr/>
        </p:nvSpPr>
        <p:spPr>
          <a:xfrm>
            <a:off x="8611543" y="2321693"/>
            <a:ext cx="430887" cy="2257068"/>
          </a:xfrm>
          <a:prstGeom prst="rect">
            <a:avLst/>
          </a:prstGeom>
          <a:noFill/>
        </p:spPr>
        <p:txBody>
          <a:bodyPr vert="vert" wrap="square" rtlCol="0" anchor="ctr">
            <a:spAutoFit/>
          </a:bodyPr>
          <a:lstStyle/>
          <a:p>
            <a:pPr algn="ctr"/>
            <a:r>
              <a:rPr lang="de-DE" sz="1600" b="1" dirty="0">
                <a:solidFill>
                  <a:schemeClr val="bg1"/>
                </a:solidFill>
                <a:latin typeface="+mn-lt"/>
              </a:rPr>
              <a:t>Anpassungsmaßnahmen</a:t>
            </a:r>
          </a:p>
        </p:txBody>
      </p:sp>
      <p:sp>
        <p:nvSpPr>
          <p:cNvPr id="10" name="Textfeld 9">
            <a:extLst>
              <a:ext uri="{FF2B5EF4-FFF2-40B4-BE49-F238E27FC236}">
                <a16:creationId xmlns:a16="http://schemas.microsoft.com/office/drawing/2014/main" id="{DC1E64FB-FD01-4CD6-8D4B-437477524163}"/>
              </a:ext>
            </a:extLst>
          </p:cNvPr>
          <p:cNvSpPr txBox="1"/>
          <p:nvPr/>
        </p:nvSpPr>
        <p:spPr>
          <a:xfrm>
            <a:off x="7537058" y="2069822"/>
            <a:ext cx="406820" cy="215444"/>
          </a:xfrm>
          <a:prstGeom prst="rect">
            <a:avLst/>
          </a:prstGeom>
          <a:noFill/>
        </p:spPr>
        <p:txBody>
          <a:bodyPr wrap="square" rtlCol="0">
            <a:spAutoFit/>
          </a:bodyPr>
          <a:lstStyle/>
          <a:p>
            <a:r>
              <a:rPr lang="de-DE" sz="800" dirty="0">
                <a:latin typeface="+mn-lt"/>
              </a:rPr>
              <a:t>(23)</a:t>
            </a:r>
          </a:p>
        </p:txBody>
      </p:sp>
      <p:sp>
        <p:nvSpPr>
          <p:cNvPr id="11" name="Textfeld 10">
            <a:extLst>
              <a:ext uri="{FF2B5EF4-FFF2-40B4-BE49-F238E27FC236}">
                <a16:creationId xmlns:a16="http://schemas.microsoft.com/office/drawing/2014/main" id="{16EFF22C-4184-4BB1-9635-C83F2E917EE3}"/>
              </a:ext>
            </a:extLst>
          </p:cNvPr>
          <p:cNvSpPr txBox="1"/>
          <p:nvPr/>
        </p:nvSpPr>
        <p:spPr>
          <a:xfrm>
            <a:off x="7537058" y="4616198"/>
            <a:ext cx="406820" cy="215444"/>
          </a:xfrm>
          <a:prstGeom prst="rect">
            <a:avLst/>
          </a:prstGeom>
          <a:noFill/>
        </p:spPr>
        <p:txBody>
          <a:bodyPr wrap="square" rtlCol="0">
            <a:spAutoFit/>
          </a:bodyPr>
          <a:lstStyle/>
          <a:p>
            <a:r>
              <a:rPr lang="de-DE" sz="800" dirty="0">
                <a:latin typeface="+mn-lt"/>
              </a:rPr>
              <a:t>(24)</a:t>
            </a:r>
          </a:p>
        </p:txBody>
      </p:sp>
      <p:pic>
        <p:nvPicPr>
          <p:cNvPr id="12" name="Grafik 11">
            <a:extLst>
              <a:ext uri="{FF2B5EF4-FFF2-40B4-BE49-F238E27FC236}">
                <a16:creationId xmlns:a16="http://schemas.microsoft.com/office/drawing/2014/main" id="{3986ADCA-DB30-45A7-9868-82A3214B0098}"/>
              </a:ext>
            </a:extLst>
          </p:cNvPr>
          <p:cNvPicPr>
            <a:picLocks noChangeAspect="1"/>
          </p:cNvPicPr>
          <p:nvPr/>
        </p:nvPicPr>
        <p:blipFill>
          <a:blip r:embed="rId2"/>
          <a:stretch>
            <a:fillRect/>
          </a:stretch>
        </p:blipFill>
        <p:spPr>
          <a:xfrm>
            <a:off x="4741296" y="599567"/>
            <a:ext cx="2795762" cy="1624204"/>
          </a:xfrm>
          <a:prstGeom prst="rect">
            <a:avLst/>
          </a:prstGeom>
        </p:spPr>
      </p:pic>
      <p:pic>
        <p:nvPicPr>
          <p:cNvPr id="13" name="Grafik 12">
            <a:extLst>
              <a:ext uri="{FF2B5EF4-FFF2-40B4-BE49-F238E27FC236}">
                <a16:creationId xmlns:a16="http://schemas.microsoft.com/office/drawing/2014/main" id="{A4806243-5244-4CB2-AF41-37F695183CA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41296" y="2954113"/>
            <a:ext cx="2795762" cy="1863841"/>
          </a:xfrm>
          <a:prstGeom prst="rect">
            <a:avLst/>
          </a:prstGeom>
        </p:spPr>
      </p:pic>
    </p:spTree>
    <p:extLst>
      <p:ext uri="{BB962C8B-B14F-4D97-AF65-F5344CB8AC3E}">
        <p14:creationId xmlns:p14="http://schemas.microsoft.com/office/powerpoint/2010/main" val="21457423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974CF40E-B60E-4BD6-A40D-DE6E1FBD001A}"/>
              </a:ext>
            </a:extLst>
          </p:cNvPr>
          <p:cNvSpPr>
            <a:spLocks noGrp="1"/>
          </p:cNvSpPr>
          <p:nvPr>
            <p:ph type="body" sz="quarter" idx="12"/>
          </p:nvPr>
        </p:nvSpPr>
        <p:spPr/>
        <p:txBody>
          <a:bodyPr/>
          <a:lstStyle/>
          <a:p>
            <a:r>
              <a:rPr lang="de-DE" dirty="0"/>
              <a:t>Organische Düngung</a:t>
            </a:r>
          </a:p>
        </p:txBody>
      </p:sp>
    </p:spTree>
    <p:extLst>
      <p:ext uri="{BB962C8B-B14F-4D97-AF65-F5344CB8AC3E}">
        <p14:creationId xmlns:p14="http://schemas.microsoft.com/office/powerpoint/2010/main" val="7906186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558A641-CABD-4860-A348-CD02B1FA9C39}"/>
              </a:ext>
            </a:extLst>
          </p:cNvPr>
          <p:cNvSpPr>
            <a:spLocks noGrp="1"/>
          </p:cNvSpPr>
          <p:nvPr>
            <p:ph type="body" sz="quarter" idx="12"/>
          </p:nvPr>
        </p:nvSpPr>
        <p:spPr/>
        <p:txBody>
          <a:bodyPr/>
          <a:lstStyle/>
          <a:p>
            <a:r>
              <a:rPr lang="de-DE" dirty="0"/>
              <a:t>Organische Düngung</a:t>
            </a:r>
          </a:p>
        </p:txBody>
      </p:sp>
      <p:sp>
        <p:nvSpPr>
          <p:cNvPr id="6" name="Textplatzhalter 5">
            <a:extLst>
              <a:ext uri="{FF2B5EF4-FFF2-40B4-BE49-F238E27FC236}">
                <a16:creationId xmlns:a16="http://schemas.microsoft.com/office/drawing/2014/main" id="{82FFC896-5614-4AD1-BD71-F31FC38ECC5A}"/>
              </a:ext>
            </a:extLst>
          </p:cNvPr>
          <p:cNvSpPr>
            <a:spLocks noGrp="1"/>
          </p:cNvSpPr>
          <p:nvPr>
            <p:ph type="body" sz="quarter" idx="13"/>
          </p:nvPr>
        </p:nvSpPr>
        <p:spPr>
          <a:xfrm>
            <a:off x="960327" y="2490783"/>
            <a:ext cx="3473128" cy="2344454"/>
          </a:xfrm>
        </p:spPr>
        <p:txBody>
          <a:bodyPr>
            <a:normAutofit lnSpcReduction="10000"/>
          </a:bodyPr>
          <a:lstStyle/>
          <a:p>
            <a:pPr marL="360363" indent="-358775">
              <a:lnSpc>
                <a:spcPct val="100000"/>
              </a:lnSpc>
              <a:spcBef>
                <a:spcPts val="1200"/>
              </a:spcBef>
            </a:pPr>
            <a:r>
              <a:rPr lang="de-DE" sz="1900" dirty="0"/>
              <a:t>Bsp.: Kompost, Mist, Gülle, Hornspäne, -grieß, -mehl, </a:t>
            </a:r>
            <a:r>
              <a:rPr lang="de-DE" sz="1900" dirty="0" err="1"/>
              <a:t>Vinasse</a:t>
            </a:r>
            <a:r>
              <a:rPr lang="de-DE" sz="1900" dirty="0"/>
              <a:t>, Schafwollpellets, Haarmehlpellets </a:t>
            </a:r>
          </a:p>
          <a:p>
            <a:pPr marL="360363" indent="-358775">
              <a:lnSpc>
                <a:spcPct val="100000"/>
              </a:lnSpc>
              <a:spcBef>
                <a:spcPts val="1200"/>
              </a:spcBef>
            </a:pPr>
            <a:r>
              <a:rPr lang="de-DE" sz="1900" dirty="0"/>
              <a:t>Nährstoffe werden erst nach und nach bei der Zersetzung des organischen Materials freigesetzt</a:t>
            </a:r>
          </a:p>
        </p:txBody>
      </p:sp>
      <p:sp>
        <p:nvSpPr>
          <p:cNvPr id="7" name="Textplatzhalter 6">
            <a:extLst>
              <a:ext uri="{FF2B5EF4-FFF2-40B4-BE49-F238E27FC236}">
                <a16:creationId xmlns:a16="http://schemas.microsoft.com/office/drawing/2014/main" id="{1031269C-D1E5-4396-8F39-E9612FF7D03D}"/>
              </a:ext>
            </a:extLst>
          </p:cNvPr>
          <p:cNvSpPr>
            <a:spLocks noGrp="1"/>
          </p:cNvSpPr>
          <p:nvPr>
            <p:ph type="body" sz="quarter" idx="14"/>
          </p:nvPr>
        </p:nvSpPr>
        <p:spPr>
          <a:xfrm>
            <a:off x="1107107" y="1301785"/>
            <a:ext cx="6594662" cy="1037143"/>
          </a:xfrm>
          <a:ln w="28575">
            <a:noFill/>
          </a:ln>
        </p:spPr>
        <p:txBody>
          <a:bodyPr anchor="ctr"/>
          <a:lstStyle/>
          <a:p>
            <a:r>
              <a:rPr lang="de-DE" dirty="0"/>
              <a:t>Organischer Düngemittel </a:t>
            </a:r>
            <a:br>
              <a:rPr lang="de-DE" dirty="0"/>
            </a:br>
            <a:r>
              <a:rPr lang="de-DE" b="0" dirty="0"/>
              <a:t>= Substanzen pflanzlicher oder tierischer Herkunft, in denen die enthaltenen Nährstoffe in organisch gebundener Form vorliegen</a:t>
            </a:r>
          </a:p>
          <a:p>
            <a:endParaRPr lang="de-DE" dirty="0"/>
          </a:p>
        </p:txBody>
      </p:sp>
      <p:sp>
        <p:nvSpPr>
          <p:cNvPr id="9" name="Textfeld 8">
            <a:extLst>
              <a:ext uri="{FF2B5EF4-FFF2-40B4-BE49-F238E27FC236}">
                <a16:creationId xmlns:a16="http://schemas.microsoft.com/office/drawing/2014/main" id="{7AAA7C12-6748-4836-9936-46DCB88BA184}"/>
              </a:ext>
            </a:extLst>
          </p:cNvPr>
          <p:cNvSpPr txBox="1"/>
          <p:nvPr/>
        </p:nvSpPr>
        <p:spPr>
          <a:xfrm>
            <a:off x="8611543" y="2321693"/>
            <a:ext cx="430887" cy="2257068"/>
          </a:xfrm>
          <a:prstGeom prst="rect">
            <a:avLst/>
          </a:prstGeom>
          <a:noFill/>
        </p:spPr>
        <p:txBody>
          <a:bodyPr vert="vert" wrap="square" rtlCol="0" anchor="ctr">
            <a:spAutoFit/>
          </a:bodyPr>
          <a:lstStyle/>
          <a:p>
            <a:pPr algn="ctr"/>
            <a:r>
              <a:rPr lang="de-DE" sz="1600" b="1" dirty="0">
                <a:solidFill>
                  <a:schemeClr val="bg1"/>
                </a:solidFill>
                <a:latin typeface="+mn-lt"/>
              </a:rPr>
              <a:t>Anpassungsmaßnahmen</a:t>
            </a:r>
          </a:p>
        </p:txBody>
      </p:sp>
      <p:sp>
        <p:nvSpPr>
          <p:cNvPr id="4" name="Abgerundetes Rechteck 3"/>
          <p:cNvSpPr/>
          <p:nvPr/>
        </p:nvSpPr>
        <p:spPr>
          <a:xfrm>
            <a:off x="960326" y="1166949"/>
            <a:ext cx="6520337" cy="1027611"/>
          </a:xfrm>
          <a:prstGeom prst="roundRect">
            <a:avLst/>
          </a:prstGeom>
          <a:noFill/>
        </p:spPr>
        <p:style>
          <a:lnRef idx="2">
            <a:schemeClr val="accent1"/>
          </a:lnRef>
          <a:fillRef idx="1">
            <a:schemeClr val="lt1"/>
          </a:fillRef>
          <a:effectRef idx="0">
            <a:schemeClr val="accent1"/>
          </a:effectRef>
          <a:fontRef idx="minor">
            <a:schemeClr val="dk1"/>
          </a:fontRef>
        </p:style>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pic>
        <p:nvPicPr>
          <p:cNvPr id="10" name="Grafik 9">
            <a:extLst>
              <a:ext uri="{FF2B5EF4-FFF2-40B4-BE49-F238E27FC236}">
                <a16:creationId xmlns:a16="http://schemas.microsoft.com/office/drawing/2014/main" id="{33676F21-3B0D-456F-AF28-AD7C8A5655B8}"/>
              </a:ext>
            </a:extLst>
          </p:cNvPr>
          <p:cNvPicPr>
            <a:picLocks noChangeAspect="1"/>
          </p:cNvPicPr>
          <p:nvPr/>
        </p:nvPicPr>
        <p:blipFill rotWithShape="1">
          <a:blip r:embed="rId3"/>
          <a:srcRect l="26970" t="32188" r="25605" b="15152"/>
          <a:stretch/>
        </p:blipFill>
        <p:spPr>
          <a:xfrm>
            <a:off x="4873270" y="2571750"/>
            <a:ext cx="2607393" cy="1628579"/>
          </a:xfrm>
          <a:prstGeom prst="rect">
            <a:avLst/>
          </a:prstGeom>
        </p:spPr>
      </p:pic>
      <p:sp>
        <p:nvSpPr>
          <p:cNvPr id="12" name="Textfeld 11">
            <a:extLst>
              <a:ext uri="{FF2B5EF4-FFF2-40B4-BE49-F238E27FC236}">
                <a16:creationId xmlns:a16="http://schemas.microsoft.com/office/drawing/2014/main" id="{5E5B86DC-B53F-4DCE-BADD-C66BF7B0F23C}"/>
              </a:ext>
            </a:extLst>
          </p:cNvPr>
          <p:cNvSpPr txBox="1"/>
          <p:nvPr/>
        </p:nvSpPr>
        <p:spPr>
          <a:xfrm>
            <a:off x="4819312" y="4200329"/>
            <a:ext cx="2623315" cy="276999"/>
          </a:xfrm>
          <a:prstGeom prst="rect">
            <a:avLst/>
          </a:prstGeom>
          <a:noFill/>
        </p:spPr>
        <p:txBody>
          <a:bodyPr wrap="square" rtlCol="0">
            <a:spAutoFit/>
          </a:bodyPr>
          <a:lstStyle/>
          <a:p>
            <a:pPr algn="l">
              <a:spcBef>
                <a:spcPts val="100"/>
              </a:spcBef>
            </a:pPr>
            <a:r>
              <a:rPr lang="de-DE" sz="1200" dirty="0">
                <a:latin typeface="+mn-lt"/>
              </a:rPr>
              <a:t>Schafwollpellets </a:t>
            </a:r>
            <a:r>
              <a:rPr lang="de-DE" sz="800" dirty="0">
                <a:latin typeface="+mn-lt"/>
              </a:rPr>
              <a:t>(25)</a:t>
            </a:r>
          </a:p>
        </p:txBody>
      </p:sp>
    </p:spTree>
    <p:extLst>
      <p:ext uri="{BB962C8B-B14F-4D97-AF65-F5344CB8AC3E}">
        <p14:creationId xmlns:p14="http://schemas.microsoft.com/office/powerpoint/2010/main" val="250781454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D34A4138-3B0E-4834-9331-BD4A00B8DF11}"/>
              </a:ext>
            </a:extLst>
          </p:cNvPr>
          <p:cNvSpPr>
            <a:spLocks noGrp="1"/>
          </p:cNvSpPr>
          <p:nvPr>
            <p:ph type="body" sz="quarter" idx="12"/>
          </p:nvPr>
        </p:nvSpPr>
        <p:spPr/>
        <p:txBody>
          <a:bodyPr/>
          <a:lstStyle/>
          <a:p>
            <a:r>
              <a:rPr lang="de-DE" dirty="0"/>
              <a:t>Horndünger</a:t>
            </a:r>
          </a:p>
        </p:txBody>
      </p:sp>
      <p:sp>
        <p:nvSpPr>
          <p:cNvPr id="8" name="Textplatzhalter 7">
            <a:extLst>
              <a:ext uri="{FF2B5EF4-FFF2-40B4-BE49-F238E27FC236}">
                <a16:creationId xmlns:a16="http://schemas.microsoft.com/office/drawing/2014/main" id="{64BC3536-E0AF-4698-BCAC-597504D59B5A}"/>
              </a:ext>
            </a:extLst>
          </p:cNvPr>
          <p:cNvSpPr>
            <a:spLocks noGrp="1"/>
          </p:cNvSpPr>
          <p:nvPr>
            <p:ph type="body" sz="quarter" idx="14"/>
          </p:nvPr>
        </p:nvSpPr>
        <p:spPr/>
        <p:txBody>
          <a:bodyPr/>
          <a:lstStyle/>
          <a:p>
            <a:r>
              <a:rPr lang="de-DE" dirty="0"/>
              <a:t>Wirkgeschwindigkeit unterscheidet sich je nach Körnung:</a:t>
            </a:r>
          </a:p>
        </p:txBody>
      </p:sp>
      <p:sp>
        <p:nvSpPr>
          <p:cNvPr id="9" name="Textfeld 8">
            <a:extLst>
              <a:ext uri="{FF2B5EF4-FFF2-40B4-BE49-F238E27FC236}">
                <a16:creationId xmlns:a16="http://schemas.microsoft.com/office/drawing/2014/main" id="{4A94DA33-1FDC-4BB0-A094-8C083A4B88D3}"/>
              </a:ext>
            </a:extLst>
          </p:cNvPr>
          <p:cNvSpPr txBox="1"/>
          <p:nvPr/>
        </p:nvSpPr>
        <p:spPr>
          <a:xfrm>
            <a:off x="8611543" y="2321693"/>
            <a:ext cx="430887" cy="2257068"/>
          </a:xfrm>
          <a:prstGeom prst="rect">
            <a:avLst/>
          </a:prstGeom>
          <a:noFill/>
        </p:spPr>
        <p:txBody>
          <a:bodyPr vert="vert" wrap="square" rtlCol="0" anchor="ctr">
            <a:spAutoFit/>
          </a:bodyPr>
          <a:lstStyle/>
          <a:p>
            <a:pPr algn="ctr"/>
            <a:r>
              <a:rPr lang="de-DE" sz="1600" b="1" dirty="0">
                <a:solidFill>
                  <a:schemeClr val="bg1"/>
                </a:solidFill>
                <a:latin typeface="+mn-lt"/>
              </a:rPr>
              <a:t>Anpassungsmaßnahmen</a:t>
            </a:r>
          </a:p>
        </p:txBody>
      </p:sp>
      <p:graphicFrame>
        <p:nvGraphicFramePr>
          <p:cNvPr id="10" name="Tabelle 10">
            <a:extLst>
              <a:ext uri="{FF2B5EF4-FFF2-40B4-BE49-F238E27FC236}">
                <a16:creationId xmlns:a16="http://schemas.microsoft.com/office/drawing/2014/main" id="{7CEB127F-1DA0-4356-8EF5-06A33900BC45}"/>
              </a:ext>
            </a:extLst>
          </p:cNvPr>
          <p:cNvGraphicFramePr>
            <a:graphicFrameLocks noGrp="1"/>
          </p:cNvGraphicFramePr>
          <p:nvPr>
            <p:extLst>
              <p:ext uri="{D42A27DB-BD31-4B8C-83A1-F6EECF244321}">
                <p14:modId xmlns:p14="http://schemas.microsoft.com/office/powerpoint/2010/main" val="318028890"/>
              </p:ext>
            </p:extLst>
          </p:nvPr>
        </p:nvGraphicFramePr>
        <p:xfrm>
          <a:off x="971550" y="1635193"/>
          <a:ext cx="6594660" cy="3251495"/>
        </p:xfrm>
        <a:graphic>
          <a:graphicData uri="http://schemas.openxmlformats.org/drawingml/2006/table">
            <a:tbl>
              <a:tblPr firstRow="1" firstCol="1" bandRow="1">
                <a:tableStyleId>{5C22544A-7EE6-4342-B048-85BDC9FD1C3A}</a:tableStyleId>
              </a:tblPr>
              <a:tblGrid>
                <a:gridCol w="1648665">
                  <a:extLst>
                    <a:ext uri="{9D8B030D-6E8A-4147-A177-3AD203B41FA5}">
                      <a16:colId xmlns:a16="http://schemas.microsoft.com/office/drawing/2014/main" val="1221544714"/>
                    </a:ext>
                  </a:extLst>
                </a:gridCol>
                <a:gridCol w="1648665">
                  <a:extLst>
                    <a:ext uri="{9D8B030D-6E8A-4147-A177-3AD203B41FA5}">
                      <a16:colId xmlns:a16="http://schemas.microsoft.com/office/drawing/2014/main" val="2985084518"/>
                    </a:ext>
                  </a:extLst>
                </a:gridCol>
                <a:gridCol w="1648665">
                  <a:extLst>
                    <a:ext uri="{9D8B030D-6E8A-4147-A177-3AD203B41FA5}">
                      <a16:colId xmlns:a16="http://schemas.microsoft.com/office/drawing/2014/main" val="277622268"/>
                    </a:ext>
                  </a:extLst>
                </a:gridCol>
                <a:gridCol w="1648665">
                  <a:extLst>
                    <a:ext uri="{9D8B030D-6E8A-4147-A177-3AD203B41FA5}">
                      <a16:colId xmlns:a16="http://schemas.microsoft.com/office/drawing/2014/main" val="1908313451"/>
                    </a:ext>
                  </a:extLst>
                </a:gridCol>
              </a:tblGrid>
              <a:tr h="627377">
                <a:tc>
                  <a:txBody>
                    <a:bodyPr/>
                    <a:lstStyle/>
                    <a:p>
                      <a:endParaRPr lang="de-DE" sz="1900"/>
                    </a:p>
                  </a:txBody>
                  <a:tcPr/>
                </a:tc>
                <a:tc>
                  <a:txBody>
                    <a:bodyPr/>
                    <a:lstStyle/>
                    <a:p>
                      <a:r>
                        <a:rPr lang="de-DE" sz="1900" dirty="0"/>
                        <a:t>Hornspäne</a:t>
                      </a:r>
                    </a:p>
                  </a:txBody>
                  <a:tcPr anchor="ctr"/>
                </a:tc>
                <a:tc>
                  <a:txBody>
                    <a:bodyPr/>
                    <a:lstStyle/>
                    <a:p>
                      <a:r>
                        <a:rPr lang="de-DE" sz="1900" dirty="0"/>
                        <a:t>Horngrieß</a:t>
                      </a:r>
                    </a:p>
                  </a:txBody>
                  <a:tcPr anchor="ctr"/>
                </a:tc>
                <a:tc>
                  <a:txBody>
                    <a:bodyPr/>
                    <a:lstStyle/>
                    <a:p>
                      <a:r>
                        <a:rPr lang="de-DE" sz="1900" dirty="0"/>
                        <a:t>Hornmehl</a:t>
                      </a:r>
                    </a:p>
                  </a:txBody>
                  <a:tcPr anchor="ctr"/>
                </a:tc>
                <a:extLst>
                  <a:ext uri="{0D108BD9-81ED-4DB2-BD59-A6C34878D82A}">
                    <a16:rowId xmlns:a16="http://schemas.microsoft.com/office/drawing/2014/main" val="251589726"/>
                  </a:ext>
                </a:extLst>
              </a:tr>
              <a:tr h="758446">
                <a:tc>
                  <a:txBody>
                    <a:bodyPr/>
                    <a:lstStyle/>
                    <a:p>
                      <a:r>
                        <a:rPr lang="de-DE" sz="1600" dirty="0"/>
                        <a:t>Korngröße</a:t>
                      </a:r>
                    </a:p>
                  </a:txBody>
                  <a:tcPr/>
                </a:tc>
                <a:tc>
                  <a:txBody>
                    <a:bodyPr/>
                    <a:lstStyle/>
                    <a:p>
                      <a:r>
                        <a:rPr lang="de-DE" sz="1600" dirty="0"/>
                        <a:t>Grob</a:t>
                      </a:r>
                      <a:br>
                        <a:rPr lang="de-DE" sz="1600" dirty="0"/>
                      </a:br>
                      <a:r>
                        <a:rPr lang="de-DE" sz="1600" dirty="0"/>
                        <a:t>(&gt; 5 mm)</a:t>
                      </a:r>
                    </a:p>
                  </a:txBody>
                  <a:tcPr/>
                </a:tc>
                <a:tc>
                  <a:txBody>
                    <a:bodyPr/>
                    <a:lstStyle/>
                    <a:p>
                      <a:r>
                        <a:rPr lang="de-DE" sz="1600" dirty="0"/>
                        <a:t>Mittel </a:t>
                      </a:r>
                    </a:p>
                    <a:p>
                      <a:r>
                        <a:rPr lang="de-DE" sz="1600" dirty="0"/>
                        <a:t>(1-5 mm)</a:t>
                      </a:r>
                    </a:p>
                  </a:txBody>
                  <a:tcPr/>
                </a:tc>
                <a:tc>
                  <a:txBody>
                    <a:bodyPr/>
                    <a:lstStyle/>
                    <a:p>
                      <a:r>
                        <a:rPr lang="de-DE" sz="1600" dirty="0"/>
                        <a:t>Fein </a:t>
                      </a:r>
                      <a:br>
                        <a:rPr lang="de-DE" sz="1600" dirty="0"/>
                      </a:br>
                      <a:r>
                        <a:rPr lang="de-DE" sz="1600" dirty="0"/>
                        <a:t>(&lt; 1 mm)</a:t>
                      </a:r>
                    </a:p>
                    <a:p>
                      <a:endParaRPr lang="de-DE" sz="800" dirty="0"/>
                    </a:p>
                  </a:txBody>
                  <a:tcPr/>
                </a:tc>
                <a:extLst>
                  <a:ext uri="{0D108BD9-81ED-4DB2-BD59-A6C34878D82A}">
                    <a16:rowId xmlns:a16="http://schemas.microsoft.com/office/drawing/2014/main" val="1867922160"/>
                  </a:ext>
                </a:extLst>
              </a:tr>
              <a:tr h="763550">
                <a:tc>
                  <a:txBody>
                    <a:bodyPr/>
                    <a:lstStyle/>
                    <a:p>
                      <a:r>
                        <a:rPr lang="de-DE" sz="1600" dirty="0"/>
                        <a:t>Wirk-geschwindigkeit</a:t>
                      </a:r>
                    </a:p>
                  </a:txBody>
                  <a:tcPr/>
                </a:tc>
                <a:tc>
                  <a:txBody>
                    <a:bodyPr/>
                    <a:lstStyle/>
                    <a:p>
                      <a:r>
                        <a:rPr lang="de-DE" sz="1600" dirty="0"/>
                        <a:t>Langsam und nachhaltig</a:t>
                      </a:r>
                    </a:p>
                  </a:txBody>
                  <a:tcPr/>
                </a:tc>
                <a:tc>
                  <a:txBody>
                    <a:bodyPr/>
                    <a:lstStyle/>
                    <a:p>
                      <a:r>
                        <a:rPr lang="de-DE" sz="1600" dirty="0"/>
                        <a:t>Mittel </a:t>
                      </a:r>
                    </a:p>
                  </a:txBody>
                  <a:tcPr/>
                </a:tc>
                <a:tc>
                  <a:txBody>
                    <a:bodyPr/>
                    <a:lstStyle/>
                    <a:p>
                      <a:r>
                        <a:rPr lang="de-DE" sz="1600" dirty="0"/>
                        <a:t>Schnell und kurzfristig </a:t>
                      </a:r>
                    </a:p>
                  </a:txBody>
                  <a:tcPr/>
                </a:tc>
                <a:extLst>
                  <a:ext uri="{0D108BD9-81ED-4DB2-BD59-A6C34878D82A}">
                    <a16:rowId xmlns:a16="http://schemas.microsoft.com/office/drawing/2014/main" val="2093909068"/>
                  </a:ext>
                </a:extLst>
              </a:tr>
              <a:tr h="1102122">
                <a:tc>
                  <a:txBody>
                    <a:bodyPr/>
                    <a:lstStyle/>
                    <a:p>
                      <a:endParaRPr lang="de-DE" sz="1600" dirty="0"/>
                    </a:p>
                  </a:txBody>
                  <a:tcPr/>
                </a:tc>
                <a:tc>
                  <a:txBody>
                    <a:bodyPr/>
                    <a:lstStyle/>
                    <a:p>
                      <a:endParaRPr lang="de-DE" sz="1600" dirty="0"/>
                    </a:p>
                  </a:txBody>
                  <a:tcPr/>
                </a:tc>
                <a:tc>
                  <a:txBody>
                    <a:bodyPr/>
                    <a:lstStyle/>
                    <a:p>
                      <a:endParaRPr lang="de-DE" sz="1600" dirty="0"/>
                    </a:p>
                  </a:txBody>
                  <a:tcPr/>
                </a:tc>
                <a:tc>
                  <a:txBody>
                    <a:bodyPr/>
                    <a:lstStyle/>
                    <a:p>
                      <a:endParaRPr lang="de-DE" sz="1600" dirty="0"/>
                    </a:p>
                  </a:txBody>
                  <a:tcPr/>
                </a:tc>
                <a:extLst>
                  <a:ext uri="{0D108BD9-81ED-4DB2-BD59-A6C34878D82A}">
                    <a16:rowId xmlns:a16="http://schemas.microsoft.com/office/drawing/2014/main" val="4293617322"/>
                  </a:ext>
                </a:extLst>
              </a:tr>
            </a:tbl>
          </a:graphicData>
        </a:graphic>
      </p:graphicFrame>
      <p:sp>
        <p:nvSpPr>
          <p:cNvPr id="7" name="Textfeld 6">
            <a:extLst>
              <a:ext uri="{FF2B5EF4-FFF2-40B4-BE49-F238E27FC236}">
                <a16:creationId xmlns:a16="http://schemas.microsoft.com/office/drawing/2014/main" id="{C8FB71B0-F223-4EF8-84AB-58B02243BF27}"/>
              </a:ext>
            </a:extLst>
          </p:cNvPr>
          <p:cNvSpPr txBox="1"/>
          <p:nvPr/>
        </p:nvSpPr>
        <p:spPr>
          <a:xfrm>
            <a:off x="3951413" y="4886688"/>
            <a:ext cx="406820" cy="215444"/>
          </a:xfrm>
          <a:prstGeom prst="rect">
            <a:avLst/>
          </a:prstGeom>
          <a:noFill/>
        </p:spPr>
        <p:txBody>
          <a:bodyPr wrap="square" rtlCol="0">
            <a:spAutoFit/>
          </a:bodyPr>
          <a:lstStyle/>
          <a:p>
            <a:r>
              <a:rPr lang="de-DE" sz="800" dirty="0">
                <a:latin typeface="+mn-lt"/>
              </a:rPr>
              <a:t>(26)</a:t>
            </a:r>
          </a:p>
        </p:txBody>
      </p:sp>
      <p:sp>
        <p:nvSpPr>
          <p:cNvPr id="12" name="Textfeld 11">
            <a:extLst>
              <a:ext uri="{FF2B5EF4-FFF2-40B4-BE49-F238E27FC236}">
                <a16:creationId xmlns:a16="http://schemas.microsoft.com/office/drawing/2014/main" id="{FFFCF321-3EFA-45BC-A060-698AE7F793E9}"/>
              </a:ext>
            </a:extLst>
          </p:cNvPr>
          <p:cNvSpPr txBox="1"/>
          <p:nvPr/>
        </p:nvSpPr>
        <p:spPr>
          <a:xfrm>
            <a:off x="5571196" y="4891017"/>
            <a:ext cx="406820" cy="215444"/>
          </a:xfrm>
          <a:prstGeom prst="rect">
            <a:avLst/>
          </a:prstGeom>
          <a:noFill/>
        </p:spPr>
        <p:txBody>
          <a:bodyPr wrap="square" rtlCol="0">
            <a:spAutoFit/>
          </a:bodyPr>
          <a:lstStyle/>
          <a:p>
            <a:r>
              <a:rPr lang="de-DE" sz="800" dirty="0">
                <a:latin typeface="+mn-lt"/>
              </a:rPr>
              <a:t>(27)</a:t>
            </a:r>
          </a:p>
        </p:txBody>
      </p:sp>
      <p:sp>
        <p:nvSpPr>
          <p:cNvPr id="13" name="Textfeld 12">
            <a:extLst>
              <a:ext uri="{FF2B5EF4-FFF2-40B4-BE49-F238E27FC236}">
                <a16:creationId xmlns:a16="http://schemas.microsoft.com/office/drawing/2014/main" id="{47C7444B-42B6-4857-A913-E0B8DD553910}"/>
              </a:ext>
            </a:extLst>
          </p:cNvPr>
          <p:cNvSpPr txBox="1"/>
          <p:nvPr/>
        </p:nvSpPr>
        <p:spPr>
          <a:xfrm>
            <a:off x="7192608" y="4891017"/>
            <a:ext cx="406820" cy="215444"/>
          </a:xfrm>
          <a:prstGeom prst="rect">
            <a:avLst/>
          </a:prstGeom>
          <a:noFill/>
        </p:spPr>
        <p:txBody>
          <a:bodyPr wrap="square" rtlCol="0">
            <a:spAutoFit/>
          </a:bodyPr>
          <a:lstStyle/>
          <a:p>
            <a:r>
              <a:rPr lang="de-DE" sz="800" dirty="0">
                <a:latin typeface="+mn-lt"/>
              </a:rPr>
              <a:t>(28)</a:t>
            </a:r>
          </a:p>
        </p:txBody>
      </p:sp>
      <p:pic>
        <p:nvPicPr>
          <p:cNvPr id="2" name="Grafik 1">
            <a:extLst>
              <a:ext uri="{FF2B5EF4-FFF2-40B4-BE49-F238E27FC236}">
                <a16:creationId xmlns:a16="http://schemas.microsoft.com/office/drawing/2014/main" id="{D99AE827-707D-4436-8D68-AA00CE89A086}"/>
              </a:ext>
            </a:extLst>
          </p:cNvPr>
          <p:cNvPicPr>
            <a:picLocks noChangeAspect="1"/>
          </p:cNvPicPr>
          <p:nvPr/>
        </p:nvPicPr>
        <p:blipFill rotWithShape="1">
          <a:blip r:embed="rId2"/>
          <a:srcRect l="15252" t="18778" r="18432"/>
          <a:stretch/>
        </p:blipFill>
        <p:spPr>
          <a:xfrm>
            <a:off x="2713933" y="3860183"/>
            <a:ext cx="1407794" cy="969872"/>
          </a:xfrm>
          <a:prstGeom prst="rect">
            <a:avLst/>
          </a:prstGeom>
        </p:spPr>
      </p:pic>
      <p:pic>
        <p:nvPicPr>
          <p:cNvPr id="4" name="Grafik 3">
            <a:extLst>
              <a:ext uri="{FF2B5EF4-FFF2-40B4-BE49-F238E27FC236}">
                <a16:creationId xmlns:a16="http://schemas.microsoft.com/office/drawing/2014/main" id="{C2C14AC4-5ADA-4708-B8C0-47AB23C97480}"/>
              </a:ext>
            </a:extLst>
          </p:cNvPr>
          <p:cNvPicPr>
            <a:picLocks noChangeAspect="1"/>
          </p:cNvPicPr>
          <p:nvPr/>
        </p:nvPicPr>
        <p:blipFill rotWithShape="1">
          <a:blip r:embed="rId3"/>
          <a:srcRect l="50001" t="42440" r="9848" b="6094"/>
          <a:stretch/>
        </p:blipFill>
        <p:spPr>
          <a:xfrm>
            <a:off x="4429459" y="3860183"/>
            <a:ext cx="1345147" cy="969872"/>
          </a:xfrm>
          <a:prstGeom prst="rect">
            <a:avLst/>
          </a:prstGeom>
        </p:spPr>
      </p:pic>
      <p:pic>
        <p:nvPicPr>
          <p:cNvPr id="11" name="Grafik 10">
            <a:extLst>
              <a:ext uri="{FF2B5EF4-FFF2-40B4-BE49-F238E27FC236}">
                <a16:creationId xmlns:a16="http://schemas.microsoft.com/office/drawing/2014/main" id="{4D360CE0-F318-49B3-B284-8787BE160AFA}"/>
              </a:ext>
            </a:extLst>
          </p:cNvPr>
          <p:cNvPicPr>
            <a:picLocks noChangeAspect="1"/>
          </p:cNvPicPr>
          <p:nvPr/>
        </p:nvPicPr>
        <p:blipFill rotWithShape="1">
          <a:blip r:embed="rId4"/>
          <a:srcRect l="46970" t="15219" r="29755" b="54946"/>
          <a:stretch/>
        </p:blipFill>
        <p:spPr>
          <a:xfrm>
            <a:off x="6071156" y="3860183"/>
            <a:ext cx="1345147" cy="969871"/>
          </a:xfrm>
          <a:prstGeom prst="rect">
            <a:avLst/>
          </a:prstGeom>
        </p:spPr>
      </p:pic>
    </p:spTree>
    <p:extLst>
      <p:ext uri="{BB962C8B-B14F-4D97-AF65-F5344CB8AC3E}">
        <p14:creationId xmlns:p14="http://schemas.microsoft.com/office/powerpoint/2010/main" val="11004861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1F66859-AB04-40B5-9D01-4C8A71E91912}"/>
              </a:ext>
            </a:extLst>
          </p:cNvPr>
          <p:cNvSpPr>
            <a:spLocks noGrp="1"/>
          </p:cNvSpPr>
          <p:nvPr>
            <p:ph type="body" sz="quarter" idx="12"/>
          </p:nvPr>
        </p:nvSpPr>
        <p:spPr>
          <a:xfrm>
            <a:off x="1287759" y="1364616"/>
            <a:ext cx="5410913" cy="2956500"/>
          </a:xfrm>
        </p:spPr>
        <p:txBody>
          <a:bodyPr/>
          <a:lstStyle/>
          <a:p>
            <a:pPr marL="457200" indent="-457200">
              <a:lnSpc>
                <a:spcPct val="100000"/>
              </a:lnSpc>
              <a:spcAft>
                <a:spcPts val="1800"/>
              </a:spcAft>
              <a:buFont typeface="+mj-lt"/>
              <a:buAutoNum type="arabicPeriod"/>
            </a:pPr>
            <a:r>
              <a:rPr lang="de-DE" sz="2100" dirty="0">
                <a:solidFill>
                  <a:schemeClr val="tx1"/>
                </a:solidFill>
                <a:latin typeface="+mn-lt"/>
              </a:rPr>
              <a:t>Klimawandel und Pflanzenwachstum</a:t>
            </a:r>
          </a:p>
          <a:p>
            <a:pPr marL="457200" indent="-457200">
              <a:lnSpc>
                <a:spcPct val="100000"/>
              </a:lnSpc>
              <a:spcAft>
                <a:spcPts val="1800"/>
              </a:spcAft>
              <a:buFont typeface="+mj-lt"/>
              <a:buAutoNum type="arabicPeriod"/>
            </a:pPr>
            <a:r>
              <a:rPr lang="de-DE" sz="2100" dirty="0">
                <a:solidFill>
                  <a:schemeClr val="tx1"/>
                </a:solidFill>
                <a:latin typeface="+mn-lt"/>
              </a:rPr>
              <a:t>Humus – Das schwarze Gold des Gärtners</a:t>
            </a:r>
          </a:p>
          <a:p>
            <a:pPr marL="457200" indent="-457200">
              <a:lnSpc>
                <a:spcPct val="100000"/>
              </a:lnSpc>
              <a:spcAft>
                <a:spcPts val="1800"/>
              </a:spcAft>
              <a:buFont typeface="+mj-lt"/>
              <a:buAutoNum type="arabicPeriod"/>
            </a:pPr>
            <a:r>
              <a:rPr lang="de-DE" sz="2100" dirty="0">
                <a:solidFill>
                  <a:schemeClr val="tx1"/>
                </a:solidFill>
                <a:latin typeface="+mn-lt"/>
              </a:rPr>
              <a:t>Klimawandel und Boden</a:t>
            </a:r>
          </a:p>
          <a:p>
            <a:pPr marL="457200" indent="-457200">
              <a:lnSpc>
                <a:spcPct val="100000"/>
              </a:lnSpc>
              <a:spcAft>
                <a:spcPts val="1800"/>
              </a:spcAft>
              <a:buFont typeface="+mj-lt"/>
              <a:buAutoNum type="arabicPeriod"/>
            </a:pPr>
            <a:r>
              <a:rPr lang="de-DE" sz="2100" dirty="0">
                <a:solidFill>
                  <a:schemeClr val="tx1"/>
                </a:solidFill>
                <a:latin typeface="+mn-lt"/>
              </a:rPr>
              <a:t>Anpassungsmaßnahmen</a:t>
            </a:r>
          </a:p>
          <a:p>
            <a:pPr marL="457200" indent="-457200">
              <a:lnSpc>
                <a:spcPct val="100000"/>
              </a:lnSpc>
              <a:spcAft>
                <a:spcPts val="1800"/>
              </a:spcAft>
              <a:buFont typeface="+mj-lt"/>
              <a:buAutoNum type="arabicPeriod"/>
            </a:pPr>
            <a:r>
              <a:rPr lang="de-DE" sz="2100" dirty="0">
                <a:solidFill>
                  <a:schemeClr val="tx1"/>
                </a:solidFill>
                <a:latin typeface="+mn-lt"/>
              </a:rPr>
              <a:t>Fazit</a:t>
            </a:r>
          </a:p>
        </p:txBody>
      </p:sp>
      <p:sp>
        <p:nvSpPr>
          <p:cNvPr id="3" name="Textplatzhalter 2">
            <a:extLst>
              <a:ext uri="{FF2B5EF4-FFF2-40B4-BE49-F238E27FC236}">
                <a16:creationId xmlns:a16="http://schemas.microsoft.com/office/drawing/2014/main" id="{1C4D70F0-183D-4DC4-9330-84ECBF17556A}"/>
              </a:ext>
            </a:extLst>
          </p:cNvPr>
          <p:cNvSpPr>
            <a:spLocks noGrp="1"/>
          </p:cNvSpPr>
          <p:nvPr>
            <p:ph type="body" sz="quarter" idx="14"/>
          </p:nvPr>
        </p:nvSpPr>
        <p:spPr/>
        <p:txBody>
          <a:bodyPr/>
          <a:lstStyle/>
          <a:p>
            <a:r>
              <a:rPr lang="de-DE" dirty="0">
                <a:solidFill>
                  <a:schemeClr val="tx1"/>
                </a:solidFill>
              </a:rPr>
              <a:t>Gliederung</a:t>
            </a:r>
          </a:p>
        </p:txBody>
      </p:sp>
      <p:sp>
        <p:nvSpPr>
          <p:cNvPr id="4" name="Titel 4">
            <a:extLst>
              <a:ext uri="{FF2B5EF4-FFF2-40B4-BE49-F238E27FC236}">
                <a16:creationId xmlns:a16="http://schemas.microsoft.com/office/drawing/2014/main" id="{E20149BC-B692-485D-AC57-3317088690A3}"/>
              </a:ext>
            </a:extLst>
          </p:cNvPr>
          <p:cNvSpPr txBox="1">
            <a:spLocks/>
          </p:cNvSpPr>
          <p:nvPr/>
        </p:nvSpPr>
        <p:spPr>
          <a:xfrm rot="5400000">
            <a:off x="7609742" y="3002658"/>
            <a:ext cx="2365131" cy="703385"/>
          </a:xfrm>
          <a:prstGeom prst="rect">
            <a:avLst/>
          </a:prstGeom>
        </p:spPr>
        <p:txBody>
          <a:bodyPr anchor="ctr"/>
          <a:lstStyle>
            <a:lvl1pPr algn="ctr" defTabSz="342900" rtl="0" eaLnBrk="0" fontAlgn="base" hangingPunct="0">
              <a:spcBef>
                <a:spcPct val="0"/>
              </a:spcBef>
              <a:spcAft>
                <a:spcPct val="0"/>
              </a:spcAft>
              <a:defRPr sz="1600" b="1" kern="1200">
                <a:solidFill>
                  <a:schemeClr val="bg1"/>
                </a:solidFill>
                <a:latin typeface="+mj-lt"/>
                <a:ea typeface="ＭＳ Ｐゴシック" pitchFamily="-110" charset="-128"/>
                <a:cs typeface="ＭＳ Ｐゴシック" pitchFamily="-110" charset="-128"/>
              </a:defRPr>
            </a:lvl1pPr>
            <a:lvl2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2pPr>
            <a:lvl3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3pPr>
            <a:lvl4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4pPr>
            <a:lvl5pPr algn="ctr" defTabSz="342900" rtl="0" eaLnBrk="0" fontAlgn="base" hangingPunct="0">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5pPr>
            <a:lvl6pPr marL="3429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6pPr>
            <a:lvl7pPr marL="6858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7pPr>
            <a:lvl8pPr marL="10287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8pPr>
            <a:lvl9pPr marL="1371600" algn="ctr" defTabSz="342900" rtl="0" fontAlgn="base">
              <a:spcBef>
                <a:spcPct val="0"/>
              </a:spcBef>
              <a:spcAft>
                <a:spcPct val="0"/>
              </a:spcAft>
              <a:defRPr sz="3300">
                <a:solidFill>
                  <a:schemeClr val="tx1"/>
                </a:solidFill>
                <a:latin typeface="Calibri" pitchFamily="-110" charset="0"/>
                <a:ea typeface="ＭＳ Ｐゴシック" pitchFamily="-110" charset="-128"/>
                <a:cs typeface="ＭＳ Ｐゴシック" pitchFamily="-110" charset="-128"/>
              </a:defRPr>
            </a:lvl9pPr>
          </a:lstStyle>
          <a:p>
            <a:r>
              <a:rPr lang="de-DE" dirty="0">
                <a:latin typeface="+mn-lt"/>
              </a:rPr>
              <a:t>Gliederung</a:t>
            </a:r>
          </a:p>
        </p:txBody>
      </p:sp>
      <p:sp>
        <p:nvSpPr>
          <p:cNvPr id="5" name="Rechteck: abgerundete Ecken 4">
            <a:extLst>
              <a:ext uri="{FF2B5EF4-FFF2-40B4-BE49-F238E27FC236}">
                <a16:creationId xmlns:a16="http://schemas.microsoft.com/office/drawing/2014/main" id="{649E37DA-7DDA-4006-9870-14B0F65C1ADF}"/>
              </a:ext>
            </a:extLst>
          </p:cNvPr>
          <p:cNvSpPr/>
          <p:nvPr/>
        </p:nvSpPr>
        <p:spPr>
          <a:xfrm>
            <a:off x="971550" y="1170645"/>
            <a:ext cx="5410913" cy="2867955"/>
          </a:xfrm>
          <a:prstGeom prst="roundRect">
            <a:avLst/>
          </a:prstGeom>
          <a:ln w="19050">
            <a:solidFill>
              <a:srgbClr val="7AB800"/>
            </a:solidFill>
          </a:ln>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Tree>
    <p:extLst>
      <p:ext uri="{BB962C8B-B14F-4D97-AF65-F5344CB8AC3E}">
        <p14:creationId xmlns:p14="http://schemas.microsoft.com/office/powerpoint/2010/main" val="195737264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306F6A3-B29F-4E51-BF37-D45C96E41204}"/>
              </a:ext>
            </a:extLst>
          </p:cNvPr>
          <p:cNvSpPr>
            <a:spLocks noGrp="1"/>
          </p:cNvSpPr>
          <p:nvPr>
            <p:ph type="body" sz="quarter" idx="12"/>
          </p:nvPr>
        </p:nvSpPr>
        <p:spPr>
          <a:prstGeom prst="rect">
            <a:avLst/>
          </a:prstGeom>
        </p:spPr>
        <p:txBody>
          <a:bodyPr/>
          <a:lstStyle/>
          <a:p>
            <a:r>
              <a:rPr lang="de-DE" dirty="0"/>
              <a:t>Organische Düngung</a:t>
            </a:r>
          </a:p>
        </p:txBody>
      </p:sp>
      <p:sp>
        <p:nvSpPr>
          <p:cNvPr id="3" name="Textplatzhalter 2">
            <a:extLst>
              <a:ext uri="{FF2B5EF4-FFF2-40B4-BE49-F238E27FC236}">
                <a16:creationId xmlns:a16="http://schemas.microsoft.com/office/drawing/2014/main" id="{7B8B9449-4123-4160-ABD4-3BD37EE0A690}"/>
              </a:ext>
            </a:extLst>
          </p:cNvPr>
          <p:cNvSpPr>
            <a:spLocks noGrp="1"/>
          </p:cNvSpPr>
          <p:nvPr>
            <p:ph type="body" sz="quarter" idx="13"/>
          </p:nvPr>
        </p:nvSpPr>
        <p:spPr/>
        <p:txBody>
          <a:bodyPr/>
          <a:lstStyle/>
          <a:p>
            <a:endParaRPr lang="de-DE"/>
          </a:p>
        </p:txBody>
      </p:sp>
      <p:graphicFrame>
        <p:nvGraphicFramePr>
          <p:cNvPr id="5" name="Tabelle 5">
            <a:extLst>
              <a:ext uri="{FF2B5EF4-FFF2-40B4-BE49-F238E27FC236}">
                <a16:creationId xmlns:a16="http://schemas.microsoft.com/office/drawing/2014/main" id="{BE87ED43-EAF2-45D2-B070-ED58EDDDF5DA}"/>
              </a:ext>
            </a:extLst>
          </p:cNvPr>
          <p:cNvGraphicFramePr>
            <a:graphicFrameLocks noGrp="1"/>
          </p:cNvGraphicFramePr>
          <p:nvPr>
            <p:extLst>
              <p:ext uri="{D42A27DB-BD31-4B8C-83A1-F6EECF244321}">
                <p14:modId xmlns:p14="http://schemas.microsoft.com/office/powerpoint/2010/main" val="3263441818"/>
              </p:ext>
            </p:extLst>
          </p:nvPr>
        </p:nvGraphicFramePr>
        <p:xfrm>
          <a:off x="971550" y="1217221"/>
          <a:ext cx="6988084" cy="2817266"/>
        </p:xfrm>
        <a:graphic>
          <a:graphicData uri="http://schemas.openxmlformats.org/drawingml/2006/table">
            <a:tbl>
              <a:tblPr firstRow="1" bandRow="1">
                <a:tableStyleId>{5C22544A-7EE6-4342-B048-85BDC9FD1C3A}</a:tableStyleId>
              </a:tblPr>
              <a:tblGrid>
                <a:gridCol w="3494042">
                  <a:extLst>
                    <a:ext uri="{9D8B030D-6E8A-4147-A177-3AD203B41FA5}">
                      <a16:colId xmlns:a16="http://schemas.microsoft.com/office/drawing/2014/main" val="3213199092"/>
                    </a:ext>
                  </a:extLst>
                </a:gridCol>
                <a:gridCol w="3494042">
                  <a:extLst>
                    <a:ext uri="{9D8B030D-6E8A-4147-A177-3AD203B41FA5}">
                      <a16:colId xmlns:a16="http://schemas.microsoft.com/office/drawing/2014/main" val="15813274"/>
                    </a:ext>
                  </a:extLst>
                </a:gridCol>
              </a:tblGrid>
              <a:tr h="452252">
                <a:tc>
                  <a:txBody>
                    <a:bodyPr/>
                    <a:lstStyle/>
                    <a:p>
                      <a:endParaRPr lang="de-DE" dirty="0"/>
                    </a:p>
                  </a:txBody>
                  <a:tcPr/>
                </a:tc>
                <a:tc>
                  <a:txBody>
                    <a:bodyPr/>
                    <a:lstStyle/>
                    <a:p>
                      <a:endParaRPr lang="de-DE" dirty="0"/>
                    </a:p>
                  </a:txBody>
                  <a:tcPr/>
                </a:tc>
                <a:extLst>
                  <a:ext uri="{0D108BD9-81ED-4DB2-BD59-A6C34878D82A}">
                    <a16:rowId xmlns:a16="http://schemas.microsoft.com/office/drawing/2014/main" val="210526066"/>
                  </a:ext>
                </a:extLst>
              </a:tr>
              <a:tr h="2365014">
                <a:tc>
                  <a:txBody>
                    <a:bodyPr/>
                    <a:lstStyle/>
                    <a:p>
                      <a:pPr marL="342900" marR="0" lvl="0" indent="-342900" algn="l" defTabSz="342900" rtl="0" eaLnBrk="0" fontAlgn="base" latinLnBrk="0" hangingPunct="0">
                        <a:lnSpc>
                          <a:spcPct val="100000"/>
                        </a:lnSpc>
                        <a:spcBef>
                          <a:spcPts val="600"/>
                        </a:spcBef>
                        <a:spcAft>
                          <a:spcPct val="0"/>
                        </a:spcAft>
                        <a:buClr>
                          <a:srgbClr val="7AB800"/>
                        </a:buClr>
                        <a:buSzTx/>
                        <a:buFont typeface="Arial" panose="020B0604020202020204" pitchFamily="34" charset="0"/>
                        <a:buChar char="•"/>
                        <a:tabLst/>
                        <a:defRPr/>
                      </a:pPr>
                      <a:r>
                        <a:rPr kumimoji="0" lang="de-DE" sz="1900" b="0" i="0" u="none" strike="noStrike" kern="1200" cap="none" spc="0" normalizeH="0" baseline="0" noProof="0" dirty="0">
                          <a:ln>
                            <a:noFill/>
                          </a:ln>
                          <a:solidFill>
                            <a:srgbClr val="000000"/>
                          </a:solidFill>
                          <a:effectLst/>
                          <a:uLnTx/>
                          <a:uFillTx/>
                          <a:latin typeface="+mn-lt"/>
                          <a:cs typeface="Arial" panose="020B0604020202020204" pitchFamily="34" charset="0"/>
                        </a:rPr>
                        <a:t>Nachhaltige Wirkung</a:t>
                      </a:r>
                    </a:p>
                    <a:p>
                      <a:pPr marL="342900" marR="0" lvl="0" indent="-342900" algn="l" defTabSz="342900" rtl="0" eaLnBrk="0" fontAlgn="base" latinLnBrk="0" hangingPunct="0">
                        <a:lnSpc>
                          <a:spcPct val="100000"/>
                        </a:lnSpc>
                        <a:spcBef>
                          <a:spcPts val="600"/>
                        </a:spcBef>
                        <a:spcAft>
                          <a:spcPct val="0"/>
                        </a:spcAft>
                        <a:buClr>
                          <a:srgbClr val="7AB800"/>
                        </a:buClr>
                        <a:buSzTx/>
                        <a:buFont typeface="Arial" panose="020B0604020202020204" pitchFamily="34" charset="0"/>
                        <a:buChar char="•"/>
                        <a:tabLst/>
                        <a:defRPr/>
                      </a:pPr>
                      <a:r>
                        <a:rPr kumimoji="0" lang="de-DE" sz="1900" b="0" i="0" u="none" strike="noStrike" kern="1200" cap="none" spc="0" normalizeH="0" baseline="0" noProof="0" dirty="0">
                          <a:ln>
                            <a:noFill/>
                          </a:ln>
                          <a:solidFill>
                            <a:srgbClr val="000000"/>
                          </a:solidFill>
                          <a:effectLst/>
                          <a:uLnTx/>
                          <a:uFillTx/>
                          <a:latin typeface="+mn-lt"/>
                          <a:cs typeface="Arial" panose="020B0604020202020204" pitchFamily="34" charset="0"/>
                        </a:rPr>
                        <a:t>Einsparung energieaufwendig hergestellter mineralischer Dünger</a:t>
                      </a:r>
                    </a:p>
                    <a:p>
                      <a:pPr marL="342900" marR="0" lvl="0" indent="-342900" algn="l" defTabSz="342900" rtl="0" eaLnBrk="0" fontAlgn="base" latinLnBrk="0" hangingPunct="0">
                        <a:lnSpc>
                          <a:spcPct val="100000"/>
                        </a:lnSpc>
                        <a:spcBef>
                          <a:spcPts val="600"/>
                        </a:spcBef>
                        <a:spcAft>
                          <a:spcPct val="0"/>
                        </a:spcAft>
                        <a:buClr>
                          <a:srgbClr val="7AB800"/>
                        </a:buClr>
                        <a:buSzTx/>
                        <a:buFont typeface="Arial" panose="020B0604020202020204" pitchFamily="34" charset="0"/>
                        <a:buChar char="•"/>
                        <a:tabLst/>
                        <a:defRPr/>
                      </a:pPr>
                      <a:r>
                        <a:rPr kumimoji="0" lang="de-DE" sz="1900" b="0" i="0" u="none" strike="noStrike" kern="1200" cap="none" spc="0" normalizeH="0" baseline="0" noProof="0" dirty="0">
                          <a:ln>
                            <a:noFill/>
                          </a:ln>
                          <a:solidFill>
                            <a:srgbClr val="000000"/>
                          </a:solidFill>
                          <a:effectLst/>
                          <a:uLnTx/>
                          <a:uFillTx/>
                          <a:latin typeface="+mn-lt"/>
                          <a:cs typeface="Arial" panose="020B0604020202020204" pitchFamily="34" charset="0"/>
                        </a:rPr>
                        <a:t>Förderung des Bodenlebens</a:t>
                      </a:r>
                      <a:endParaRPr lang="de-DE" sz="1900" dirty="0"/>
                    </a:p>
                  </a:txBody>
                  <a:tcPr/>
                </a:tc>
                <a:tc>
                  <a:txBody>
                    <a:bodyPr/>
                    <a:lstStyle/>
                    <a:p>
                      <a:pPr marL="342900" marR="0" lvl="0" indent="-342900" algn="l" defTabSz="342900" rtl="0" eaLnBrk="0" fontAlgn="base" latinLnBrk="0" hangingPunct="0">
                        <a:lnSpc>
                          <a:spcPct val="100000"/>
                        </a:lnSpc>
                        <a:spcBef>
                          <a:spcPts val="600"/>
                        </a:spcBef>
                        <a:spcAft>
                          <a:spcPct val="0"/>
                        </a:spcAft>
                        <a:buClr>
                          <a:srgbClr val="7AB800"/>
                        </a:buClr>
                        <a:buSzTx/>
                        <a:buFont typeface="Arial" panose="020B0604020202020204" pitchFamily="34" charset="0"/>
                        <a:buChar char="•"/>
                        <a:tabLst/>
                        <a:defRPr/>
                      </a:pPr>
                      <a:r>
                        <a:rPr kumimoji="0" lang="de-DE" sz="1900" b="0" i="0" u="none" strike="noStrike" kern="1200" cap="none" spc="0" normalizeH="0" baseline="0" noProof="0" dirty="0">
                          <a:ln>
                            <a:noFill/>
                          </a:ln>
                          <a:solidFill>
                            <a:srgbClr val="000000"/>
                          </a:solidFill>
                          <a:effectLst/>
                          <a:uLnTx/>
                          <a:uFillTx/>
                          <a:latin typeface="+mn-lt"/>
                          <a:cs typeface="Arial" panose="020B0604020202020204" pitchFamily="34" charset="0"/>
                        </a:rPr>
                        <a:t>Verzögerte Nährstofffreisetzung</a:t>
                      </a:r>
                    </a:p>
                    <a:p>
                      <a:pPr marL="342900" marR="0" lvl="0" indent="-342900" algn="l" defTabSz="342900" rtl="0" eaLnBrk="0" fontAlgn="base" latinLnBrk="0" hangingPunct="0">
                        <a:lnSpc>
                          <a:spcPct val="100000"/>
                        </a:lnSpc>
                        <a:spcBef>
                          <a:spcPts val="600"/>
                        </a:spcBef>
                        <a:spcAft>
                          <a:spcPct val="0"/>
                        </a:spcAft>
                        <a:buClr>
                          <a:srgbClr val="7AB800"/>
                        </a:buClr>
                        <a:buSzTx/>
                        <a:buFont typeface="Arial" panose="020B0604020202020204" pitchFamily="34" charset="0"/>
                        <a:buChar char="•"/>
                        <a:tabLst/>
                        <a:defRPr/>
                      </a:pPr>
                      <a:r>
                        <a:rPr kumimoji="0" lang="de-DE" sz="1900" b="0" i="0" u="none" strike="noStrike" kern="1200" cap="none" spc="0" normalizeH="0" baseline="0" noProof="0">
                          <a:ln>
                            <a:noFill/>
                          </a:ln>
                          <a:solidFill>
                            <a:srgbClr val="000000"/>
                          </a:solidFill>
                          <a:effectLst/>
                          <a:uLnTx/>
                          <a:uFillTx/>
                          <a:latin typeface="+mn-lt"/>
                          <a:cs typeface="Arial" panose="020B0604020202020204" pitchFamily="34" charset="0"/>
                        </a:rPr>
                        <a:t>Schwankende </a:t>
                      </a:r>
                      <a:r>
                        <a:rPr kumimoji="0" lang="de-DE" sz="1900" b="0" i="0" u="none" strike="noStrike" kern="1200" cap="none" spc="0" normalizeH="0" baseline="0" noProof="0" smtClean="0">
                          <a:ln>
                            <a:noFill/>
                          </a:ln>
                          <a:solidFill>
                            <a:srgbClr val="000000"/>
                          </a:solidFill>
                          <a:effectLst/>
                          <a:uLnTx/>
                          <a:uFillTx/>
                          <a:latin typeface="+mn-lt"/>
                          <a:cs typeface="Arial" panose="020B0604020202020204" pitchFamily="34" charset="0"/>
                        </a:rPr>
                        <a:t>Nährstoffgehalte und </a:t>
                      </a:r>
                      <a:br>
                        <a:rPr kumimoji="0" lang="de-DE" sz="1900" b="0" i="0" u="none" strike="noStrike" kern="1200" cap="none" spc="0" normalizeH="0" baseline="0" noProof="0" smtClean="0">
                          <a:ln>
                            <a:noFill/>
                          </a:ln>
                          <a:solidFill>
                            <a:srgbClr val="000000"/>
                          </a:solidFill>
                          <a:effectLst/>
                          <a:uLnTx/>
                          <a:uFillTx/>
                          <a:latin typeface="+mn-lt"/>
                          <a:cs typeface="Arial" panose="020B0604020202020204" pitchFamily="34" charset="0"/>
                        </a:rPr>
                      </a:br>
                      <a:r>
                        <a:rPr kumimoji="0" lang="de-DE" sz="1900" b="0" i="0" u="none" strike="noStrike" kern="1200" cap="none" spc="0" normalizeH="0" baseline="0" noProof="0" smtClean="0">
                          <a:ln>
                            <a:noFill/>
                          </a:ln>
                          <a:solidFill>
                            <a:srgbClr val="000000"/>
                          </a:solidFill>
                          <a:effectLst/>
                          <a:uLnTx/>
                          <a:uFillTx/>
                          <a:latin typeface="+mn-lt"/>
                          <a:cs typeface="Arial" panose="020B0604020202020204" pitchFamily="34" charset="0"/>
                        </a:rPr>
                        <a:t>-freisetzung</a:t>
                      </a:r>
                      <a:endParaRPr kumimoji="0" lang="de-DE" sz="1900" b="0" i="0" u="none" strike="noStrike" kern="1200" cap="none" spc="0" normalizeH="0" baseline="0" noProof="0" dirty="0">
                        <a:ln>
                          <a:noFill/>
                        </a:ln>
                        <a:solidFill>
                          <a:srgbClr val="000000"/>
                        </a:solidFill>
                        <a:effectLst/>
                        <a:uLnTx/>
                        <a:uFillTx/>
                        <a:latin typeface="+mn-lt"/>
                        <a:cs typeface="Arial" panose="020B0604020202020204" pitchFamily="34" charset="0"/>
                      </a:endParaRPr>
                    </a:p>
                    <a:p>
                      <a:pPr marL="342900" marR="0" lvl="0" indent="-342900" algn="l" defTabSz="342900" rtl="0" eaLnBrk="0" fontAlgn="base" latinLnBrk="0" hangingPunct="0">
                        <a:lnSpc>
                          <a:spcPct val="100000"/>
                        </a:lnSpc>
                        <a:spcBef>
                          <a:spcPts val="600"/>
                        </a:spcBef>
                        <a:spcAft>
                          <a:spcPct val="0"/>
                        </a:spcAft>
                        <a:buClr>
                          <a:srgbClr val="7AB800"/>
                        </a:buClr>
                        <a:buSzTx/>
                        <a:buFont typeface="Arial" panose="020B0604020202020204" pitchFamily="34" charset="0"/>
                        <a:buChar char="•"/>
                        <a:tabLst/>
                        <a:defRPr/>
                      </a:pPr>
                      <a:r>
                        <a:rPr kumimoji="0" lang="de-DE" sz="1900" b="0" i="0" u="none" strike="noStrike" kern="1200" cap="none" spc="0" normalizeH="0" baseline="0" noProof="0" dirty="0">
                          <a:ln>
                            <a:noFill/>
                          </a:ln>
                          <a:solidFill>
                            <a:srgbClr val="000000"/>
                          </a:solidFill>
                          <a:effectLst/>
                          <a:uLnTx/>
                          <a:uFillTx/>
                          <a:latin typeface="+mn-lt"/>
                          <a:cs typeface="Arial" panose="020B0604020202020204" pitchFamily="34" charset="0"/>
                        </a:rPr>
                        <a:t>Erschwerung einer exakten Kulturführung</a:t>
                      </a:r>
                    </a:p>
                  </a:txBody>
                  <a:tcPr/>
                </a:tc>
                <a:extLst>
                  <a:ext uri="{0D108BD9-81ED-4DB2-BD59-A6C34878D82A}">
                    <a16:rowId xmlns:a16="http://schemas.microsoft.com/office/drawing/2014/main" val="3577821836"/>
                  </a:ext>
                </a:extLst>
              </a:tr>
            </a:tbl>
          </a:graphicData>
        </a:graphic>
      </p:graphicFrame>
      <p:sp>
        <p:nvSpPr>
          <p:cNvPr id="7" name="Plus 8">
            <a:extLst>
              <a:ext uri="{FF2B5EF4-FFF2-40B4-BE49-F238E27FC236}">
                <a16:creationId xmlns:a16="http://schemas.microsoft.com/office/drawing/2014/main" id="{70A540E7-E1EE-48A1-8B08-6AE76BC23024}"/>
              </a:ext>
            </a:extLst>
          </p:cNvPr>
          <p:cNvSpPr/>
          <p:nvPr/>
        </p:nvSpPr>
        <p:spPr>
          <a:xfrm>
            <a:off x="2407063" y="1222760"/>
            <a:ext cx="361244" cy="396525"/>
          </a:xfrm>
          <a:prstGeom prst="mathPlus">
            <a:avLst/>
          </a:prstGeom>
          <a:solidFill>
            <a:srgbClr val="00B050"/>
          </a:solidFill>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8" name="Minus 9">
            <a:extLst>
              <a:ext uri="{FF2B5EF4-FFF2-40B4-BE49-F238E27FC236}">
                <a16:creationId xmlns:a16="http://schemas.microsoft.com/office/drawing/2014/main" id="{5641B559-ACA8-4EBB-9F25-F5A084C550D0}"/>
              </a:ext>
            </a:extLst>
          </p:cNvPr>
          <p:cNvSpPr/>
          <p:nvPr/>
        </p:nvSpPr>
        <p:spPr>
          <a:xfrm>
            <a:off x="6097290" y="1280619"/>
            <a:ext cx="327377" cy="338666"/>
          </a:xfrm>
          <a:prstGeom prst="mathMinus">
            <a:avLst/>
          </a:prstGeom>
          <a:solidFill>
            <a:srgbClr val="FF0000"/>
          </a:solidFill>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6" name="Textfeld 5">
            <a:extLst>
              <a:ext uri="{FF2B5EF4-FFF2-40B4-BE49-F238E27FC236}">
                <a16:creationId xmlns:a16="http://schemas.microsoft.com/office/drawing/2014/main" id="{2F676899-0A37-47E4-8FDC-058FB886FDCE}"/>
              </a:ext>
            </a:extLst>
          </p:cNvPr>
          <p:cNvSpPr txBox="1"/>
          <p:nvPr/>
        </p:nvSpPr>
        <p:spPr>
          <a:xfrm>
            <a:off x="8611543" y="2321693"/>
            <a:ext cx="430887" cy="2257068"/>
          </a:xfrm>
          <a:prstGeom prst="rect">
            <a:avLst/>
          </a:prstGeom>
          <a:noFill/>
        </p:spPr>
        <p:txBody>
          <a:bodyPr vert="vert" wrap="square" rtlCol="0" anchor="ctr">
            <a:spAutoFit/>
          </a:bodyPr>
          <a:lstStyle/>
          <a:p>
            <a:pPr algn="ctr"/>
            <a:r>
              <a:rPr lang="de-DE" sz="1600" b="1" dirty="0">
                <a:solidFill>
                  <a:schemeClr val="bg1"/>
                </a:solidFill>
                <a:latin typeface="+mn-lt"/>
              </a:rPr>
              <a:t>Anpassungsmaßnahmen</a:t>
            </a:r>
          </a:p>
        </p:txBody>
      </p:sp>
    </p:spTree>
    <p:extLst>
      <p:ext uri="{BB962C8B-B14F-4D97-AF65-F5344CB8AC3E}">
        <p14:creationId xmlns:p14="http://schemas.microsoft.com/office/powerpoint/2010/main" val="177545542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F3708166-6484-45A1-94EE-02D28D24BAEA}"/>
              </a:ext>
            </a:extLst>
          </p:cNvPr>
          <p:cNvSpPr>
            <a:spLocks noGrp="1"/>
          </p:cNvSpPr>
          <p:nvPr>
            <p:ph type="body" sz="quarter" idx="12"/>
          </p:nvPr>
        </p:nvSpPr>
        <p:spPr/>
        <p:txBody>
          <a:bodyPr/>
          <a:lstStyle/>
          <a:p>
            <a:r>
              <a:rPr lang="de-DE" dirty="0"/>
              <a:t>Mulchen</a:t>
            </a:r>
          </a:p>
        </p:txBody>
      </p:sp>
    </p:spTree>
    <p:extLst>
      <p:ext uri="{BB962C8B-B14F-4D97-AF65-F5344CB8AC3E}">
        <p14:creationId xmlns:p14="http://schemas.microsoft.com/office/powerpoint/2010/main" val="62763610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AE9CF22-4974-4C59-B46A-854459E47A0F}"/>
              </a:ext>
            </a:extLst>
          </p:cNvPr>
          <p:cNvSpPr>
            <a:spLocks noGrp="1"/>
          </p:cNvSpPr>
          <p:nvPr>
            <p:ph type="body" sz="quarter" idx="12"/>
          </p:nvPr>
        </p:nvSpPr>
        <p:spPr/>
        <p:txBody>
          <a:bodyPr/>
          <a:lstStyle/>
          <a:p>
            <a:r>
              <a:rPr lang="de-DE" dirty="0"/>
              <a:t>Mulchen</a:t>
            </a:r>
          </a:p>
        </p:txBody>
      </p:sp>
      <p:sp>
        <p:nvSpPr>
          <p:cNvPr id="3" name="Textplatzhalter 2">
            <a:extLst>
              <a:ext uri="{FF2B5EF4-FFF2-40B4-BE49-F238E27FC236}">
                <a16:creationId xmlns:a16="http://schemas.microsoft.com/office/drawing/2014/main" id="{F2B54CDF-D148-46A7-B4C8-0681C13EC8DB}"/>
              </a:ext>
            </a:extLst>
          </p:cNvPr>
          <p:cNvSpPr>
            <a:spLocks noGrp="1"/>
          </p:cNvSpPr>
          <p:nvPr>
            <p:ph type="body" sz="quarter" idx="13"/>
          </p:nvPr>
        </p:nvSpPr>
        <p:spPr>
          <a:xfrm>
            <a:off x="4638828" y="1916380"/>
            <a:ext cx="2675964" cy="2608730"/>
          </a:xfrm>
        </p:spPr>
        <p:txBody>
          <a:bodyPr>
            <a:normAutofit/>
          </a:bodyPr>
          <a:lstStyle/>
          <a:p>
            <a:pPr marL="361950" indent="-360363">
              <a:lnSpc>
                <a:spcPct val="100000"/>
              </a:lnSpc>
            </a:pPr>
            <a:r>
              <a:rPr lang="de-DE" sz="1900" dirty="0"/>
              <a:t>Mulchen erfolgt nach dem </a:t>
            </a:r>
            <a:r>
              <a:rPr lang="de-DE" sz="1900" b="1" dirty="0"/>
              <a:t>Vorbild der Natur </a:t>
            </a:r>
            <a:r>
              <a:rPr lang="de-DE" sz="1900" dirty="0"/>
              <a:t>und fördert die Entwicklung eines krümeligen, humusreichen, intensiv belebten und somit </a:t>
            </a:r>
            <a:r>
              <a:rPr lang="de-DE" sz="1900" b="1" dirty="0"/>
              <a:t>fruchtbaren</a:t>
            </a:r>
            <a:r>
              <a:rPr lang="de-DE" sz="1900" dirty="0"/>
              <a:t> Bodens</a:t>
            </a:r>
          </a:p>
        </p:txBody>
      </p:sp>
      <p:sp>
        <p:nvSpPr>
          <p:cNvPr id="4" name="Textplatzhalter 3">
            <a:extLst>
              <a:ext uri="{FF2B5EF4-FFF2-40B4-BE49-F238E27FC236}">
                <a16:creationId xmlns:a16="http://schemas.microsoft.com/office/drawing/2014/main" id="{69CDFCD6-852B-473E-9BFD-6DA81F2313DE}"/>
              </a:ext>
            </a:extLst>
          </p:cNvPr>
          <p:cNvSpPr>
            <a:spLocks noGrp="1"/>
          </p:cNvSpPr>
          <p:nvPr>
            <p:ph type="body" sz="quarter" idx="14"/>
          </p:nvPr>
        </p:nvSpPr>
        <p:spPr>
          <a:xfrm>
            <a:off x="1054462" y="1248857"/>
            <a:ext cx="6967320" cy="330561"/>
          </a:xfrm>
        </p:spPr>
        <p:txBody>
          <a:bodyPr/>
          <a:lstStyle/>
          <a:p>
            <a:r>
              <a:rPr lang="de-DE" dirty="0"/>
              <a:t>= Bedeckung des Bodens mit einer Schicht aus organischem Material</a:t>
            </a:r>
          </a:p>
        </p:txBody>
      </p:sp>
      <p:sp>
        <p:nvSpPr>
          <p:cNvPr id="9" name="Textfeld 8">
            <a:extLst>
              <a:ext uri="{FF2B5EF4-FFF2-40B4-BE49-F238E27FC236}">
                <a16:creationId xmlns:a16="http://schemas.microsoft.com/office/drawing/2014/main" id="{B20AC2B7-1919-473C-BFD1-532A3CD36F68}"/>
              </a:ext>
            </a:extLst>
          </p:cNvPr>
          <p:cNvSpPr txBox="1"/>
          <p:nvPr/>
        </p:nvSpPr>
        <p:spPr>
          <a:xfrm>
            <a:off x="8611543" y="2321693"/>
            <a:ext cx="430887" cy="2257068"/>
          </a:xfrm>
          <a:prstGeom prst="rect">
            <a:avLst/>
          </a:prstGeom>
          <a:noFill/>
        </p:spPr>
        <p:txBody>
          <a:bodyPr vert="vert" wrap="square" rtlCol="0" anchor="ctr">
            <a:spAutoFit/>
          </a:bodyPr>
          <a:lstStyle/>
          <a:p>
            <a:pPr algn="ctr"/>
            <a:r>
              <a:rPr lang="de-DE" sz="1600" b="1" dirty="0">
                <a:solidFill>
                  <a:schemeClr val="bg1"/>
                </a:solidFill>
                <a:latin typeface="+mn-lt"/>
              </a:rPr>
              <a:t>Anpassungsmaßnahmen</a:t>
            </a:r>
          </a:p>
        </p:txBody>
      </p:sp>
      <p:sp>
        <p:nvSpPr>
          <p:cNvPr id="6" name="Abgerundetes Rechteck 5"/>
          <p:cNvSpPr/>
          <p:nvPr/>
        </p:nvSpPr>
        <p:spPr>
          <a:xfrm>
            <a:off x="960326" y="1179189"/>
            <a:ext cx="7061456" cy="444506"/>
          </a:xfrm>
          <a:prstGeom prst="roundRect">
            <a:avLst/>
          </a:prstGeom>
          <a:noFill/>
        </p:spPr>
        <p:style>
          <a:lnRef idx="2">
            <a:schemeClr val="accent1"/>
          </a:lnRef>
          <a:fillRef idx="1">
            <a:schemeClr val="lt1"/>
          </a:fillRef>
          <a:effectRef idx="0">
            <a:schemeClr val="accent1"/>
          </a:effectRef>
          <a:fontRef idx="minor">
            <a:schemeClr val="dk1"/>
          </a:fontRef>
        </p:style>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11" name="Textfeld 10">
            <a:extLst>
              <a:ext uri="{FF2B5EF4-FFF2-40B4-BE49-F238E27FC236}">
                <a16:creationId xmlns:a16="http://schemas.microsoft.com/office/drawing/2014/main" id="{D6D22787-8456-4112-A947-74BB53B16004}"/>
              </a:ext>
            </a:extLst>
          </p:cNvPr>
          <p:cNvSpPr txBox="1"/>
          <p:nvPr/>
        </p:nvSpPr>
        <p:spPr>
          <a:xfrm>
            <a:off x="884125" y="4504162"/>
            <a:ext cx="2623315" cy="276999"/>
          </a:xfrm>
          <a:prstGeom prst="rect">
            <a:avLst/>
          </a:prstGeom>
          <a:noFill/>
        </p:spPr>
        <p:txBody>
          <a:bodyPr wrap="square" rtlCol="0">
            <a:spAutoFit/>
          </a:bodyPr>
          <a:lstStyle/>
          <a:p>
            <a:pPr algn="l"/>
            <a:r>
              <a:rPr lang="de-DE" sz="1200" dirty="0" err="1">
                <a:latin typeface="+mn-lt"/>
              </a:rPr>
              <a:t>Mulchschicht</a:t>
            </a:r>
            <a:r>
              <a:rPr lang="de-DE" sz="1200" dirty="0">
                <a:latin typeface="+mn-lt"/>
              </a:rPr>
              <a:t> aus Ernterückständen </a:t>
            </a:r>
            <a:r>
              <a:rPr lang="de-DE" sz="800" dirty="0">
                <a:latin typeface="+mn-lt"/>
              </a:rPr>
              <a:t>(29)</a:t>
            </a:r>
          </a:p>
        </p:txBody>
      </p:sp>
      <p:pic>
        <p:nvPicPr>
          <p:cNvPr id="12" name="Grafik 11">
            <a:extLst>
              <a:ext uri="{FF2B5EF4-FFF2-40B4-BE49-F238E27FC236}">
                <a16:creationId xmlns:a16="http://schemas.microsoft.com/office/drawing/2014/main" id="{E3231BA3-ABBB-4910-AA63-0DD18A3A3DE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960326" y="1916380"/>
            <a:ext cx="2675963" cy="2579533"/>
          </a:xfrm>
          <a:prstGeom prst="rect">
            <a:avLst/>
          </a:prstGeom>
        </p:spPr>
      </p:pic>
    </p:spTree>
    <p:extLst>
      <p:ext uri="{BB962C8B-B14F-4D97-AF65-F5344CB8AC3E}">
        <p14:creationId xmlns:p14="http://schemas.microsoft.com/office/powerpoint/2010/main" val="65872896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BD014B65-7820-4447-B7E9-274480BF7E00}"/>
              </a:ext>
            </a:extLst>
          </p:cNvPr>
          <p:cNvSpPr>
            <a:spLocks noGrp="1"/>
          </p:cNvSpPr>
          <p:nvPr>
            <p:ph type="body" sz="quarter" idx="20"/>
          </p:nvPr>
        </p:nvSpPr>
        <p:spPr>
          <a:xfrm>
            <a:off x="960326" y="1300141"/>
            <a:ext cx="3057525" cy="2832851"/>
          </a:xfrm>
        </p:spPr>
        <p:txBody>
          <a:bodyPr/>
          <a:lstStyle/>
          <a:p>
            <a:pPr marL="444500" indent="-444500">
              <a:spcBef>
                <a:spcPts val="1200"/>
              </a:spcBef>
              <a:buSzPct val="150000"/>
              <a:buBlip>
                <a:blip r:embed="rId3"/>
              </a:buBlip>
            </a:pPr>
            <a:r>
              <a:rPr lang="de-DE" dirty="0"/>
              <a:t>Ausgleich der Boden-temperatur und Erhalt der Bodenfeuchtigkeit</a:t>
            </a:r>
          </a:p>
          <a:p>
            <a:pPr marL="444500" indent="-444500">
              <a:spcBef>
                <a:spcPts val="1200"/>
              </a:spcBef>
              <a:buSzPct val="150000"/>
              <a:buBlip>
                <a:blip r:embed="rId3"/>
              </a:buBlip>
            </a:pPr>
            <a:r>
              <a:rPr lang="de-DE" dirty="0"/>
              <a:t>Schutz vor Bodenabtrag</a:t>
            </a:r>
          </a:p>
          <a:p>
            <a:pPr marL="444500" indent="-444500">
              <a:spcBef>
                <a:spcPts val="1200"/>
              </a:spcBef>
              <a:buSzPct val="150000"/>
              <a:buBlip>
                <a:blip r:embed="rId3"/>
              </a:buBlip>
            </a:pPr>
            <a:r>
              <a:rPr lang="de-DE" dirty="0"/>
              <a:t>Unkrautunterdrückung</a:t>
            </a:r>
          </a:p>
          <a:p>
            <a:pPr marL="444500" indent="-444500">
              <a:spcBef>
                <a:spcPts val="1200"/>
              </a:spcBef>
              <a:buSzPct val="150000"/>
              <a:buBlip>
                <a:blip r:embed="rId3"/>
              </a:buBlip>
            </a:pPr>
            <a:r>
              <a:rPr lang="de-DE" dirty="0"/>
              <a:t>Humusaufbau durch den Eintrag organischer Substanz</a:t>
            </a:r>
          </a:p>
          <a:p>
            <a:endParaRPr lang="de-DE" dirty="0"/>
          </a:p>
          <a:p>
            <a:endParaRPr lang="de-DE" dirty="0"/>
          </a:p>
        </p:txBody>
      </p:sp>
      <p:sp>
        <p:nvSpPr>
          <p:cNvPr id="11" name="Textfeld 10">
            <a:extLst>
              <a:ext uri="{FF2B5EF4-FFF2-40B4-BE49-F238E27FC236}">
                <a16:creationId xmlns:a16="http://schemas.microsoft.com/office/drawing/2014/main" id="{F98D3A61-0EE3-4F29-956E-833DCE070E4D}"/>
              </a:ext>
            </a:extLst>
          </p:cNvPr>
          <p:cNvSpPr txBox="1"/>
          <p:nvPr/>
        </p:nvSpPr>
        <p:spPr>
          <a:xfrm>
            <a:off x="8611543" y="2321693"/>
            <a:ext cx="430887" cy="2257068"/>
          </a:xfrm>
          <a:prstGeom prst="rect">
            <a:avLst/>
          </a:prstGeom>
          <a:noFill/>
        </p:spPr>
        <p:txBody>
          <a:bodyPr vert="vert" wrap="square" rtlCol="0" anchor="ctr">
            <a:spAutoFit/>
          </a:bodyPr>
          <a:lstStyle/>
          <a:p>
            <a:pPr algn="ctr"/>
            <a:r>
              <a:rPr lang="de-DE" sz="1600" b="1" dirty="0">
                <a:solidFill>
                  <a:schemeClr val="bg1"/>
                </a:solidFill>
                <a:latin typeface="+mn-lt"/>
              </a:rPr>
              <a:t>Anpassungsmaßnahmen</a:t>
            </a:r>
          </a:p>
        </p:txBody>
      </p:sp>
      <p:sp>
        <p:nvSpPr>
          <p:cNvPr id="12" name="Textplatzhalter 1">
            <a:extLst>
              <a:ext uri="{FF2B5EF4-FFF2-40B4-BE49-F238E27FC236}">
                <a16:creationId xmlns:a16="http://schemas.microsoft.com/office/drawing/2014/main" id="{8D24ADC3-3AF2-4E23-AD07-CE56FA8A79DB}"/>
              </a:ext>
            </a:extLst>
          </p:cNvPr>
          <p:cNvSpPr txBox="1">
            <a:spLocks/>
          </p:cNvSpPr>
          <p:nvPr/>
        </p:nvSpPr>
        <p:spPr>
          <a:xfrm>
            <a:off x="960326" y="599567"/>
            <a:ext cx="6576732" cy="444505"/>
          </a:xfrm>
          <a:prstGeom prst="rect">
            <a:avLst/>
          </a:prstGeom>
        </p:spPr>
        <p:txBody>
          <a:bodyPr vert="horz" lIns="0" tIns="0" rIns="0" bIns="0"/>
          <a:lstStyle>
            <a:lvl1pPr marL="0" indent="0" algn="l" defTabSz="342900" rtl="0" eaLnBrk="0" fontAlgn="base" hangingPunct="0">
              <a:spcBef>
                <a:spcPts val="0"/>
              </a:spcBef>
              <a:spcAft>
                <a:spcPts val="1650"/>
              </a:spcAft>
              <a:buFontTx/>
              <a:buNone/>
              <a:defRPr sz="2600" b="1" kern="1200">
                <a:solidFill>
                  <a:schemeClr val="tx1"/>
                </a:solidFill>
                <a:latin typeface="+mj-lt"/>
                <a:ea typeface="Fira Sans" panose="020B0503050000020004" pitchFamily="34" charset="0"/>
                <a:cs typeface="Arial" panose="020B0604020202020204" pitchFamily="34" charset="0"/>
              </a:defRPr>
            </a:lvl1pPr>
            <a:lvl2pPr marL="0" indent="0" algn="l" defTabSz="342900" rtl="0" eaLnBrk="0" fontAlgn="base" hangingPunct="0">
              <a:spcBef>
                <a:spcPts val="0"/>
              </a:spcBef>
              <a:spcAft>
                <a:spcPts val="1650"/>
              </a:spcAft>
              <a:buFontTx/>
              <a:buNone/>
              <a:defRPr sz="2100" b="1" kern="1200" baseline="0">
                <a:solidFill>
                  <a:schemeClr val="tx1"/>
                </a:solidFill>
                <a:latin typeface="Arial"/>
                <a:ea typeface="ＭＳ Ｐゴシック" pitchFamily="-110" charset="-128"/>
                <a:cs typeface="Arial"/>
              </a:defRPr>
            </a:lvl2pPr>
            <a:lvl3pPr marL="857250" indent="-171450" algn="l" defTabSz="342900" rtl="0" eaLnBrk="0" fontAlgn="base" hangingPunct="0">
              <a:spcBef>
                <a:spcPct val="20000"/>
              </a:spcBef>
              <a:spcAft>
                <a:spcPct val="0"/>
              </a:spcAft>
              <a:buClr>
                <a:srgbClr val="71AD2A"/>
              </a:buClr>
              <a:buFont typeface="Lucida Grande"/>
              <a:buChar char="»"/>
              <a:defRPr kern="1200">
                <a:solidFill>
                  <a:schemeClr val="tx1"/>
                </a:solidFill>
                <a:latin typeface="Arial"/>
                <a:ea typeface="ＭＳ Ｐゴシック" pitchFamily="-110" charset="-128"/>
                <a:cs typeface="Arial"/>
              </a:defRPr>
            </a:lvl3pPr>
            <a:lvl4pPr marL="12001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Arial"/>
                <a:ea typeface="ＭＳ Ｐゴシック" pitchFamily="-110" charset="-128"/>
                <a:cs typeface="Arial"/>
              </a:defRPr>
            </a:lvl4pPr>
            <a:lvl5pPr marL="15430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Arial"/>
                <a:ea typeface="ＭＳ Ｐゴシック" pitchFamily="-110" charset="-128"/>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de-DE" dirty="0"/>
              <a:t>Vorteile des Mulchens</a:t>
            </a:r>
          </a:p>
        </p:txBody>
      </p:sp>
      <p:sp>
        <p:nvSpPr>
          <p:cNvPr id="14" name="Textfeld 13">
            <a:extLst>
              <a:ext uri="{FF2B5EF4-FFF2-40B4-BE49-F238E27FC236}">
                <a16:creationId xmlns:a16="http://schemas.microsoft.com/office/drawing/2014/main" id="{2A5773FF-0D76-4DCF-9FD2-50A60D8A40F3}"/>
              </a:ext>
            </a:extLst>
          </p:cNvPr>
          <p:cNvSpPr txBox="1"/>
          <p:nvPr/>
        </p:nvSpPr>
        <p:spPr>
          <a:xfrm>
            <a:off x="4519311" y="2093719"/>
            <a:ext cx="2623315" cy="276999"/>
          </a:xfrm>
          <a:prstGeom prst="rect">
            <a:avLst/>
          </a:prstGeom>
          <a:noFill/>
        </p:spPr>
        <p:txBody>
          <a:bodyPr wrap="square" rtlCol="0">
            <a:spAutoFit/>
          </a:bodyPr>
          <a:lstStyle/>
          <a:p>
            <a:pPr algn="l">
              <a:spcBef>
                <a:spcPts val="100"/>
              </a:spcBef>
            </a:pPr>
            <a:r>
              <a:rPr lang="de-DE" sz="1200" dirty="0">
                <a:latin typeface="+mn-lt"/>
              </a:rPr>
              <a:t>Sellerie gemulcht mit Rasenschnitt </a:t>
            </a:r>
            <a:r>
              <a:rPr lang="de-DE" sz="800" dirty="0">
                <a:latin typeface="+mn-lt"/>
              </a:rPr>
              <a:t>(30) </a:t>
            </a:r>
            <a:endParaRPr lang="de-DE" sz="1200" dirty="0">
              <a:latin typeface="+mn-lt"/>
            </a:endParaRPr>
          </a:p>
        </p:txBody>
      </p:sp>
      <p:sp>
        <p:nvSpPr>
          <p:cNvPr id="17" name="Textfeld 16">
            <a:extLst>
              <a:ext uri="{FF2B5EF4-FFF2-40B4-BE49-F238E27FC236}">
                <a16:creationId xmlns:a16="http://schemas.microsoft.com/office/drawing/2014/main" id="{826EF4FA-421A-467C-BADC-2387DE9E4908}"/>
              </a:ext>
            </a:extLst>
          </p:cNvPr>
          <p:cNvSpPr txBox="1"/>
          <p:nvPr/>
        </p:nvSpPr>
        <p:spPr>
          <a:xfrm>
            <a:off x="4519312" y="4784356"/>
            <a:ext cx="2623315" cy="276999"/>
          </a:xfrm>
          <a:prstGeom prst="rect">
            <a:avLst/>
          </a:prstGeom>
          <a:noFill/>
        </p:spPr>
        <p:txBody>
          <a:bodyPr wrap="square" rtlCol="0">
            <a:spAutoFit/>
          </a:bodyPr>
          <a:lstStyle/>
          <a:p>
            <a:pPr algn="l">
              <a:spcBef>
                <a:spcPts val="100"/>
              </a:spcBef>
            </a:pPr>
            <a:r>
              <a:rPr lang="de-DE" sz="1200" dirty="0">
                <a:latin typeface="+mn-lt"/>
              </a:rPr>
              <a:t>Tomaten gemulcht mit Stroh </a:t>
            </a:r>
            <a:r>
              <a:rPr lang="de-DE" sz="800" dirty="0">
                <a:latin typeface="+mn-lt"/>
              </a:rPr>
              <a:t>(31) </a:t>
            </a:r>
          </a:p>
        </p:txBody>
      </p:sp>
      <p:pic>
        <p:nvPicPr>
          <p:cNvPr id="2" name="Grafik 1">
            <a:extLst>
              <a:ext uri="{FF2B5EF4-FFF2-40B4-BE49-F238E27FC236}">
                <a16:creationId xmlns:a16="http://schemas.microsoft.com/office/drawing/2014/main" id="{1CFA8B89-43FB-42D8-B45A-AB22E5B4213D}"/>
              </a:ext>
            </a:extLst>
          </p:cNvPr>
          <p:cNvPicPr>
            <a:picLocks noChangeAspect="1"/>
          </p:cNvPicPr>
          <p:nvPr/>
        </p:nvPicPr>
        <p:blipFill>
          <a:blip r:embed="rId4"/>
          <a:stretch>
            <a:fillRect/>
          </a:stretch>
        </p:blipFill>
        <p:spPr>
          <a:xfrm>
            <a:off x="4572000" y="200556"/>
            <a:ext cx="2846227" cy="1897484"/>
          </a:xfrm>
          <a:prstGeom prst="rect">
            <a:avLst/>
          </a:prstGeom>
        </p:spPr>
      </p:pic>
      <p:pic>
        <p:nvPicPr>
          <p:cNvPr id="3" name="Grafik 2">
            <a:extLst>
              <a:ext uri="{FF2B5EF4-FFF2-40B4-BE49-F238E27FC236}">
                <a16:creationId xmlns:a16="http://schemas.microsoft.com/office/drawing/2014/main" id="{09C666FE-0C59-4EF0-B51F-7515211B45C5}"/>
              </a:ext>
            </a:extLst>
          </p:cNvPr>
          <p:cNvPicPr>
            <a:picLocks noChangeAspect="1"/>
          </p:cNvPicPr>
          <p:nvPr/>
        </p:nvPicPr>
        <p:blipFill rotWithShape="1">
          <a:blip r:embed="rId5"/>
          <a:srcRect l="5247" t="36499" r="36430"/>
          <a:stretch/>
        </p:blipFill>
        <p:spPr>
          <a:xfrm>
            <a:off x="4572000" y="2716566"/>
            <a:ext cx="2846227" cy="2067790"/>
          </a:xfrm>
          <a:prstGeom prst="rect">
            <a:avLst/>
          </a:prstGeom>
        </p:spPr>
      </p:pic>
    </p:spTree>
    <p:extLst>
      <p:ext uri="{BB962C8B-B14F-4D97-AF65-F5344CB8AC3E}">
        <p14:creationId xmlns:p14="http://schemas.microsoft.com/office/powerpoint/2010/main" val="3266655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F081F41D-BFDF-4256-97D4-1274C8F28670}"/>
              </a:ext>
            </a:extLst>
          </p:cNvPr>
          <p:cNvSpPr>
            <a:spLocks noGrp="1"/>
          </p:cNvSpPr>
          <p:nvPr>
            <p:ph type="body" sz="quarter" idx="20"/>
          </p:nvPr>
        </p:nvSpPr>
        <p:spPr>
          <a:xfrm>
            <a:off x="4842164" y="1288429"/>
            <a:ext cx="3098763" cy="3197595"/>
          </a:xfrm>
        </p:spPr>
        <p:txBody>
          <a:bodyPr/>
          <a:lstStyle/>
          <a:p>
            <a:pPr marL="450850" indent="-450850">
              <a:spcBef>
                <a:spcPts val="0"/>
              </a:spcBef>
              <a:spcAft>
                <a:spcPts val="1200"/>
              </a:spcAft>
              <a:buSzPct val="200000"/>
              <a:buBlip>
                <a:blip r:embed="rId2"/>
              </a:buBlip>
            </a:pPr>
            <a:r>
              <a:rPr lang="de-DE" dirty="0"/>
              <a:t>Material jeweils nur in geringer Schichtdicke aufbringen und bei Bedarf ergänzen</a:t>
            </a:r>
          </a:p>
          <a:p>
            <a:pPr marL="450850" indent="-450850">
              <a:spcBef>
                <a:spcPts val="0"/>
              </a:spcBef>
              <a:spcAft>
                <a:spcPts val="1200"/>
              </a:spcAft>
              <a:buSzPct val="200000"/>
              <a:buBlip>
                <a:blip r:embed="rId2"/>
              </a:buBlip>
            </a:pPr>
            <a:r>
              <a:rPr lang="de-DE" dirty="0"/>
              <a:t>Nährstoffeintrag leicht abbaubarer Materialien beachten</a:t>
            </a:r>
          </a:p>
          <a:p>
            <a:pPr marL="450850" indent="-450850">
              <a:spcBef>
                <a:spcPts val="0"/>
              </a:spcBef>
              <a:spcAft>
                <a:spcPts val="1200"/>
              </a:spcAft>
              <a:buSzPct val="200000"/>
              <a:buBlip>
                <a:blip r:embed="rId2"/>
              </a:buBlip>
            </a:pPr>
            <a:r>
              <a:rPr lang="de-DE" dirty="0"/>
              <a:t>Stickstoff-Immobilisierung bei schwer abbaubaren Materialien  entgegenwirken</a:t>
            </a:r>
          </a:p>
          <a:p>
            <a:pPr marL="0" indent="0">
              <a:spcBef>
                <a:spcPts val="0"/>
              </a:spcBef>
              <a:spcAft>
                <a:spcPts val="1200"/>
              </a:spcAft>
              <a:buNone/>
            </a:pPr>
            <a:endParaRPr lang="de-DE" dirty="0"/>
          </a:p>
          <a:p>
            <a:pPr marL="0" indent="0">
              <a:spcBef>
                <a:spcPts val="0"/>
              </a:spcBef>
              <a:spcAft>
                <a:spcPts val="1200"/>
              </a:spcAft>
              <a:buNone/>
            </a:pPr>
            <a:endParaRPr lang="de-DE" dirty="0"/>
          </a:p>
        </p:txBody>
      </p:sp>
      <p:sp>
        <p:nvSpPr>
          <p:cNvPr id="4" name="Textplatzhalter 3">
            <a:extLst>
              <a:ext uri="{FF2B5EF4-FFF2-40B4-BE49-F238E27FC236}">
                <a16:creationId xmlns:a16="http://schemas.microsoft.com/office/drawing/2014/main" id="{90090056-3B8E-485B-8514-00DF58568429}"/>
              </a:ext>
            </a:extLst>
          </p:cNvPr>
          <p:cNvSpPr>
            <a:spLocks noGrp="1"/>
          </p:cNvSpPr>
          <p:nvPr>
            <p:ph type="body" sz="quarter" idx="12"/>
          </p:nvPr>
        </p:nvSpPr>
        <p:spPr/>
        <p:txBody>
          <a:bodyPr/>
          <a:lstStyle/>
          <a:p>
            <a:r>
              <a:rPr lang="de-DE" dirty="0"/>
              <a:t>So mulcht man richtig</a:t>
            </a:r>
          </a:p>
        </p:txBody>
      </p:sp>
      <p:sp>
        <p:nvSpPr>
          <p:cNvPr id="10" name="Textfeld 9">
            <a:extLst>
              <a:ext uri="{FF2B5EF4-FFF2-40B4-BE49-F238E27FC236}">
                <a16:creationId xmlns:a16="http://schemas.microsoft.com/office/drawing/2014/main" id="{2E369414-6B1D-4864-B52F-BEE4A7257EF3}"/>
              </a:ext>
            </a:extLst>
          </p:cNvPr>
          <p:cNvSpPr txBox="1"/>
          <p:nvPr/>
        </p:nvSpPr>
        <p:spPr>
          <a:xfrm>
            <a:off x="888279" y="3331688"/>
            <a:ext cx="2735621" cy="461665"/>
          </a:xfrm>
          <a:prstGeom prst="rect">
            <a:avLst/>
          </a:prstGeom>
          <a:noFill/>
        </p:spPr>
        <p:txBody>
          <a:bodyPr wrap="none" rtlCol="0">
            <a:spAutoFit/>
          </a:bodyPr>
          <a:lstStyle/>
          <a:p>
            <a:pPr algn="l"/>
            <a:r>
              <a:rPr lang="de-DE" sz="1200" dirty="0">
                <a:latin typeface="+mn-lt"/>
              </a:rPr>
              <a:t>Rasenschnitt wird nur schleierartig dünn </a:t>
            </a:r>
            <a:br>
              <a:rPr lang="de-DE" sz="1200" dirty="0">
                <a:latin typeface="+mn-lt"/>
              </a:rPr>
            </a:br>
            <a:r>
              <a:rPr lang="de-DE" sz="1200" dirty="0">
                <a:latin typeface="+mn-lt"/>
              </a:rPr>
              <a:t>aufgebracht und bei Bedarf ergänzt </a:t>
            </a:r>
            <a:r>
              <a:rPr lang="de-DE" sz="800" dirty="0">
                <a:latin typeface="+mn-lt"/>
              </a:rPr>
              <a:t>(32)</a:t>
            </a:r>
          </a:p>
        </p:txBody>
      </p:sp>
      <p:pic>
        <p:nvPicPr>
          <p:cNvPr id="11" name="Grafik 10">
            <a:extLst>
              <a:ext uri="{FF2B5EF4-FFF2-40B4-BE49-F238E27FC236}">
                <a16:creationId xmlns:a16="http://schemas.microsoft.com/office/drawing/2014/main" id="{25EF31C9-AB7B-4D95-887A-F708CAAC574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960327" y="1288429"/>
            <a:ext cx="2993084" cy="2029735"/>
          </a:xfrm>
          <a:prstGeom prst="rect">
            <a:avLst/>
          </a:prstGeom>
        </p:spPr>
      </p:pic>
      <p:sp>
        <p:nvSpPr>
          <p:cNvPr id="14" name="Textfeld 13">
            <a:extLst>
              <a:ext uri="{FF2B5EF4-FFF2-40B4-BE49-F238E27FC236}">
                <a16:creationId xmlns:a16="http://schemas.microsoft.com/office/drawing/2014/main" id="{04E312D5-9223-4199-AC3C-D1CE5EA20A06}"/>
              </a:ext>
            </a:extLst>
          </p:cNvPr>
          <p:cNvSpPr txBox="1"/>
          <p:nvPr/>
        </p:nvSpPr>
        <p:spPr>
          <a:xfrm>
            <a:off x="8611543" y="2321693"/>
            <a:ext cx="430887" cy="2257068"/>
          </a:xfrm>
          <a:prstGeom prst="rect">
            <a:avLst/>
          </a:prstGeom>
          <a:noFill/>
        </p:spPr>
        <p:txBody>
          <a:bodyPr vert="vert" wrap="square" rtlCol="0" anchor="ctr">
            <a:spAutoFit/>
          </a:bodyPr>
          <a:lstStyle/>
          <a:p>
            <a:pPr algn="ctr"/>
            <a:r>
              <a:rPr lang="de-DE" sz="1600" b="1" dirty="0">
                <a:solidFill>
                  <a:schemeClr val="bg1"/>
                </a:solidFill>
                <a:latin typeface="+mn-lt"/>
              </a:rPr>
              <a:t>Anpassungsmaßnahmen</a:t>
            </a:r>
          </a:p>
        </p:txBody>
      </p:sp>
    </p:spTree>
    <p:extLst>
      <p:ext uri="{BB962C8B-B14F-4D97-AF65-F5344CB8AC3E}">
        <p14:creationId xmlns:p14="http://schemas.microsoft.com/office/powerpoint/2010/main" val="3036820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feld 8">
            <a:extLst>
              <a:ext uri="{FF2B5EF4-FFF2-40B4-BE49-F238E27FC236}">
                <a16:creationId xmlns:a16="http://schemas.microsoft.com/office/drawing/2014/main" id="{4DA2567D-1C7A-456D-836B-952695E243B0}"/>
              </a:ext>
            </a:extLst>
          </p:cNvPr>
          <p:cNvSpPr txBox="1"/>
          <p:nvPr/>
        </p:nvSpPr>
        <p:spPr>
          <a:xfrm>
            <a:off x="8611543" y="2321693"/>
            <a:ext cx="430887" cy="2257068"/>
          </a:xfrm>
          <a:prstGeom prst="rect">
            <a:avLst/>
          </a:prstGeom>
          <a:noFill/>
        </p:spPr>
        <p:txBody>
          <a:bodyPr vert="vert" wrap="square" rtlCol="0" anchor="ctr">
            <a:spAutoFit/>
          </a:bodyPr>
          <a:lstStyle/>
          <a:p>
            <a:pPr algn="ctr"/>
            <a:r>
              <a:rPr lang="de-DE" sz="1600" b="1" dirty="0">
                <a:solidFill>
                  <a:schemeClr val="bg1"/>
                </a:solidFill>
                <a:latin typeface="+mn-lt"/>
              </a:rPr>
              <a:t>Anpassungsmaßnahmen</a:t>
            </a:r>
          </a:p>
        </p:txBody>
      </p:sp>
      <p:sp>
        <p:nvSpPr>
          <p:cNvPr id="10" name="Textplatzhalter 1">
            <a:extLst>
              <a:ext uri="{FF2B5EF4-FFF2-40B4-BE49-F238E27FC236}">
                <a16:creationId xmlns:a16="http://schemas.microsoft.com/office/drawing/2014/main" id="{78CBA439-F243-449B-B56A-826EFC0810ED}"/>
              </a:ext>
            </a:extLst>
          </p:cNvPr>
          <p:cNvSpPr txBox="1">
            <a:spLocks/>
          </p:cNvSpPr>
          <p:nvPr/>
        </p:nvSpPr>
        <p:spPr>
          <a:xfrm>
            <a:off x="960326" y="599567"/>
            <a:ext cx="6576732" cy="444505"/>
          </a:xfrm>
          <a:prstGeom prst="rect">
            <a:avLst/>
          </a:prstGeom>
        </p:spPr>
        <p:txBody>
          <a:bodyPr vert="horz" lIns="0" tIns="0" rIns="0" bIns="0"/>
          <a:lstStyle>
            <a:lvl1pPr marL="0" indent="0" algn="l" defTabSz="342900" rtl="0" eaLnBrk="0" fontAlgn="base" hangingPunct="0">
              <a:spcBef>
                <a:spcPts val="0"/>
              </a:spcBef>
              <a:spcAft>
                <a:spcPts val="1650"/>
              </a:spcAft>
              <a:buFontTx/>
              <a:buNone/>
              <a:defRPr sz="2600" b="1" kern="1200">
                <a:solidFill>
                  <a:schemeClr val="tx1"/>
                </a:solidFill>
                <a:latin typeface="+mj-lt"/>
                <a:ea typeface="Fira Sans" panose="020B0503050000020004" pitchFamily="34" charset="0"/>
                <a:cs typeface="Arial" panose="020B0604020202020204" pitchFamily="34" charset="0"/>
              </a:defRPr>
            </a:lvl1pPr>
            <a:lvl2pPr marL="0" indent="0" algn="l" defTabSz="342900" rtl="0" eaLnBrk="0" fontAlgn="base" hangingPunct="0">
              <a:spcBef>
                <a:spcPts val="0"/>
              </a:spcBef>
              <a:spcAft>
                <a:spcPts val="1650"/>
              </a:spcAft>
              <a:buFontTx/>
              <a:buNone/>
              <a:defRPr sz="2100" b="1" kern="1200" baseline="0">
                <a:solidFill>
                  <a:schemeClr val="tx1"/>
                </a:solidFill>
                <a:latin typeface="Arial"/>
                <a:ea typeface="ＭＳ Ｐゴシック" pitchFamily="-110" charset="-128"/>
                <a:cs typeface="Arial"/>
              </a:defRPr>
            </a:lvl2pPr>
            <a:lvl3pPr marL="857250" indent="-171450" algn="l" defTabSz="342900" rtl="0" eaLnBrk="0" fontAlgn="base" hangingPunct="0">
              <a:spcBef>
                <a:spcPct val="20000"/>
              </a:spcBef>
              <a:spcAft>
                <a:spcPct val="0"/>
              </a:spcAft>
              <a:buClr>
                <a:srgbClr val="71AD2A"/>
              </a:buClr>
              <a:buFont typeface="Lucida Grande"/>
              <a:buChar char="»"/>
              <a:defRPr kern="1200">
                <a:solidFill>
                  <a:schemeClr val="tx1"/>
                </a:solidFill>
                <a:latin typeface="Arial"/>
                <a:ea typeface="ＭＳ Ｐゴシック" pitchFamily="-110" charset="-128"/>
                <a:cs typeface="Arial"/>
              </a:defRPr>
            </a:lvl3pPr>
            <a:lvl4pPr marL="12001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Arial"/>
                <a:ea typeface="ＭＳ Ｐゴシック" pitchFamily="-110" charset="-128"/>
                <a:cs typeface="Arial"/>
              </a:defRPr>
            </a:lvl4pPr>
            <a:lvl5pPr marL="15430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Arial"/>
                <a:ea typeface="ＭＳ Ｐゴシック" pitchFamily="-110" charset="-128"/>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de-DE" dirty="0"/>
              <a:t>Materialauswahl</a:t>
            </a:r>
          </a:p>
        </p:txBody>
      </p:sp>
      <p:sp>
        <p:nvSpPr>
          <p:cNvPr id="11" name="Textfeld 10">
            <a:extLst>
              <a:ext uri="{FF2B5EF4-FFF2-40B4-BE49-F238E27FC236}">
                <a16:creationId xmlns:a16="http://schemas.microsoft.com/office/drawing/2014/main" id="{40D8D600-8E01-436A-B88E-C1525331476A}"/>
              </a:ext>
            </a:extLst>
          </p:cNvPr>
          <p:cNvSpPr txBox="1"/>
          <p:nvPr/>
        </p:nvSpPr>
        <p:spPr>
          <a:xfrm>
            <a:off x="7173868" y="4939242"/>
            <a:ext cx="406820" cy="215444"/>
          </a:xfrm>
          <a:prstGeom prst="rect">
            <a:avLst/>
          </a:prstGeom>
          <a:noFill/>
        </p:spPr>
        <p:txBody>
          <a:bodyPr wrap="square" rtlCol="0">
            <a:spAutoFit/>
          </a:bodyPr>
          <a:lstStyle/>
          <a:p>
            <a:r>
              <a:rPr lang="de-DE" sz="800" dirty="0">
                <a:latin typeface="+mn-lt"/>
              </a:rPr>
              <a:t>(35)</a:t>
            </a:r>
          </a:p>
        </p:txBody>
      </p:sp>
      <p:sp>
        <p:nvSpPr>
          <p:cNvPr id="12" name="Textfeld 11">
            <a:extLst>
              <a:ext uri="{FF2B5EF4-FFF2-40B4-BE49-F238E27FC236}">
                <a16:creationId xmlns:a16="http://schemas.microsoft.com/office/drawing/2014/main" id="{884AF0EA-8B24-4686-91AA-F7CBAA828461}"/>
              </a:ext>
            </a:extLst>
          </p:cNvPr>
          <p:cNvSpPr txBox="1"/>
          <p:nvPr/>
        </p:nvSpPr>
        <p:spPr>
          <a:xfrm>
            <a:off x="5929100" y="4723798"/>
            <a:ext cx="406820" cy="215444"/>
          </a:xfrm>
          <a:prstGeom prst="rect">
            <a:avLst/>
          </a:prstGeom>
          <a:noFill/>
        </p:spPr>
        <p:txBody>
          <a:bodyPr wrap="square" rtlCol="0">
            <a:spAutoFit/>
          </a:bodyPr>
          <a:lstStyle/>
          <a:p>
            <a:r>
              <a:rPr lang="de-DE" sz="800" dirty="0">
                <a:latin typeface="+mn-lt"/>
              </a:rPr>
              <a:t>(34)</a:t>
            </a:r>
          </a:p>
        </p:txBody>
      </p:sp>
      <p:sp>
        <p:nvSpPr>
          <p:cNvPr id="13" name="Textfeld 12">
            <a:extLst>
              <a:ext uri="{FF2B5EF4-FFF2-40B4-BE49-F238E27FC236}">
                <a16:creationId xmlns:a16="http://schemas.microsoft.com/office/drawing/2014/main" id="{BF3E7DDB-DCC8-408F-9275-97583B19214F}"/>
              </a:ext>
            </a:extLst>
          </p:cNvPr>
          <p:cNvSpPr txBox="1"/>
          <p:nvPr/>
        </p:nvSpPr>
        <p:spPr>
          <a:xfrm>
            <a:off x="7169526" y="1428195"/>
            <a:ext cx="406820" cy="215444"/>
          </a:xfrm>
          <a:prstGeom prst="rect">
            <a:avLst/>
          </a:prstGeom>
          <a:noFill/>
        </p:spPr>
        <p:txBody>
          <a:bodyPr wrap="square" rtlCol="0">
            <a:spAutoFit/>
          </a:bodyPr>
          <a:lstStyle/>
          <a:p>
            <a:r>
              <a:rPr lang="de-DE" sz="800" dirty="0">
                <a:latin typeface="+mn-lt"/>
              </a:rPr>
              <a:t>(33)</a:t>
            </a:r>
          </a:p>
        </p:txBody>
      </p:sp>
      <p:sp>
        <p:nvSpPr>
          <p:cNvPr id="3" name="Textplatzhalter 2">
            <a:extLst>
              <a:ext uri="{FF2B5EF4-FFF2-40B4-BE49-F238E27FC236}">
                <a16:creationId xmlns:a16="http://schemas.microsoft.com/office/drawing/2014/main" id="{8EDC537F-F80C-413E-AF69-69704D4113DF}"/>
              </a:ext>
            </a:extLst>
          </p:cNvPr>
          <p:cNvSpPr>
            <a:spLocks noGrp="1"/>
          </p:cNvSpPr>
          <p:nvPr>
            <p:ph type="body" sz="quarter" idx="20"/>
          </p:nvPr>
        </p:nvSpPr>
        <p:spPr/>
        <p:txBody>
          <a:bodyPr/>
          <a:lstStyle/>
          <a:p>
            <a:r>
              <a:rPr lang="de-DE" dirty="0"/>
              <a:t>Rasenschnitt</a:t>
            </a:r>
          </a:p>
          <a:p>
            <a:r>
              <a:rPr lang="de-DE" dirty="0"/>
              <a:t>Laub</a:t>
            </a:r>
          </a:p>
          <a:p>
            <a:r>
              <a:rPr lang="de-DE" dirty="0"/>
              <a:t>Ernterückstände</a:t>
            </a:r>
          </a:p>
          <a:p>
            <a:r>
              <a:rPr lang="de-DE" dirty="0"/>
              <a:t>Heu</a:t>
            </a:r>
          </a:p>
          <a:p>
            <a:r>
              <a:rPr lang="de-DE" dirty="0"/>
              <a:t>Stroh</a:t>
            </a:r>
          </a:p>
          <a:p>
            <a:r>
              <a:rPr lang="de-DE" dirty="0"/>
              <a:t>Holzwolle</a:t>
            </a:r>
          </a:p>
          <a:p>
            <a:r>
              <a:rPr lang="de-DE" dirty="0"/>
              <a:t>Rindenmulch</a:t>
            </a:r>
          </a:p>
          <a:p>
            <a:endParaRPr lang="de-DE" dirty="0"/>
          </a:p>
          <a:p>
            <a:endParaRPr lang="de-DE" dirty="0"/>
          </a:p>
        </p:txBody>
      </p:sp>
      <p:sp>
        <p:nvSpPr>
          <p:cNvPr id="7" name="Rechteck: abgerundete Ecken 6">
            <a:extLst>
              <a:ext uri="{FF2B5EF4-FFF2-40B4-BE49-F238E27FC236}">
                <a16:creationId xmlns:a16="http://schemas.microsoft.com/office/drawing/2014/main" id="{AC71E2A6-516C-4E55-98B1-BE2E0C153453}"/>
              </a:ext>
            </a:extLst>
          </p:cNvPr>
          <p:cNvSpPr/>
          <p:nvPr/>
        </p:nvSpPr>
        <p:spPr>
          <a:xfrm>
            <a:off x="839714" y="2693260"/>
            <a:ext cx="2104376" cy="1170710"/>
          </a:xfrm>
          <a:prstGeom prst="roundRect">
            <a:avLst/>
          </a:prstGeom>
          <a:ln w="19050">
            <a:solidFill>
              <a:srgbClr val="FF0000"/>
            </a:solidFill>
          </a:ln>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14" name="Pfeil: nach unten 13">
            <a:extLst>
              <a:ext uri="{FF2B5EF4-FFF2-40B4-BE49-F238E27FC236}">
                <a16:creationId xmlns:a16="http://schemas.microsoft.com/office/drawing/2014/main" id="{1D95EE9F-E0D2-4A2F-8949-58968BAF3F0E}"/>
              </a:ext>
            </a:extLst>
          </p:cNvPr>
          <p:cNvSpPr/>
          <p:nvPr/>
        </p:nvSpPr>
        <p:spPr>
          <a:xfrm>
            <a:off x="1698315" y="3801406"/>
            <a:ext cx="387172" cy="404696"/>
          </a:xfrm>
          <a:prstGeom prst="downArrow">
            <a:avLst/>
          </a:prstGeom>
          <a:solidFill>
            <a:srgbClr val="FF0000"/>
          </a:solidFill>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15" name="Textfeld 14">
            <a:extLst>
              <a:ext uri="{FF2B5EF4-FFF2-40B4-BE49-F238E27FC236}">
                <a16:creationId xmlns:a16="http://schemas.microsoft.com/office/drawing/2014/main" id="{435C6595-0F39-445A-A405-B48AD661F00E}"/>
              </a:ext>
            </a:extLst>
          </p:cNvPr>
          <p:cNvSpPr txBox="1"/>
          <p:nvPr/>
        </p:nvSpPr>
        <p:spPr>
          <a:xfrm>
            <a:off x="765812" y="4199341"/>
            <a:ext cx="2252179" cy="677108"/>
          </a:xfrm>
          <a:prstGeom prst="rect">
            <a:avLst/>
          </a:prstGeom>
          <a:noFill/>
        </p:spPr>
        <p:txBody>
          <a:bodyPr wrap="square" rtlCol="0">
            <a:spAutoFit/>
          </a:bodyPr>
          <a:lstStyle/>
          <a:p>
            <a:pPr algn="ctr"/>
            <a:r>
              <a:rPr lang="de-DE" sz="1900" dirty="0">
                <a:latin typeface="+mn-lt"/>
              </a:rPr>
              <a:t>Vorsicht: Stickstoff-Immobilisierung!</a:t>
            </a:r>
          </a:p>
        </p:txBody>
      </p:sp>
      <p:sp>
        <p:nvSpPr>
          <p:cNvPr id="16" name="Rechteck: abgerundete Ecken 15">
            <a:extLst>
              <a:ext uri="{FF2B5EF4-FFF2-40B4-BE49-F238E27FC236}">
                <a16:creationId xmlns:a16="http://schemas.microsoft.com/office/drawing/2014/main" id="{DE560219-EDA7-4CC3-87AB-DF05CD05EE3E}"/>
              </a:ext>
            </a:extLst>
          </p:cNvPr>
          <p:cNvSpPr/>
          <p:nvPr/>
        </p:nvSpPr>
        <p:spPr>
          <a:xfrm>
            <a:off x="839714" y="4134665"/>
            <a:ext cx="2104377" cy="748119"/>
          </a:xfrm>
          <a:prstGeom prst="roundRect">
            <a:avLst/>
          </a:prstGeom>
          <a:ln w="19050">
            <a:solidFill>
              <a:srgbClr val="FF0000"/>
            </a:solidFill>
          </a:ln>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pic>
        <p:nvPicPr>
          <p:cNvPr id="4" name="Grafik 3">
            <a:extLst>
              <a:ext uri="{FF2B5EF4-FFF2-40B4-BE49-F238E27FC236}">
                <a16:creationId xmlns:a16="http://schemas.microsoft.com/office/drawing/2014/main" id="{CD7A7368-CE70-49A1-BCED-1078E44F68B8}"/>
              </a:ext>
            </a:extLst>
          </p:cNvPr>
          <p:cNvPicPr>
            <a:picLocks noChangeAspect="1"/>
          </p:cNvPicPr>
          <p:nvPr/>
        </p:nvPicPr>
        <p:blipFill rotWithShape="1">
          <a:blip r:embed="rId3"/>
          <a:srcRect l="12197" b="4825"/>
          <a:stretch/>
        </p:blipFill>
        <p:spPr>
          <a:xfrm>
            <a:off x="4618263" y="1774575"/>
            <a:ext cx="2590551" cy="1579537"/>
          </a:xfrm>
          <a:prstGeom prst="rect">
            <a:avLst/>
          </a:prstGeom>
        </p:spPr>
      </p:pic>
      <p:pic>
        <p:nvPicPr>
          <p:cNvPr id="18" name="Grafik 17">
            <a:extLst>
              <a:ext uri="{FF2B5EF4-FFF2-40B4-BE49-F238E27FC236}">
                <a16:creationId xmlns:a16="http://schemas.microsoft.com/office/drawing/2014/main" id="{A9334323-B172-47D3-B73C-CEBDAAB2AC49}"/>
              </a:ext>
            </a:extLst>
          </p:cNvPr>
          <p:cNvPicPr>
            <a:picLocks noChangeAspect="1"/>
          </p:cNvPicPr>
          <p:nvPr/>
        </p:nvPicPr>
        <p:blipFill rotWithShape="1">
          <a:blip r:embed="rId4"/>
          <a:srcRect b="8614"/>
          <a:stretch/>
        </p:blipFill>
        <p:spPr>
          <a:xfrm>
            <a:off x="4615230" y="0"/>
            <a:ext cx="2593583" cy="1579537"/>
          </a:xfrm>
          <a:prstGeom prst="rect">
            <a:avLst/>
          </a:prstGeom>
        </p:spPr>
      </p:pic>
      <p:pic>
        <p:nvPicPr>
          <p:cNvPr id="20" name="Grafik 19">
            <a:extLst>
              <a:ext uri="{FF2B5EF4-FFF2-40B4-BE49-F238E27FC236}">
                <a16:creationId xmlns:a16="http://schemas.microsoft.com/office/drawing/2014/main" id="{0BADE51D-C126-4F1C-991A-F1CEA96995EE}"/>
              </a:ext>
            </a:extLst>
          </p:cNvPr>
          <p:cNvPicPr>
            <a:picLocks noChangeAspect="1"/>
          </p:cNvPicPr>
          <p:nvPr/>
        </p:nvPicPr>
        <p:blipFill rotWithShape="1">
          <a:blip r:embed="rId5"/>
          <a:srcRect t="18818"/>
          <a:stretch/>
        </p:blipFill>
        <p:spPr>
          <a:xfrm>
            <a:off x="4615231" y="3563963"/>
            <a:ext cx="2593583" cy="1579536"/>
          </a:xfrm>
          <a:prstGeom prst="rect">
            <a:avLst/>
          </a:prstGeom>
        </p:spPr>
      </p:pic>
      <p:sp>
        <p:nvSpPr>
          <p:cNvPr id="21" name="Textfeld 20">
            <a:extLst>
              <a:ext uri="{FF2B5EF4-FFF2-40B4-BE49-F238E27FC236}">
                <a16:creationId xmlns:a16="http://schemas.microsoft.com/office/drawing/2014/main" id="{8DD0EC1F-AC59-4AEC-9AF2-31598F27A95D}"/>
              </a:ext>
            </a:extLst>
          </p:cNvPr>
          <p:cNvSpPr txBox="1"/>
          <p:nvPr/>
        </p:nvSpPr>
        <p:spPr>
          <a:xfrm>
            <a:off x="7169526" y="3170893"/>
            <a:ext cx="406820" cy="215444"/>
          </a:xfrm>
          <a:prstGeom prst="rect">
            <a:avLst/>
          </a:prstGeom>
          <a:noFill/>
        </p:spPr>
        <p:txBody>
          <a:bodyPr wrap="square" rtlCol="0">
            <a:spAutoFit/>
          </a:bodyPr>
          <a:lstStyle/>
          <a:p>
            <a:r>
              <a:rPr lang="de-DE" sz="800" dirty="0">
                <a:latin typeface="+mn-lt"/>
              </a:rPr>
              <a:t>(34)</a:t>
            </a:r>
          </a:p>
        </p:txBody>
      </p:sp>
    </p:spTree>
    <p:extLst>
      <p:ext uri="{BB962C8B-B14F-4D97-AF65-F5344CB8AC3E}">
        <p14:creationId xmlns:p14="http://schemas.microsoft.com/office/powerpoint/2010/main" val="197218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 grpId="0" animBg="1"/>
      <p:bldP spid="15" grpId="0"/>
      <p:bldP spid="1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64233D48-6DCB-40B0-9D47-05A99B2D4182}"/>
              </a:ext>
            </a:extLst>
          </p:cNvPr>
          <p:cNvSpPr>
            <a:spLocks noGrp="1"/>
          </p:cNvSpPr>
          <p:nvPr>
            <p:ph type="body" sz="quarter" idx="20"/>
          </p:nvPr>
        </p:nvSpPr>
        <p:spPr>
          <a:xfrm>
            <a:off x="971550" y="1295396"/>
            <a:ext cx="4904815" cy="2664763"/>
          </a:xfrm>
        </p:spPr>
        <p:txBody>
          <a:bodyPr/>
          <a:lstStyle/>
          <a:p>
            <a:r>
              <a:rPr lang="de-DE" dirty="0"/>
              <a:t>Das Verhältnis von Kohlenstoff zu Stickstoff </a:t>
            </a:r>
            <a:r>
              <a:rPr lang="de-DE" b="1" dirty="0"/>
              <a:t>(C/N-Verhältnis)</a:t>
            </a:r>
            <a:r>
              <a:rPr lang="de-DE" dirty="0"/>
              <a:t> entscheidet darüber, wie gut das Ausgangsmaterial umgesetzt werden kann </a:t>
            </a:r>
          </a:p>
          <a:p>
            <a:r>
              <a:rPr lang="de-DE" dirty="0"/>
              <a:t>Bei geringem Stickstoff-Gehalt besteht die Gefahr der </a:t>
            </a:r>
            <a:r>
              <a:rPr lang="de-DE" b="1" dirty="0"/>
              <a:t>Stickstoff-Immobilisierung</a:t>
            </a:r>
            <a:r>
              <a:rPr lang="de-DE" dirty="0"/>
              <a:t>:</a:t>
            </a:r>
          </a:p>
          <a:p>
            <a:pPr lvl="1"/>
            <a:r>
              <a:rPr lang="de-DE" dirty="0"/>
              <a:t>Mikroorganismen legen Stickstoff in eigener Körpersubstanz fest</a:t>
            </a:r>
          </a:p>
          <a:p>
            <a:pPr lvl="1"/>
            <a:r>
              <a:rPr lang="de-DE" dirty="0"/>
              <a:t>Stickstoff ist damit </a:t>
            </a:r>
            <a:r>
              <a:rPr lang="de-DE" b="1" dirty="0"/>
              <a:t>nicht pflanzenverfügbar</a:t>
            </a:r>
          </a:p>
          <a:p>
            <a:pPr lvl="1"/>
            <a:r>
              <a:rPr lang="de-DE" dirty="0"/>
              <a:t>Ohne ausreichend mineralischen Stickstoff im Boden kann es zu </a:t>
            </a:r>
            <a:r>
              <a:rPr lang="de-DE" b="1" dirty="0"/>
              <a:t>Mangelerscheinungen</a:t>
            </a:r>
            <a:r>
              <a:rPr lang="de-DE" dirty="0"/>
              <a:t> der Pflanze kommen</a:t>
            </a:r>
          </a:p>
          <a:p>
            <a:pPr lvl="1"/>
            <a:r>
              <a:rPr lang="de-DE" b="1" dirty="0"/>
              <a:t>Stickstoff-Ausgleichsdüngung!</a:t>
            </a:r>
          </a:p>
          <a:p>
            <a:endParaRPr lang="de-DE" dirty="0"/>
          </a:p>
        </p:txBody>
      </p:sp>
      <p:sp>
        <p:nvSpPr>
          <p:cNvPr id="18" name="Pfeil: nach rechts 17">
            <a:extLst>
              <a:ext uri="{FF2B5EF4-FFF2-40B4-BE49-F238E27FC236}">
                <a16:creationId xmlns:a16="http://schemas.microsoft.com/office/drawing/2014/main" id="{310E2E67-23DF-4254-A9C3-248BDAB9DDCA}"/>
              </a:ext>
            </a:extLst>
          </p:cNvPr>
          <p:cNvSpPr/>
          <p:nvPr/>
        </p:nvSpPr>
        <p:spPr>
          <a:xfrm>
            <a:off x="1303960" y="4502425"/>
            <a:ext cx="208430" cy="180380"/>
          </a:xfrm>
          <a:prstGeom prst="rightArrow">
            <a:avLst/>
          </a:prstGeom>
          <a:solidFill>
            <a:srgbClr val="7AB800"/>
          </a:solidFill>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8" name="Textplatzhalter 3">
            <a:extLst>
              <a:ext uri="{FF2B5EF4-FFF2-40B4-BE49-F238E27FC236}">
                <a16:creationId xmlns:a16="http://schemas.microsoft.com/office/drawing/2014/main" id="{B7A3215A-FF7B-49A2-89E6-1FAF095EEF73}"/>
              </a:ext>
            </a:extLst>
          </p:cNvPr>
          <p:cNvSpPr txBox="1">
            <a:spLocks/>
          </p:cNvSpPr>
          <p:nvPr/>
        </p:nvSpPr>
        <p:spPr>
          <a:xfrm>
            <a:off x="960326" y="599567"/>
            <a:ext cx="6576732" cy="444505"/>
          </a:xfrm>
          <a:prstGeom prst="rect">
            <a:avLst/>
          </a:prstGeom>
        </p:spPr>
        <p:txBody>
          <a:bodyPr vert="horz" lIns="0" tIns="0" rIns="0" bIns="0"/>
          <a:lstStyle>
            <a:lvl1pPr marL="0" indent="0" algn="l" defTabSz="342900" rtl="0" eaLnBrk="0" fontAlgn="base" hangingPunct="0">
              <a:spcBef>
                <a:spcPts val="0"/>
              </a:spcBef>
              <a:spcAft>
                <a:spcPts val="1650"/>
              </a:spcAft>
              <a:buFontTx/>
              <a:buNone/>
              <a:defRPr sz="2600" b="1" kern="1200">
                <a:solidFill>
                  <a:schemeClr val="tx1"/>
                </a:solidFill>
                <a:latin typeface="+mj-lt"/>
                <a:ea typeface="Fira Sans" panose="020B0503050000020004" pitchFamily="34" charset="0"/>
                <a:cs typeface="Arial" panose="020B0604020202020204" pitchFamily="34" charset="0"/>
              </a:defRPr>
            </a:lvl1pPr>
            <a:lvl2pPr marL="0" indent="0" algn="l" defTabSz="342900" rtl="0" eaLnBrk="0" fontAlgn="base" hangingPunct="0">
              <a:spcBef>
                <a:spcPts val="0"/>
              </a:spcBef>
              <a:spcAft>
                <a:spcPts val="1650"/>
              </a:spcAft>
              <a:buFontTx/>
              <a:buNone/>
              <a:defRPr sz="2100" b="1" kern="1200" baseline="0">
                <a:solidFill>
                  <a:schemeClr val="tx1"/>
                </a:solidFill>
                <a:latin typeface="Arial"/>
                <a:ea typeface="ＭＳ Ｐゴシック" pitchFamily="-110" charset="-128"/>
                <a:cs typeface="Arial"/>
              </a:defRPr>
            </a:lvl2pPr>
            <a:lvl3pPr marL="857250" indent="-171450" algn="l" defTabSz="342900" rtl="0" eaLnBrk="0" fontAlgn="base" hangingPunct="0">
              <a:spcBef>
                <a:spcPct val="20000"/>
              </a:spcBef>
              <a:spcAft>
                <a:spcPct val="0"/>
              </a:spcAft>
              <a:buClr>
                <a:srgbClr val="71AD2A"/>
              </a:buClr>
              <a:buFont typeface="Lucida Grande"/>
              <a:buChar char="»"/>
              <a:defRPr kern="1200">
                <a:solidFill>
                  <a:schemeClr val="tx1"/>
                </a:solidFill>
                <a:latin typeface="Arial"/>
                <a:ea typeface="ＭＳ Ｐゴシック" pitchFamily="-110" charset="-128"/>
                <a:cs typeface="Arial"/>
              </a:defRPr>
            </a:lvl3pPr>
            <a:lvl4pPr marL="12001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Arial"/>
                <a:ea typeface="ＭＳ Ｐゴシック" pitchFamily="-110" charset="-128"/>
                <a:cs typeface="Arial"/>
              </a:defRPr>
            </a:lvl4pPr>
            <a:lvl5pPr marL="15430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Arial"/>
                <a:ea typeface="ＭＳ Ｐゴシック" pitchFamily="-110" charset="-128"/>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de-DE" dirty="0"/>
              <a:t>Vorsicht: Stickstoff-Immobilisierung</a:t>
            </a:r>
          </a:p>
        </p:txBody>
      </p:sp>
      <p:sp>
        <p:nvSpPr>
          <p:cNvPr id="10" name="Textfeld 9">
            <a:extLst>
              <a:ext uri="{FF2B5EF4-FFF2-40B4-BE49-F238E27FC236}">
                <a16:creationId xmlns:a16="http://schemas.microsoft.com/office/drawing/2014/main" id="{B856CE27-1B60-4085-AC55-01A14458C7DE}"/>
              </a:ext>
            </a:extLst>
          </p:cNvPr>
          <p:cNvSpPr txBox="1"/>
          <p:nvPr/>
        </p:nvSpPr>
        <p:spPr>
          <a:xfrm>
            <a:off x="8611543" y="2321693"/>
            <a:ext cx="430887" cy="2257068"/>
          </a:xfrm>
          <a:prstGeom prst="rect">
            <a:avLst/>
          </a:prstGeom>
          <a:noFill/>
        </p:spPr>
        <p:txBody>
          <a:bodyPr vert="vert" wrap="square" rtlCol="0" anchor="ctr">
            <a:spAutoFit/>
          </a:bodyPr>
          <a:lstStyle/>
          <a:p>
            <a:pPr algn="ctr"/>
            <a:r>
              <a:rPr lang="de-DE" sz="1600" b="1" dirty="0">
                <a:solidFill>
                  <a:schemeClr val="bg1"/>
                </a:solidFill>
                <a:latin typeface="+mn-lt"/>
              </a:rPr>
              <a:t>Anpassungsmaßnahmen</a:t>
            </a:r>
          </a:p>
        </p:txBody>
      </p:sp>
      <p:sp>
        <p:nvSpPr>
          <p:cNvPr id="9" name="Textfeld 8">
            <a:extLst>
              <a:ext uri="{FF2B5EF4-FFF2-40B4-BE49-F238E27FC236}">
                <a16:creationId xmlns:a16="http://schemas.microsoft.com/office/drawing/2014/main" id="{44E71985-E1A3-482F-916C-E2C26E1EA67C}"/>
              </a:ext>
            </a:extLst>
          </p:cNvPr>
          <p:cNvSpPr txBox="1"/>
          <p:nvPr/>
        </p:nvSpPr>
        <p:spPr>
          <a:xfrm>
            <a:off x="7796231" y="4714572"/>
            <a:ext cx="406820" cy="215444"/>
          </a:xfrm>
          <a:prstGeom prst="rect">
            <a:avLst/>
          </a:prstGeom>
          <a:noFill/>
        </p:spPr>
        <p:txBody>
          <a:bodyPr wrap="square" rtlCol="0">
            <a:spAutoFit/>
          </a:bodyPr>
          <a:lstStyle/>
          <a:p>
            <a:r>
              <a:rPr lang="de-DE" sz="800" dirty="0">
                <a:latin typeface="+mn-lt"/>
              </a:rPr>
              <a:t>(36)</a:t>
            </a:r>
          </a:p>
        </p:txBody>
      </p:sp>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1575" y="1424592"/>
            <a:ext cx="2700855" cy="2786891"/>
          </a:xfrm>
          <a:prstGeom prst="rect">
            <a:avLst/>
          </a:prstGeom>
        </p:spPr>
      </p:pic>
    </p:spTree>
    <p:extLst>
      <p:ext uri="{BB962C8B-B14F-4D97-AF65-F5344CB8AC3E}">
        <p14:creationId xmlns:p14="http://schemas.microsoft.com/office/powerpoint/2010/main" val="61411580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89F56C7C-079C-4D96-B807-ADC8D6A4AC63}"/>
              </a:ext>
            </a:extLst>
          </p:cNvPr>
          <p:cNvSpPr>
            <a:spLocks noGrp="1"/>
          </p:cNvSpPr>
          <p:nvPr>
            <p:ph type="body" sz="quarter" idx="12"/>
          </p:nvPr>
        </p:nvSpPr>
        <p:spPr/>
        <p:txBody>
          <a:bodyPr/>
          <a:lstStyle/>
          <a:p>
            <a:r>
              <a:rPr lang="de-DE" dirty="0"/>
              <a:t>Gründüngung</a:t>
            </a:r>
          </a:p>
        </p:txBody>
      </p:sp>
    </p:spTree>
    <p:extLst>
      <p:ext uri="{BB962C8B-B14F-4D97-AF65-F5344CB8AC3E}">
        <p14:creationId xmlns:p14="http://schemas.microsoft.com/office/powerpoint/2010/main" val="347692044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4AD2A0F2-657E-4C04-89B0-06F19BA0FCD2}"/>
              </a:ext>
            </a:extLst>
          </p:cNvPr>
          <p:cNvSpPr>
            <a:spLocks noGrp="1"/>
          </p:cNvSpPr>
          <p:nvPr>
            <p:ph type="body" sz="quarter" idx="20"/>
          </p:nvPr>
        </p:nvSpPr>
        <p:spPr>
          <a:xfrm>
            <a:off x="971550" y="1115021"/>
            <a:ext cx="4300969" cy="3419479"/>
          </a:xfrm>
        </p:spPr>
        <p:txBody>
          <a:bodyPr/>
          <a:lstStyle/>
          <a:p>
            <a:pPr>
              <a:spcBef>
                <a:spcPts val="1200"/>
              </a:spcBef>
              <a:buSzPct val="130000"/>
              <a:buBlip>
                <a:blip r:embed="rId3"/>
              </a:buBlip>
            </a:pPr>
            <a:r>
              <a:rPr lang="de-DE" dirty="0"/>
              <a:t>Schutz vor Austrocknung, Verschlämmung und Bodenabtrag</a:t>
            </a:r>
          </a:p>
          <a:p>
            <a:pPr>
              <a:spcBef>
                <a:spcPts val="1200"/>
              </a:spcBef>
              <a:buSzPct val="130000"/>
              <a:buBlip>
                <a:blip r:embed="rId3"/>
              </a:buBlip>
            </a:pPr>
            <a:r>
              <a:rPr lang="de-DE" dirty="0"/>
              <a:t>Unterdrückung von Unkrautaufkommen</a:t>
            </a:r>
          </a:p>
          <a:p>
            <a:pPr>
              <a:spcBef>
                <a:spcPts val="1200"/>
              </a:spcBef>
              <a:buSzPct val="130000"/>
              <a:buBlip>
                <a:blip r:embed="rId3"/>
              </a:buBlip>
            </a:pPr>
            <a:r>
              <a:rPr lang="de-DE" dirty="0"/>
              <a:t>Aktivierung des Bodenlebens</a:t>
            </a:r>
          </a:p>
          <a:p>
            <a:pPr>
              <a:spcBef>
                <a:spcPts val="1200"/>
              </a:spcBef>
              <a:buSzPct val="130000"/>
              <a:buBlip>
                <a:blip r:embed="rId3"/>
              </a:buBlip>
            </a:pPr>
            <a:r>
              <a:rPr lang="de-DE" dirty="0"/>
              <a:t>Humusaufbau</a:t>
            </a:r>
          </a:p>
          <a:p>
            <a:pPr>
              <a:spcBef>
                <a:spcPts val="1200"/>
              </a:spcBef>
              <a:buSzPct val="130000"/>
              <a:buBlip>
                <a:blip r:embed="rId3"/>
              </a:buBlip>
            </a:pPr>
            <a:r>
              <a:rPr lang="de-DE" dirty="0"/>
              <a:t>Bodenlockerung</a:t>
            </a:r>
          </a:p>
          <a:p>
            <a:pPr>
              <a:spcBef>
                <a:spcPts val="1200"/>
              </a:spcBef>
              <a:buSzPct val="130000"/>
              <a:buBlip>
                <a:blip r:embed="rId3"/>
              </a:buBlip>
            </a:pPr>
            <a:r>
              <a:rPr lang="de-DE" dirty="0"/>
              <a:t>Nektar- und Pollenspender für Insekten</a:t>
            </a:r>
          </a:p>
          <a:p>
            <a:pPr>
              <a:spcBef>
                <a:spcPts val="1200"/>
              </a:spcBef>
              <a:buSzPct val="130000"/>
              <a:buBlip>
                <a:blip r:embed="rId3"/>
              </a:buBlip>
            </a:pPr>
            <a:r>
              <a:rPr lang="de-DE" dirty="0"/>
              <a:t>Schmetterlingsblütler: Bindung von Luft-Stickstoff</a:t>
            </a:r>
          </a:p>
        </p:txBody>
      </p:sp>
      <p:sp>
        <p:nvSpPr>
          <p:cNvPr id="18" name="Textfeld 17">
            <a:extLst>
              <a:ext uri="{FF2B5EF4-FFF2-40B4-BE49-F238E27FC236}">
                <a16:creationId xmlns:a16="http://schemas.microsoft.com/office/drawing/2014/main" id="{0307A2EB-C55A-4A58-A1B5-7D05F0230465}"/>
              </a:ext>
            </a:extLst>
          </p:cNvPr>
          <p:cNvSpPr txBox="1"/>
          <p:nvPr/>
        </p:nvSpPr>
        <p:spPr>
          <a:xfrm>
            <a:off x="8611543" y="2321693"/>
            <a:ext cx="430887" cy="2257068"/>
          </a:xfrm>
          <a:prstGeom prst="rect">
            <a:avLst/>
          </a:prstGeom>
          <a:noFill/>
        </p:spPr>
        <p:txBody>
          <a:bodyPr vert="vert" wrap="square" rtlCol="0" anchor="ctr">
            <a:spAutoFit/>
          </a:bodyPr>
          <a:lstStyle/>
          <a:p>
            <a:pPr algn="ctr"/>
            <a:r>
              <a:rPr lang="de-DE" sz="1600" b="1" dirty="0">
                <a:solidFill>
                  <a:schemeClr val="bg1"/>
                </a:solidFill>
                <a:latin typeface="+mn-lt"/>
              </a:rPr>
              <a:t>Anpassungsmaßnahmen</a:t>
            </a:r>
          </a:p>
        </p:txBody>
      </p:sp>
      <p:sp>
        <p:nvSpPr>
          <p:cNvPr id="20" name="Textplatzhalter 1">
            <a:extLst>
              <a:ext uri="{FF2B5EF4-FFF2-40B4-BE49-F238E27FC236}">
                <a16:creationId xmlns:a16="http://schemas.microsoft.com/office/drawing/2014/main" id="{F0D46325-C071-4A2A-9207-8A1F90B530FC}"/>
              </a:ext>
            </a:extLst>
          </p:cNvPr>
          <p:cNvSpPr txBox="1">
            <a:spLocks/>
          </p:cNvSpPr>
          <p:nvPr/>
        </p:nvSpPr>
        <p:spPr>
          <a:xfrm>
            <a:off x="960326" y="599567"/>
            <a:ext cx="6576732" cy="444505"/>
          </a:xfrm>
          <a:prstGeom prst="rect">
            <a:avLst/>
          </a:prstGeom>
        </p:spPr>
        <p:txBody>
          <a:bodyPr vert="horz" lIns="0" tIns="0" rIns="0" bIns="0"/>
          <a:lstStyle>
            <a:lvl1pPr marL="0" indent="0" algn="l" defTabSz="342900" rtl="0" eaLnBrk="0" fontAlgn="base" hangingPunct="0">
              <a:spcBef>
                <a:spcPts val="0"/>
              </a:spcBef>
              <a:spcAft>
                <a:spcPts val="1650"/>
              </a:spcAft>
              <a:buFontTx/>
              <a:buNone/>
              <a:defRPr sz="2600" b="1" kern="1200">
                <a:solidFill>
                  <a:schemeClr val="tx1"/>
                </a:solidFill>
                <a:latin typeface="+mj-lt"/>
                <a:ea typeface="Fira Sans" panose="020B0503050000020004" pitchFamily="34" charset="0"/>
                <a:cs typeface="Arial" panose="020B0604020202020204" pitchFamily="34" charset="0"/>
              </a:defRPr>
            </a:lvl1pPr>
            <a:lvl2pPr marL="0" indent="0" algn="l" defTabSz="342900" rtl="0" eaLnBrk="0" fontAlgn="base" hangingPunct="0">
              <a:spcBef>
                <a:spcPts val="0"/>
              </a:spcBef>
              <a:spcAft>
                <a:spcPts val="1650"/>
              </a:spcAft>
              <a:buFontTx/>
              <a:buNone/>
              <a:defRPr sz="2100" b="1" kern="1200" baseline="0">
                <a:solidFill>
                  <a:schemeClr val="tx1"/>
                </a:solidFill>
                <a:latin typeface="Arial"/>
                <a:ea typeface="ＭＳ Ｐゴシック" pitchFamily="-110" charset="-128"/>
                <a:cs typeface="Arial"/>
              </a:defRPr>
            </a:lvl2pPr>
            <a:lvl3pPr marL="857250" indent="-171450" algn="l" defTabSz="342900" rtl="0" eaLnBrk="0" fontAlgn="base" hangingPunct="0">
              <a:spcBef>
                <a:spcPct val="20000"/>
              </a:spcBef>
              <a:spcAft>
                <a:spcPct val="0"/>
              </a:spcAft>
              <a:buClr>
                <a:srgbClr val="71AD2A"/>
              </a:buClr>
              <a:buFont typeface="Lucida Grande"/>
              <a:buChar char="»"/>
              <a:defRPr kern="1200">
                <a:solidFill>
                  <a:schemeClr val="tx1"/>
                </a:solidFill>
                <a:latin typeface="Arial"/>
                <a:ea typeface="ＭＳ Ｐゴシック" pitchFamily="-110" charset="-128"/>
                <a:cs typeface="Arial"/>
              </a:defRPr>
            </a:lvl3pPr>
            <a:lvl4pPr marL="12001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Arial"/>
                <a:ea typeface="ＭＳ Ｐゴシック" pitchFamily="-110" charset="-128"/>
                <a:cs typeface="Arial"/>
              </a:defRPr>
            </a:lvl4pPr>
            <a:lvl5pPr marL="15430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Arial"/>
                <a:ea typeface="ＭＳ Ｐゴシック" pitchFamily="-110" charset="-128"/>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de-DE" dirty="0"/>
              <a:t>Vorteile einer Gründüngung</a:t>
            </a:r>
          </a:p>
        </p:txBody>
      </p:sp>
      <p:sp>
        <p:nvSpPr>
          <p:cNvPr id="21" name="Textfeld 20">
            <a:extLst>
              <a:ext uri="{FF2B5EF4-FFF2-40B4-BE49-F238E27FC236}">
                <a16:creationId xmlns:a16="http://schemas.microsoft.com/office/drawing/2014/main" id="{2C9AE909-154E-407C-9AAB-54941EDE4B9E}"/>
              </a:ext>
            </a:extLst>
          </p:cNvPr>
          <p:cNvSpPr txBox="1"/>
          <p:nvPr/>
        </p:nvSpPr>
        <p:spPr>
          <a:xfrm>
            <a:off x="5429603" y="4713956"/>
            <a:ext cx="2207425" cy="276999"/>
          </a:xfrm>
          <a:prstGeom prst="rect">
            <a:avLst/>
          </a:prstGeom>
          <a:noFill/>
        </p:spPr>
        <p:txBody>
          <a:bodyPr wrap="square" rtlCol="0">
            <a:spAutoFit/>
          </a:bodyPr>
          <a:lstStyle/>
          <a:p>
            <a:pPr algn="l">
              <a:spcBef>
                <a:spcPts val="100"/>
              </a:spcBef>
            </a:pPr>
            <a:r>
              <a:rPr lang="de-DE" sz="1200" dirty="0">
                <a:latin typeface="+mn-lt"/>
              </a:rPr>
              <a:t>Phacelia – Der Bienenfreund </a:t>
            </a:r>
            <a:r>
              <a:rPr lang="de-DE" sz="800" dirty="0">
                <a:latin typeface="+mn-lt"/>
              </a:rPr>
              <a:t>(38)</a:t>
            </a:r>
          </a:p>
        </p:txBody>
      </p:sp>
      <p:sp>
        <p:nvSpPr>
          <p:cNvPr id="19" name="Textfeld 18">
            <a:extLst>
              <a:ext uri="{FF2B5EF4-FFF2-40B4-BE49-F238E27FC236}">
                <a16:creationId xmlns:a16="http://schemas.microsoft.com/office/drawing/2014/main" id="{582631CE-0AD0-438E-82E9-A1F18A94C4DE}"/>
              </a:ext>
            </a:extLst>
          </p:cNvPr>
          <p:cNvSpPr txBox="1"/>
          <p:nvPr/>
        </p:nvSpPr>
        <p:spPr>
          <a:xfrm>
            <a:off x="5429603" y="2318530"/>
            <a:ext cx="2207425" cy="276999"/>
          </a:xfrm>
          <a:prstGeom prst="rect">
            <a:avLst/>
          </a:prstGeom>
          <a:noFill/>
        </p:spPr>
        <p:txBody>
          <a:bodyPr wrap="square" rtlCol="0">
            <a:spAutoFit/>
          </a:bodyPr>
          <a:lstStyle/>
          <a:p>
            <a:pPr algn="l">
              <a:spcBef>
                <a:spcPts val="100"/>
              </a:spcBef>
            </a:pPr>
            <a:r>
              <a:rPr lang="de-DE" sz="1200" dirty="0">
                <a:latin typeface="+mn-lt"/>
              </a:rPr>
              <a:t>Inkarnat-Klee </a:t>
            </a:r>
            <a:r>
              <a:rPr lang="de-DE" sz="800" dirty="0">
                <a:latin typeface="+mn-lt"/>
              </a:rPr>
              <a:t>(37)</a:t>
            </a:r>
          </a:p>
        </p:txBody>
      </p:sp>
      <p:pic>
        <p:nvPicPr>
          <p:cNvPr id="3" name="Grafik 2">
            <a:extLst>
              <a:ext uri="{FF2B5EF4-FFF2-40B4-BE49-F238E27FC236}">
                <a16:creationId xmlns:a16="http://schemas.microsoft.com/office/drawing/2014/main" id="{7C45C7C2-5BC7-49A1-82D4-C5BC590CC7E4}"/>
              </a:ext>
            </a:extLst>
          </p:cNvPr>
          <p:cNvPicPr>
            <a:picLocks noChangeAspect="1"/>
          </p:cNvPicPr>
          <p:nvPr/>
        </p:nvPicPr>
        <p:blipFill>
          <a:blip r:embed="rId4"/>
          <a:stretch>
            <a:fillRect/>
          </a:stretch>
        </p:blipFill>
        <p:spPr>
          <a:xfrm>
            <a:off x="5499806" y="602926"/>
            <a:ext cx="2294306" cy="1721144"/>
          </a:xfrm>
          <a:prstGeom prst="rect">
            <a:avLst/>
          </a:prstGeom>
        </p:spPr>
      </p:pic>
      <p:pic>
        <p:nvPicPr>
          <p:cNvPr id="4" name="Grafik 3">
            <a:extLst>
              <a:ext uri="{FF2B5EF4-FFF2-40B4-BE49-F238E27FC236}">
                <a16:creationId xmlns:a16="http://schemas.microsoft.com/office/drawing/2014/main" id="{3837C33F-B7FC-4D1D-9867-69BACFEF24C6}"/>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20000"/>
                    </a14:imgEffect>
                  </a14:imgLayer>
                </a14:imgProps>
              </a:ext>
            </a:extLst>
          </a:blip>
          <a:srcRect l="8384" t="19071" r="10706"/>
          <a:stretch/>
        </p:blipFill>
        <p:spPr>
          <a:xfrm>
            <a:off x="5499806" y="2974582"/>
            <a:ext cx="2294306" cy="1721143"/>
          </a:xfrm>
          <a:prstGeom prst="rect">
            <a:avLst/>
          </a:prstGeom>
        </p:spPr>
      </p:pic>
    </p:spTree>
    <p:extLst>
      <p:ext uri="{BB962C8B-B14F-4D97-AF65-F5344CB8AC3E}">
        <p14:creationId xmlns:p14="http://schemas.microsoft.com/office/powerpoint/2010/main" val="265576276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7941FC42-80DE-463A-B443-6DB5B9B83564}"/>
              </a:ext>
            </a:extLst>
          </p:cNvPr>
          <p:cNvSpPr>
            <a:spLocks noGrp="1"/>
          </p:cNvSpPr>
          <p:nvPr>
            <p:ph type="body" sz="quarter" idx="12"/>
          </p:nvPr>
        </p:nvSpPr>
        <p:spPr/>
        <p:txBody>
          <a:bodyPr/>
          <a:lstStyle/>
          <a:p>
            <a:r>
              <a:rPr lang="de-DE" dirty="0"/>
              <a:t>Bodenbearbeitung</a:t>
            </a:r>
          </a:p>
        </p:txBody>
      </p:sp>
    </p:spTree>
    <p:extLst>
      <p:ext uri="{BB962C8B-B14F-4D97-AF65-F5344CB8AC3E}">
        <p14:creationId xmlns:p14="http://schemas.microsoft.com/office/powerpoint/2010/main" val="36663317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p:cNvSpPr>
            <a:spLocks noGrp="1"/>
          </p:cNvSpPr>
          <p:nvPr>
            <p:ph type="body" sz="quarter" idx="12"/>
          </p:nvPr>
        </p:nvSpPr>
        <p:spPr/>
        <p:txBody>
          <a:bodyPr/>
          <a:lstStyle/>
          <a:p>
            <a:r>
              <a:rPr lang="de-DE" dirty="0"/>
              <a:t>1. Klimawandel und Pflanzenwachstum</a:t>
            </a:r>
          </a:p>
        </p:txBody>
      </p:sp>
    </p:spTree>
    <p:extLst>
      <p:ext uri="{BB962C8B-B14F-4D97-AF65-F5344CB8AC3E}">
        <p14:creationId xmlns:p14="http://schemas.microsoft.com/office/powerpoint/2010/main" val="64684154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BFB5232F-6851-4760-918D-6015D5CE7836}"/>
              </a:ext>
            </a:extLst>
          </p:cNvPr>
          <p:cNvSpPr>
            <a:spLocks noGrp="1"/>
          </p:cNvSpPr>
          <p:nvPr>
            <p:ph type="body" sz="quarter" idx="12"/>
          </p:nvPr>
        </p:nvSpPr>
        <p:spPr/>
        <p:txBody>
          <a:bodyPr/>
          <a:lstStyle/>
          <a:p>
            <a:r>
              <a:rPr lang="de-DE" sz="2600" dirty="0"/>
              <a:t>Hacken</a:t>
            </a:r>
          </a:p>
        </p:txBody>
      </p:sp>
      <p:sp>
        <p:nvSpPr>
          <p:cNvPr id="10" name="Denkblase: wolkenförmig 9">
            <a:extLst>
              <a:ext uri="{FF2B5EF4-FFF2-40B4-BE49-F238E27FC236}">
                <a16:creationId xmlns:a16="http://schemas.microsoft.com/office/drawing/2014/main" id="{1C0C4EAD-8392-4AF7-95A6-5B23BB4B74F7}"/>
              </a:ext>
            </a:extLst>
          </p:cNvPr>
          <p:cNvSpPr/>
          <p:nvPr/>
        </p:nvSpPr>
        <p:spPr>
          <a:xfrm>
            <a:off x="4712677" y="654148"/>
            <a:ext cx="2574388" cy="794824"/>
          </a:xfrm>
          <a:prstGeom prst="cloudCallout">
            <a:avLst/>
          </a:prstGeom>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11" name="Denkblase: wolkenförmig 10">
            <a:extLst>
              <a:ext uri="{FF2B5EF4-FFF2-40B4-BE49-F238E27FC236}">
                <a16:creationId xmlns:a16="http://schemas.microsoft.com/office/drawing/2014/main" id="{BCF4DCE5-B3AB-4148-B437-2B3F10DBF103}"/>
              </a:ext>
            </a:extLst>
          </p:cNvPr>
          <p:cNvSpPr/>
          <p:nvPr/>
        </p:nvSpPr>
        <p:spPr>
          <a:xfrm>
            <a:off x="5077608" y="208767"/>
            <a:ext cx="2574389" cy="1405533"/>
          </a:xfrm>
          <a:prstGeom prst="cloudCallout">
            <a:avLst>
              <a:gd name="adj1" fmla="val 24474"/>
              <a:gd name="adj2" fmla="val 61580"/>
            </a:avLst>
          </a:prstGeom>
          <a:ln>
            <a:solidFill>
              <a:schemeClr val="accent1"/>
            </a:solidFill>
          </a:ln>
        </p:spPr>
        <p:txBody>
          <a:bodyPr wrap="square" rtlCol="0" anchor="ctr">
            <a:spAutoFit/>
          </a:bodyPr>
          <a:lstStyle/>
          <a:p>
            <a:pPr algn="ctr"/>
            <a:r>
              <a:rPr lang="de-DE" dirty="0">
                <a:latin typeface="+mn-lt"/>
              </a:rPr>
              <a:t>„Einmal Hacken spart dreimal Gießen!“</a:t>
            </a:r>
          </a:p>
        </p:txBody>
      </p:sp>
      <p:sp>
        <p:nvSpPr>
          <p:cNvPr id="12" name="Textfeld 11">
            <a:extLst>
              <a:ext uri="{FF2B5EF4-FFF2-40B4-BE49-F238E27FC236}">
                <a16:creationId xmlns:a16="http://schemas.microsoft.com/office/drawing/2014/main" id="{6CD24AF4-21C9-4816-8C2F-3FCD59145122}"/>
              </a:ext>
            </a:extLst>
          </p:cNvPr>
          <p:cNvSpPr txBox="1"/>
          <p:nvPr/>
        </p:nvSpPr>
        <p:spPr>
          <a:xfrm>
            <a:off x="1266092" y="4743884"/>
            <a:ext cx="3305908" cy="276999"/>
          </a:xfrm>
          <a:prstGeom prst="rect">
            <a:avLst/>
          </a:prstGeom>
          <a:noFill/>
        </p:spPr>
        <p:txBody>
          <a:bodyPr wrap="square" rtlCol="0">
            <a:spAutoFit/>
          </a:bodyPr>
          <a:lstStyle/>
          <a:p>
            <a:pPr algn="l"/>
            <a:r>
              <a:rPr lang="de-DE" sz="1200" dirty="0">
                <a:latin typeface="+mn-lt"/>
              </a:rPr>
              <a:t>Der Boden um die Salate wurde gehackt </a:t>
            </a:r>
            <a:r>
              <a:rPr lang="de-DE" sz="800" dirty="0">
                <a:latin typeface="+mn-lt"/>
              </a:rPr>
              <a:t>(39)</a:t>
            </a:r>
          </a:p>
        </p:txBody>
      </p:sp>
      <p:sp>
        <p:nvSpPr>
          <p:cNvPr id="14" name="Textfeld 13">
            <a:extLst>
              <a:ext uri="{FF2B5EF4-FFF2-40B4-BE49-F238E27FC236}">
                <a16:creationId xmlns:a16="http://schemas.microsoft.com/office/drawing/2014/main" id="{D61D5744-038D-4AB7-B79C-591B8B261657}"/>
              </a:ext>
            </a:extLst>
          </p:cNvPr>
          <p:cNvSpPr txBox="1"/>
          <p:nvPr/>
        </p:nvSpPr>
        <p:spPr>
          <a:xfrm>
            <a:off x="8611543" y="2321693"/>
            <a:ext cx="430887" cy="2257068"/>
          </a:xfrm>
          <a:prstGeom prst="rect">
            <a:avLst/>
          </a:prstGeom>
          <a:noFill/>
        </p:spPr>
        <p:txBody>
          <a:bodyPr vert="vert" wrap="square" rtlCol="0" anchor="ctr">
            <a:spAutoFit/>
          </a:bodyPr>
          <a:lstStyle/>
          <a:p>
            <a:pPr algn="ctr"/>
            <a:r>
              <a:rPr lang="de-DE" sz="1600" b="1" dirty="0">
                <a:solidFill>
                  <a:schemeClr val="bg1"/>
                </a:solidFill>
                <a:latin typeface="+mn-lt"/>
              </a:rPr>
              <a:t>Anpassungsmaßnahmen</a:t>
            </a:r>
          </a:p>
        </p:txBody>
      </p:sp>
      <p:sp>
        <p:nvSpPr>
          <p:cNvPr id="13" name="Textplatzhalter 2">
            <a:extLst>
              <a:ext uri="{FF2B5EF4-FFF2-40B4-BE49-F238E27FC236}">
                <a16:creationId xmlns:a16="http://schemas.microsoft.com/office/drawing/2014/main" id="{2D6C1416-9B39-4AC3-A083-CB430201A62A}"/>
              </a:ext>
            </a:extLst>
          </p:cNvPr>
          <p:cNvSpPr txBox="1">
            <a:spLocks/>
          </p:cNvSpPr>
          <p:nvPr/>
        </p:nvSpPr>
        <p:spPr>
          <a:xfrm>
            <a:off x="971550" y="1312812"/>
            <a:ext cx="4341668" cy="1405533"/>
          </a:xfrm>
          <a:prstGeom prst="rect">
            <a:avLst/>
          </a:prstGeom>
        </p:spPr>
        <p:txBody>
          <a:bodyPr/>
          <a:lstStyle>
            <a:lvl1pPr marL="0" indent="0" algn="l" defTabSz="342900" rtl="0" eaLnBrk="0" fontAlgn="base" hangingPunct="0">
              <a:spcBef>
                <a:spcPct val="20000"/>
              </a:spcBef>
              <a:spcAft>
                <a:spcPct val="0"/>
              </a:spcAft>
              <a:buFont typeface="Arial" panose="020B0604020202020204" pitchFamily="34" charset="0"/>
              <a:buNone/>
              <a:defRPr sz="2400" kern="1200">
                <a:solidFill>
                  <a:schemeClr val="bg1"/>
                </a:solidFill>
                <a:latin typeface="+mn-lt"/>
                <a:ea typeface="ＭＳ Ｐゴシック" pitchFamily="-110" charset="-128"/>
                <a:cs typeface="ＭＳ Ｐゴシック" pitchFamily="-110" charset="-128"/>
              </a:defRPr>
            </a:lvl1pPr>
            <a:lvl2pPr marL="557213" indent="-214313" algn="l" defTabSz="342900"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ＭＳ Ｐゴシック" pitchFamily="-110" charset="-128"/>
                <a:cs typeface="+mn-cs"/>
              </a:defRPr>
            </a:lvl2pPr>
            <a:lvl3pPr marL="857250" indent="-171450" algn="l" defTabSz="342900" rtl="0" eaLnBrk="0" fontAlgn="base" hangingPunct="0">
              <a:spcBef>
                <a:spcPct val="20000"/>
              </a:spcBef>
              <a:spcAft>
                <a:spcPct val="0"/>
              </a:spcAft>
              <a:buFont typeface="Arial" panose="020B0604020202020204" pitchFamily="34" charset="0"/>
              <a:buChar char="•"/>
              <a:defRPr kern="1200">
                <a:solidFill>
                  <a:schemeClr val="tx1"/>
                </a:solidFill>
                <a:latin typeface="+mn-lt"/>
                <a:ea typeface="ＭＳ Ｐゴシック" pitchFamily="-110" charset="-128"/>
                <a:cs typeface="+mn-cs"/>
              </a:defRPr>
            </a:lvl3pPr>
            <a:lvl4pPr marL="12001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4pPr>
            <a:lvl5pPr marL="15430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ＭＳ Ｐゴシック" pitchFamily="-110" charset="-128"/>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342900" indent="-342900">
              <a:spcBef>
                <a:spcPts val="1200"/>
              </a:spcBef>
              <a:buClr>
                <a:srgbClr val="7AB800"/>
              </a:buClr>
              <a:buFont typeface="Arial" panose="020B0604020202020204" pitchFamily="34" charset="0"/>
              <a:buChar char="•"/>
            </a:pPr>
            <a:r>
              <a:rPr lang="de-DE" sz="1900" dirty="0">
                <a:solidFill>
                  <a:schemeClr val="tx1"/>
                </a:solidFill>
              </a:rPr>
              <a:t>Erhält eine offenporige, krümelige Bodenoberfläche</a:t>
            </a:r>
          </a:p>
          <a:p>
            <a:pPr marL="342900" indent="-342900">
              <a:spcBef>
                <a:spcPts val="1200"/>
              </a:spcBef>
              <a:buClr>
                <a:srgbClr val="7AB800"/>
              </a:buClr>
              <a:buFont typeface="Arial" panose="020B0604020202020204" pitchFamily="34" charset="0"/>
              <a:buChar char="•"/>
            </a:pPr>
            <a:r>
              <a:rPr lang="de-DE" sz="1900" dirty="0">
                <a:solidFill>
                  <a:schemeClr val="tx1"/>
                </a:solidFill>
              </a:rPr>
              <a:t>Hält den Boden aufnahmefähig für Wasser und reduziert die Verdunstung</a:t>
            </a:r>
          </a:p>
          <a:p>
            <a:pPr marL="342900" indent="-342900">
              <a:buClr>
                <a:srgbClr val="7AB800"/>
              </a:buClr>
              <a:buFont typeface="Arial" panose="020B0604020202020204" pitchFamily="34" charset="0"/>
              <a:buChar char="•"/>
            </a:pPr>
            <a:endParaRPr lang="de-DE" sz="1900" dirty="0">
              <a:solidFill>
                <a:schemeClr val="tx1"/>
              </a:solidFill>
            </a:endParaRPr>
          </a:p>
        </p:txBody>
      </p:sp>
      <p:sp>
        <p:nvSpPr>
          <p:cNvPr id="15" name="Textfeld 14">
            <a:extLst>
              <a:ext uri="{FF2B5EF4-FFF2-40B4-BE49-F238E27FC236}">
                <a16:creationId xmlns:a16="http://schemas.microsoft.com/office/drawing/2014/main" id="{916369A8-F78F-4AA8-B677-D38F699B8CA3}"/>
              </a:ext>
            </a:extLst>
          </p:cNvPr>
          <p:cNvSpPr txBox="1"/>
          <p:nvPr/>
        </p:nvSpPr>
        <p:spPr>
          <a:xfrm>
            <a:off x="7978264" y="4768034"/>
            <a:ext cx="406820" cy="215444"/>
          </a:xfrm>
          <a:prstGeom prst="rect">
            <a:avLst/>
          </a:prstGeom>
          <a:noFill/>
        </p:spPr>
        <p:txBody>
          <a:bodyPr wrap="square" rtlCol="0">
            <a:spAutoFit/>
          </a:bodyPr>
          <a:lstStyle/>
          <a:p>
            <a:r>
              <a:rPr lang="de-DE" sz="800" dirty="0">
                <a:latin typeface="+mn-lt"/>
              </a:rPr>
              <a:t>(40)</a:t>
            </a:r>
          </a:p>
        </p:txBody>
      </p:sp>
      <p:pic>
        <p:nvPicPr>
          <p:cNvPr id="16" name="Grafik 15">
            <a:extLst>
              <a:ext uri="{FF2B5EF4-FFF2-40B4-BE49-F238E27FC236}">
                <a16:creationId xmlns:a16="http://schemas.microsoft.com/office/drawing/2014/main" id="{DDB2037F-6694-4835-B9E7-A698C0036D0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067859" y="1800036"/>
            <a:ext cx="2197601" cy="3061397"/>
          </a:xfrm>
          <a:prstGeom prst="rect">
            <a:avLst/>
          </a:prstGeom>
        </p:spPr>
      </p:pic>
      <p:pic>
        <p:nvPicPr>
          <p:cNvPr id="17" name="Grafik 16">
            <a:extLst>
              <a:ext uri="{FF2B5EF4-FFF2-40B4-BE49-F238E27FC236}">
                <a16:creationId xmlns:a16="http://schemas.microsoft.com/office/drawing/2014/main" id="{5A1B9478-B7A4-44D4-8488-983FF87C126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322228" y="2883723"/>
            <a:ext cx="3249772" cy="1884311"/>
          </a:xfrm>
          <a:prstGeom prst="rect">
            <a:avLst/>
          </a:prstGeom>
        </p:spPr>
      </p:pic>
    </p:spTree>
    <p:extLst>
      <p:ext uri="{BB962C8B-B14F-4D97-AF65-F5344CB8AC3E}">
        <p14:creationId xmlns:p14="http://schemas.microsoft.com/office/powerpoint/2010/main" val="353172805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4F52996-A528-4433-9916-A5BC3C41E7A5}"/>
              </a:ext>
            </a:extLst>
          </p:cNvPr>
          <p:cNvSpPr>
            <a:spLocks noGrp="1"/>
          </p:cNvSpPr>
          <p:nvPr>
            <p:ph type="body" sz="quarter" idx="12"/>
          </p:nvPr>
        </p:nvSpPr>
        <p:spPr/>
        <p:txBody>
          <a:bodyPr/>
          <a:lstStyle/>
          <a:p>
            <a:r>
              <a:rPr lang="de-DE" dirty="0"/>
              <a:t>Grundsätze der Bodenvorbereitung</a:t>
            </a:r>
          </a:p>
        </p:txBody>
      </p:sp>
      <p:sp>
        <p:nvSpPr>
          <p:cNvPr id="9" name="Textfeld 8">
            <a:extLst>
              <a:ext uri="{FF2B5EF4-FFF2-40B4-BE49-F238E27FC236}">
                <a16:creationId xmlns:a16="http://schemas.microsoft.com/office/drawing/2014/main" id="{31EDE315-1CE4-4C06-8140-20989C8D94FF}"/>
              </a:ext>
            </a:extLst>
          </p:cNvPr>
          <p:cNvSpPr txBox="1"/>
          <p:nvPr/>
        </p:nvSpPr>
        <p:spPr>
          <a:xfrm>
            <a:off x="5636419" y="1328738"/>
            <a:ext cx="1900639" cy="384721"/>
          </a:xfrm>
          <a:prstGeom prst="rect">
            <a:avLst/>
          </a:prstGeom>
          <a:noFill/>
          <a:ln w="28575">
            <a:solidFill>
              <a:schemeClr val="accent1"/>
            </a:solidFill>
          </a:ln>
        </p:spPr>
        <p:txBody>
          <a:bodyPr wrap="square" rtlCol="0" anchor="ctr">
            <a:spAutoFit/>
          </a:bodyPr>
          <a:lstStyle/>
          <a:p>
            <a:pPr algn="ctr"/>
            <a:r>
              <a:rPr lang="de-DE" sz="1900" b="1" dirty="0">
                <a:latin typeface="+mn-lt"/>
              </a:rPr>
              <a:t>Nicht zu intensiv</a:t>
            </a:r>
          </a:p>
        </p:txBody>
      </p:sp>
      <p:sp>
        <p:nvSpPr>
          <p:cNvPr id="10" name="Textfeld 9">
            <a:extLst>
              <a:ext uri="{FF2B5EF4-FFF2-40B4-BE49-F238E27FC236}">
                <a16:creationId xmlns:a16="http://schemas.microsoft.com/office/drawing/2014/main" id="{E3B7F822-4C4E-432C-B183-2AF595B4AA78}"/>
              </a:ext>
            </a:extLst>
          </p:cNvPr>
          <p:cNvSpPr txBox="1"/>
          <p:nvPr/>
        </p:nvSpPr>
        <p:spPr>
          <a:xfrm>
            <a:off x="3298373" y="1328738"/>
            <a:ext cx="1632854" cy="384721"/>
          </a:xfrm>
          <a:prstGeom prst="rect">
            <a:avLst/>
          </a:prstGeom>
          <a:noFill/>
          <a:ln w="28575">
            <a:solidFill>
              <a:schemeClr val="accent1"/>
            </a:solidFill>
          </a:ln>
        </p:spPr>
        <p:txBody>
          <a:bodyPr wrap="square" rtlCol="0" anchor="ctr">
            <a:spAutoFit/>
          </a:bodyPr>
          <a:lstStyle/>
          <a:p>
            <a:pPr algn="ctr"/>
            <a:r>
              <a:rPr lang="de-DE" sz="1900" b="1" dirty="0">
                <a:latin typeface="+mn-lt"/>
              </a:rPr>
              <a:t>Nicht zu früh</a:t>
            </a:r>
          </a:p>
        </p:txBody>
      </p:sp>
      <p:sp>
        <p:nvSpPr>
          <p:cNvPr id="12" name="Pfeil: nach unten 11">
            <a:extLst>
              <a:ext uri="{FF2B5EF4-FFF2-40B4-BE49-F238E27FC236}">
                <a16:creationId xmlns:a16="http://schemas.microsoft.com/office/drawing/2014/main" id="{81A502BE-514F-4453-83EC-C08FDEEB6F2B}"/>
              </a:ext>
            </a:extLst>
          </p:cNvPr>
          <p:cNvSpPr/>
          <p:nvPr/>
        </p:nvSpPr>
        <p:spPr>
          <a:xfrm>
            <a:off x="6465294" y="1857374"/>
            <a:ext cx="242887" cy="384721"/>
          </a:xfrm>
          <a:prstGeom prst="downArrow">
            <a:avLst/>
          </a:prstGeom>
          <a:solidFill>
            <a:srgbClr val="FF0000"/>
          </a:solidFill>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13" name="Pfeil: nach unten 12">
            <a:extLst>
              <a:ext uri="{FF2B5EF4-FFF2-40B4-BE49-F238E27FC236}">
                <a16:creationId xmlns:a16="http://schemas.microsoft.com/office/drawing/2014/main" id="{406C4525-29C8-4C75-AAA5-7ED835F98E13}"/>
              </a:ext>
            </a:extLst>
          </p:cNvPr>
          <p:cNvSpPr/>
          <p:nvPr/>
        </p:nvSpPr>
        <p:spPr>
          <a:xfrm>
            <a:off x="3993356" y="1857375"/>
            <a:ext cx="242887" cy="384721"/>
          </a:xfrm>
          <a:prstGeom prst="downArrow">
            <a:avLst/>
          </a:prstGeom>
          <a:solidFill>
            <a:srgbClr val="FF0000"/>
          </a:solidFill>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15" name="Textfeld 14">
            <a:extLst>
              <a:ext uri="{FF2B5EF4-FFF2-40B4-BE49-F238E27FC236}">
                <a16:creationId xmlns:a16="http://schemas.microsoft.com/office/drawing/2014/main" id="{FF5771C1-1C6E-473B-9942-1881916A6744}"/>
              </a:ext>
            </a:extLst>
          </p:cNvPr>
          <p:cNvSpPr txBox="1"/>
          <p:nvPr/>
        </p:nvSpPr>
        <p:spPr>
          <a:xfrm>
            <a:off x="2972511" y="2460546"/>
            <a:ext cx="2860494" cy="2585323"/>
          </a:xfrm>
          <a:prstGeom prst="rect">
            <a:avLst/>
          </a:prstGeom>
          <a:noFill/>
        </p:spPr>
        <p:txBody>
          <a:bodyPr wrap="square" rtlCol="0">
            <a:spAutoFit/>
          </a:bodyPr>
          <a:lstStyle/>
          <a:p>
            <a:pPr marL="180000" indent="-180000" algn="l">
              <a:spcBef>
                <a:spcPts val="600"/>
              </a:spcBef>
              <a:buClr>
                <a:srgbClr val="78B800"/>
              </a:buClr>
              <a:buFont typeface="Arial" panose="020B0604020202020204" pitchFamily="34" charset="0"/>
              <a:buChar char="•"/>
            </a:pPr>
            <a:r>
              <a:rPr lang="de-DE" sz="1900" dirty="0">
                <a:latin typeface="+mn-lt"/>
              </a:rPr>
              <a:t>Milde Witterung im Herbst regt Nährstoff-freisetzung an</a:t>
            </a:r>
          </a:p>
          <a:p>
            <a:pPr marL="180000" indent="-180000" algn="l">
              <a:spcBef>
                <a:spcPts val="600"/>
              </a:spcBef>
              <a:buClr>
                <a:srgbClr val="78B800"/>
              </a:buClr>
              <a:buFont typeface="Arial" panose="020B0604020202020204" pitchFamily="34" charset="0"/>
              <a:buChar char="•"/>
            </a:pPr>
            <a:r>
              <a:rPr lang="de-DE" sz="1900" dirty="0">
                <a:latin typeface="+mn-lt"/>
              </a:rPr>
              <a:t>Zu frühe Boden-bearbeitung verstärkt diesen Effekt</a:t>
            </a:r>
          </a:p>
          <a:p>
            <a:pPr marL="800100" lvl="1" indent="-342900">
              <a:spcBef>
                <a:spcPts val="600"/>
              </a:spcBef>
              <a:buClr>
                <a:srgbClr val="FF0000"/>
              </a:buClr>
              <a:buFont typeface="Calibri" panose="020F0502020204030204" pitchFamily="34" charset="0"/>
              <a:buChar char="→"/>
            </a:pPr>
            <a:r>
              <a:rPr lang="de-DE" sz="1900" dirty="0">
                <a:solidFill>
                  <a:srgbClr val="FF0000"/>
                </a:solidFill>
                <a:latin typeface="+mn-lt"/>
              </a:rPr>
              <a:t>Nährstoff-auswaschung</a:t>
            </a:r>
          </a:p>
        </p:txBody>
      </p:sp>
      <p:sp>
        <p:nvSpPr>
          <p:cNvPr id="16" name="Textfeld 15">
            <a:extLst>
              <a:ext uri="{FF2B5EF4-FFF2-40B4-BE49-F238E27FC236}">
                <a16:creationId xmlns:a16="http://schemas.microsoft.com/office/drawing/2014/main" id="{E9759433-5790-4D7E-923C-51190B89369D}"/>
              </a:ext>
            </a:extLst>
          </p:cNvPr>
          <p:cNvSpPr txBox="1"/>
          <p:nvPr/>
        </p:nvSpPr>
        <p:spPr>
          <a:xfrm>
            <a:off x="5689890" y="2460546"/>
            <a:ext cx="1847168" cy="1338828"/>
          </a:xfrm>
          <a:prstGeom prst="rect">
            <a:avLst/>
          </a:prstGeom>
          <a:noFill/>
        </p:spPr>
        <p:txBody>
          <a:bodyPr wrap="square" rtlCol="0">
            <a:spAutoFit/>
          </a:bodyPr>
          <a:lstStyle/>
          <a:p>
            <a:pPr marL="180000" indent="-180000" algn="l">
              <a:spcBef>
                <a:spcPts val="600"/>
              </a:spcBef>
              <a:buClr>
                <a:srgbClr val="78B800"/>
              </a:buClr>
              <a:buFont typeface="Arial" panose="020B0604020202020204" pitchFamily="34" charset="0"/>
              <a:buChar char="•"/>
            </a:pPr>
            <a:r>
              <a:rPr lang="de-DE" sz="1900" dirty="0">
                <a:latin typeface="+mn-lt"/>
              </a:rPr>
              <a:t>Störung von Bodenleben und –</a:t>
            </a:r>
            <a:r>
              <a:rPr lang="de-DE" sz="1900" dirty="0" err="1">
                <a:latin typeface="+mn-lt"/>
              </a:rPr>
              <a:t>gefüge</a:t>
            </a:r>
            <a:endParaRPr lang="de-DE" sz="1900" dirty="0">
              <a:latin typeface="+mn-lt"/>
            </a:endParaRPr>
          </a:p>
          <a:p>
            <a:pPr marL="180000" indent="-180000" algn="l">
              <a:spcBef>
                <a:spcPts val="600"/>
              </a:spcBef>
              <a:buClr>
                <a:srgbClr val="78B800"/>
              </a:buClr>
              <a:buFont typeface="Arial" panose="020B0604020202020204" pitchFamily="34" charset="0"/>
              <a:buChar char="•"/>
            </a:pPr>
            <a:r>
              <a:rPr lang="de-DE" sz="1900" dirty="0">
                <a:latin typeface="+mn-lt"/>
              </a:rPr>
              <a:t>Wasserverlust</a:t>
            </a:r>
          </a:p>
        </p:txBody>
      </p:sp>
      <p:sp>
        <p:nvSpPr>
          <p:cNvPr id="17" name="Textfeld 16">
            <a:extLst>
              <a:ext uri="{FF2B5EF4-FFF2-40B4-BE49-F238E27FC236}">
                <a16:creationId xmlns:a16="http://schemas.microsoft.com/office/drawing/2014/main" id="{51B07244-A6DF-41FC-973A-DF931382E019}"/>
              </a:ext>
            </a:extLst>
          </p:cNvPr>
          <p:cNvSpPr txBox="1"/>
          <p:nvPr/>
        </p:nvSpPr>
        <p:spPr>
          <a:xfrm>
            <a:off x="8611543" y="2321693"/>
            <a:ext cx="430887" cy="2257068"/>
          </a:xfrm>
          <a:prstGeom prst="rect">
            <a:avLst/>
          </a:prstGeom>
          <a:noFill/>
        </p:spPr>
        <p:txBody>
          <a:bodyPr vert="vert" wrap="square" rtlCol="0" anchor="ctr">
            <a:spAutoFit/>
          </a:bodyPr>
          <a:lstStyle/>
          <a:p>
            <a:pPr algn="ctr"/>
            <a:r>
              <a:rPr lang="de-DE" sz="1600" b="1" dirty="0">
                <a:solidFill>
                  <a:schemeClr val="bg1"/>
                </a:solidFill>
                <a:latin typeface="+mn-lt"/>
              </a:rPr>
              <a:t>Anpassungsmaßnahmen</a:t>
            </a:r>
          </a:p>
        </p:txBody>
      </p:sp>
      <p:sp>
        <p:nvSpPr>
          <p:cNvPr id="27" name="Textfeld 26">
            <a:extLst>
              <a:ext uri="{FF2B5EF4-FFF2-40B4-BE49-F238E27FC236}">
                <a16:creationId xmlns:a16="http://schemas.microsoft.com/office/drawing/2014/main" id="{ED608404-F87B-40FB-A149-BBD7C26E35BE}"/>
              </a:ext>
            </a:extLst>
          </p:cNvPr>
          <p:cNvSpPr txBox="1"/>
          <p:nvPr/>
        </p:nvSpPr>
        <p:spPr>
          <a:xfrm>
            <a:off x="960327" y="1328738"/>
            <a:ext cx="1632854" cy="384721"/>
          </a:xfrm>
          <a:prstGeom prst="rect">
            <a:avLst/>
          </a:prstGeom>
          <a:noFill/>
          <a:ln w="28575">
            <a:solidFill>
              <a:schemeClr val="accent1"/>
            </a:solidFill>
          </a:ln>
        </p:spPr>
        <p:txBody>
          <a:bodyPr wrap="square" rtlCol="0" anchor="ctr">
            <a:spAutoFit/>
          </a:bodyPr>
          <a:lstStyle/>
          <a:p>
            <a:pPr algn="ctr"/>
            <a:r>
              <a:rPr lang="de-DE" sz="1900" b="1" dirty="0">
                <a:latin typeface="+mn-lt"/>
              </a:rPr>
              <a:t>Nicht zu nass</a:t>
            </a:r>
          </a:p>
        </p:txBody>
      </p:sp>
      <p:sp>
        <p:nvSpPr>
          <p:cNvPr id="29" name="Pfeil: nach unten 28">
            <a:extLst>
              <a:ext uri="{FF2B5EF4-FFF2-40B4-BE49-F238E27FC236}">
                <a16:creationId xmlns:a16="http://schemas.microsoft.com/office/drawing/2014/main" id="{8858D728-55F4-469E-A3F7-A870C5F6CD98}"/>
              </a:ext>
            </a:extLst>
          </p:cNvPr>
          <p:cNvSpPr/>
          <p:nvPr/>
        </p:nvSpPr>
        <p:spPr>
          <a:xfrm>
            <a:off x="1655310" y="1857374"/>
            <a:ext cx="242887" cy="384721"/>
          </a:xfrm>
          <a:prstGeom prst="downArrow">
            <a:avLst/>
          </a:prstGeom>
          <a:solidFill>
            <a:srgbClr val="FF0000"/>
          </a:solidFill>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34" name="Textfeld 33">
            <a:extLst>
              <a:ext uri="{FF2B5EF4-FFF2-40B4-BE49-F238E27FC236}">
                <a16:creationId xmlns:a16="http://schemas.microsoft.com/office/drawing/2014/main" id="{F2C53BE8-7B31-423E-864B-2DD418DB2600}"/>
              </a:ext>
            </a:extLst>
          </p:cNvPr>
          <p:cNvSpPr txBox="1"/>
          <p:nvPr/>
        </p:nvSpPr>
        <p:spPr>
          <a:xfrm>
            <a:off x="970841" y="2460546"/>
            <a:ext cx="1847168" cy="1338828"/>
          </a:xfrm>
          <a:prstGeom prst="rect">
            <a:avLst/>
          </a:prstGeom>
          <a:noFill/>
        </p:spPr>
        <p:txBody>
          <a:bodyPr wrap="square" rtlCol="0">
            <a:spAutoFit/>
          </a:bodyPr>
          <a:lstStyle/>
          <a:p>
            <a:pPr marL="180000" indent="-180000" algn="l">
              <a:spcBef>
                <a:spcPts val="600"/>
              </a:spcBef>
              <a:buClr>
                <a:srgbClr val="78B800"/>
              </a:buClr>
              <a:buFont typeface="Arial" panose="020B0604020202020204" pitchFamily="34" charset="0"/>
              <a:buChar char="•"/>
            </a:pPr>
            <a:r>
              <a:rPr lang="de-DE" sz="1900" dirty="0">
                <a:latin typeface="+mn-lt"/>
              </a:rPr>
              <a:t>Verdichtung</a:t>
            </a:r>
          </a:p>
          <a:p>
            <a:pPr marL="180000" indent="-180000" algn="l">
              <a:spcBef>
                <a:spcPts val="600"/>
              </a:spcBef>
              <a:buClr>
                <a:srgbClr val="78B800"/>
              </a:buClr>
              <a:buFont typeface="Arial" panose="020B0604020202020204" pitchFamily="34" charset="0"/>
              <a:buChar char="•"/>
            </a:pPr>
            <a:r>
              <a:rPr lang="de-DE" sz="1900" dirty="0">
                <a:latin typeface="+mn-lt"/>
              </a:rPr>
              <a:t>Schädigung des Boden-gefüges</a:t>
            </a:r>
          </a:p>
        </p:txBody>
      </p:sp>
      <p:sp>
        <p:nvSpPr>
          <p:cNvPr id="37" name="Rechteck 36">
            <a:extLst>
              <a:ext uri="{FF2B5EF4-FFF2-40B4-BE49-F238E27FC236}">
                <a16:creationId xmlns:a16="http://schemas.microsoft.com/office/drawing/2014/main" id="{9E3DA2AC-D87E-4FCA-8882-AD2B94D22249}"/>
              </a:ext>
            </a:extLst>
          </p:cNvPr>
          <p:cNvSpPr/>
          <p:nvPr/>
        </p:nvSpPr>
        <p:spPr>
          <a:xfrm>
            <a:off x="-37407" y="2742233"/>
            <a:ext cx="2903913" cy="444505"/>
          </a:xfrm>
          <a:prstGeom prst="rect">
            <a:avLst/>
          </a:prstGeom>
          <a:solidFill>
            <a:schemeClr val="bg1"/>
          </a:solidFill>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32" name="Textfeld 31">
            <a:extLst>
              <a:ext uri="{FF2B5EF4-FFF2-40B4-BE49-F238E27FC236}">
                <a16:creationId xmlns:a16="http://schemas.microsoft.com/office/drawing/2014/main" id="{79FA9247-23DC-425E-93CE-E5A384BA85FD}"/>
              </a:ext>
            </a:extLst>
          </p:cNvPr>
          <p:cNvSpPr txBox="1"/>
          <p:nvPr/>
        </p:nvSpPr>
        <p:spPr>
          <a:xfrm>
            <a:off x="2769101" y="4773777"/>
            <a:ext cx="406820" cy="215444"/>
          </a:xfrm>
          <a:prstGeom prst="rect">
            <a:avLst/>
          </a:prstGeom>
          <a:noFill/>
        </p:spPr>
        <p:txBody>
          <a:bodyPr wrap="square" rtlCol="0">
            <a:spAutoFit/>
          </a:bodyPr>
          <a:lstStyle/>
          <a:p>
            <a:r>
              <a:rPr lang="de-DE" sz="800" dirty="0">
                <a:latin typeface="+mn-lt"/>
              </a:rPr>
              <a:t>(42)</a:t>
            </a:r>
          </a:p>
        </p:txBody>
      </p:sp>
      <p:sp>
        <p:nvSpPr>
          <p:cNvPr id="33" name="Textfeld 32">
            <a:extLst>
              <a:ext uri="{FF2B5EF4-FFF2-40B4-BE49-F238E27FC236}">
                <a16:creationId xmlns:a16="http://schemas.microsoft.com/office/drawing/2014/main" id="{3FD17F88-3F7D-423F-8986-420F70103044}"/>
              </a:ext>
            </a:extLst>
          </p:cNvPr>
          <p:cNvSpPr txBox="1"/>
          <p:nvPr/>
        </p:nvSpPr>
        <p:spPr>
          <a:xfrm>
            <a:off x="2761792" y="2589726"/>
            <a:ext cx="406820" cy="215444"/>
          </a:xfrm>
          <a:prstGeom prst="rect">
            <a:avLst/>
          </a:prstGeom>
          <a:noFill/>
        </p:spPr>
        <p:txBody>
          <a:bodyPr wrap="square" rtlCol="0">
            <a:spAutoFit/>
          </a:bodyPr>
          <a:lstStyle/>
          <a:p>
            <a:r>
              <a:rPr lang="de-DE" sz="800" dirty="0">
                <a:latin typeface="+mn-lt"/>
              </a:rPr>
              <a:t>(41)</a:t>
            </a:r>
          </a:p>
        </p:txBody>
      </p:sp>
      <p:pic>
        <p:nvPicPr>
          <p:cNvPr id="41" name="Grafik 40">
            <a:extLst>
              <a:ext uri="{FF2B5EF4-FFF2-40B4-BE49-F238E27FC236}">
                <a16:creationId xmlns:a16="http://schemas.microsoft.com/office/drawing/2014/main" id="{9B4D7940-53EE-4D72-9B1D-92989EA1A171}"/>
              </a:ext>
            </a:extLst>
          </p:cNvPr>
          <p:cNvPicPr>
            <a:picLocks noChangeAspect="1"/>
          </p:cNvPicPr>
          <p:nvPr/>
        </p:nvPicPr>
        <p:blipFill>
          <a:blip r:embed="rId3"/>
          <a:stretch>
            <a:fillRect/>
          </a:stretch>
        </p:blipFill>
        <p:spPr>
          <a:xfrm>
            <a:off x="349166" y="1044072"/>
            <a:ext cx="2485614" cy="1728749"/>
          </a:xfrm>
          <a:prstGeom prst="rect">
            <a:avLst/>
          </a:prstGeom>
        </p:spPr>
      </p:pic>
      <p:sp>
        <p:nvSpPr>
          <p:cNvPr id="42" name="Textfeld 41">
            <a:extLst>
              <a:ext uri="{FF2B5EF4-FFF2-40B4-BE49-F238E27FC236}">
                <a16:creationId xmlns:a16="http://schemas.microsoft.com/office/drawing/2014/main" id="{170A88C3-C570-4541-ADA8-3267E87DD760}"/>
              </a:ext>
            </a:extLst>
          </p:cNvPr>
          <p:cNvSpPr txBox="1"/>
          <p:nvPr/>
        </p:nvSpPr>
        <p:spPr>
          <a:xfrm>
            <a:off x="278269" y="2715330"/>
            <a:ext cx="1444602" cy="338554"/>
          </a:xfrm>
          <a:prstGeom prst="rect">
            <a:avLst/>
          </a:prstGeom>
          <a:noFill/>
        </p:spPr>
        <p:txBody>
          <a:bodyPr wrap="square" rtlCol="0">
            <a:spAutoFit/>
          </a:bodyPr>
          <a:lstStyle/>
          <a:p>
            <a:pPr algn="l"/>
            <a:r>
              <a:rPr lang="de-DE" sz="1600" dirty="0">
                <a:latin typeface="+mn-lt"/>
              </a:rPr>
              <a:t>Zu nass </a:t>
            </a:r>
          </a:p>
        </p:txBody>
      </p:sp>
      <p:pic>
        <p:nvPicPr>
          <p:cNvPr id="43" name="Grafik 42">
            <a:extLst>
              <a:ext uri="{FF2B5EF4-FFF2-40B4-BE49-F238E27FC236}">
                <a16:creationId xmlns:a16="http://schemas.microsoft.com/office/drawing/2014/main" id="{0C975109-E36C-4D75-A9D3-7E60B87C1FC3}"/>
              </a:ext>
            </a:extLst>
          </p:cNvPr>
          <p:cNvPicPr>
            <a:picLocks noChangeAspect="1"/>
          </p:cNvPicPr>
          <p:nvPr/>
        </p:nvPicPr>
        <p:blipFill rotWithShape="1">
          <a:blip r:embed="rId4"/>
          <a:srcRect l="6437" t="17008" r="12657" b="3029"/>
          <a:stretch/>
        </p:blipFill>
        <p:spPr>
          <a:xfrm>
            <a:off x="371842" y="3133617"/>
            <a:ext cx="2487512" cy="1743079"/>
          </a:xfrm>
          <a:prstGeom prst="rect">
            <a:avLst/>
          </a:prstGeom>
        </p:spPr>
      </p:pic>
      <p:sp>
        <p:nvSpPr>
          <p:cNvPr id="44" name="Textfeld 43">
            <a:extLst>
              <a:ext uri="{FF2B5EF4-FFF2-40B4-BE49-F238E27FC236}">
                <a16:creationId xmlns:a16="http://schemas.microsoft.com/office/drawing/2014/main" id="{4E72F8B1-A704-4439-A4F0-AA9D3CC2031F}"/>
              </a:ext>
            </a:extLst>
          </p:cNvPr>
          <p:cNvSpPr txBox="1"/>
          <p:nvPr/>
        </p:nvSpPr>
        <p:spPr>
          <a:xfrm>
            <a:off x="2290271" y="2859688"/>
            <a:ext cx="599702" cy="338554"/>
          </a:xfrm>
          <a:prstGeom prst="rect">
            <a:avLst/>
          </a:prstGeom>
          <a:noFill/>
        </p:spPr>
        <p:txBody>
          <a:bodyPr wrap="square" rtlCol="0">
            <a:spAutoFit/>
          </a:bodyPr>
          <a:lstStyle/>
          <a:p>
            <a:pPr algn="l"/>
            <a:r>
              <a:rPr lang="de-DE" sz="1600" dirty="0">
                <a:latin typeface="+mn-lt"/>
              </a:rPr>
              <a:t>Ideal </a:t>
            </a:r>
          </a:p>
        </p:txBody>
      </p:sp>
      <p:pic>
        <p:nvPicPr>
          <p:cNvPr id="45" name="Grafik 44" descr="Linienpfeil: Kurve gegen den Uhrzeigersinn">
            <a:extLst>
              <a:ext uri="{FF2B5EF4-FFF2-40B4-BE49-F238E27FC236}">
                <a16:creationId xmlns:a16="http://schemas.microsoft.com/office/drawing/2014/main" id="{12CFF18E-F23A-4CF7-B114-98F076E0AC75}"/>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rot="14181006">
            <a:off x="1705937" y="2901409"/>
            <a:ext cx="642388" cy="642388"/>
          </a:xfrm>
          <a:prstGeom prst="rect">
            <a:avLst/>
          </a:prstGeom>
        </p:spPr>
      </p:pic>
      <p:pic>
        <p:nvPicPr>
          <p:cNvPr id="51" name="Grafik 50" descr="Linienpfeil: Kurve gegen den Uhrzeigersinn">
            <a:extLst>
              <a:ext uri="{FF2B5EF4-FFF2-40B4-BE49-F238E27FC236}">
                <a16:creationId xmlns:a16="http://schemas.microsoft.com/office/drawing/2014/main" id="{A0642957-9C20-44AD-9E51-DFF55C8121E7}"/>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rot="14181006" flipH="1" flipV="1">
            <a:off x="970604" y="2376253"/>
            <a:ext cx="642388" cy="642388"/>
          </a:xfrm>
          <a:prstGeom prst="rect">
            <a:avLst/>
          </a:prstGeom>
        </p:spPr>
      </p:pic>
      <p:sp>
        <p:nvSpPr>
          <p:cNvPr id="46" name="Rechteck 45">
            <a:extLst>
              <a:ext uri="{FF2B5EF4-FFF2-40B4-BE49-F238E27FC236}">
                <a16:creationId xmlns:a16="http://schemas.microsoft.com/office/drawing/2014/main" id="{BC210B85-3BDE-498A-8771-B52C09D366F9}"/>
              </a:ext>
            </a:extLst>
          </p:cNvPr>
          <p:cNvSpPr/>
          <p:nvPr/>
        </p:nvSpPr>
        <p:spPr>
          <a:xfrm>
            <a:off x="331786" y="927822"/>
            <a:ext cx="2796689" cy="4001797"/>
          </a:xfrm>
          <a:prstGeom prst="rect">
            <a:avLst/>
          </a:prstGeom>
          <a:solidFill>
            <a:schemeClr val="bg1"/>
          </a:solidFill>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pic>
        <p:nvPicPr>
          <p:cNvPr id="5" name="Grafik 4">
            <a:extLst>
              <a:ext uri="{FF2B5EF4-FFF2-40B4-BE49-F238E27FC236}">
                <a16:creationId xmlns:a16="http://schemas.microsoft.com/office/drawing/2014/main" id="{748D0F0F-0937-40DA-8163-0292721B4627}"/>
              </a:ext>
            </a:extLst>
          </p:cNvPr>
          <p:cNvPicPr>
            <a:picLocks noChangeAspect="1"/>
          </p:cNvPicPr>
          <p:nvPr/>
        </p:nvPicPr>
        <p:blipFill>
          <a:blip r:embed="rId9"/>
          <a:stretch>
            <a:fillRect/>
          </a:stretch>
        </p:blipFill>
        <p:spPr>
          <a:xfrm>
            <a:off x="772520" y="3040056"/>
            <a:ext cx="1735119" cy="1830971"/>
          </a:xfrm>
          <a:prstGeom prst="rect">
            <a:avLst/>
          </a:prstGeom>
        </p:spPr>
      </p:pic>
      <p:pic>
        <p:nvPicPr>
          <p:cNvPr id="7" name="Grafik 6">
            <a:extLst>
              <a:ext uri="{FF2B5EF4-FFF2-40B4-BE49-F238E27FC236}">
                <a16:creationId xmlns:a16="http://schemas.microsoft.com/office/drawing/2014/main" id="{B6D57219-2DDB-4A19-8ABF-9AB146BEB749}"/>
              </a:ext>
            </a:extLst>
          </p:cNvPr>
          <p:cNvPicPr>
            <a:picLocks noChangeAspect="1"/>
          </p:cNvPicPr>
          <p:nvPr/>
        </p:nvPicPr>
        <p:blipFill>
          <a:blip r:embed="rId10"/>
          <a:stretch>
            <a:fillRect/>
          </a:stretch>
        </p:blipFill>
        <p:spPr>
          <a:xfrm>
            <a:off x="753371" y="1229801"/>
            <a:ext cx="1824692" cy="1118360"/>
          </a:xfrm>
          <a:prstGeom prst="rect">
            <a:avLst/>
          </a:prstGeom>
        </p:spPr>
      </p:pic>
      <p:sp>
        <p:nvSpPr>
          <p:cNvPr id="49" name="Pfeil: nach unten 48">
            <a:extLst>
              <a:ext uri="{FF2B5EF4-FFF2-40B4-BE49-F238E27FC236}">
                <a16:creationId xmlns:a16="http://schemas.microsoft.com/office/drawing/2014/main" id="{95D40AE7-48BA-4EAB-80D4-2B461C706145}"/>
              </a:ext>
            </a:extLst>
          </p:cNvPr>
          <p:cNvSpPr/>
          <p:nvPr/>
        </p:nvSpPr>
        <p:spPr>
          <a:xfrm>
            <a:off x="1562492" y="2486089"/>
            <a:ext cx="242887" cy="384721"/>
          </a:xfrm>
          <a:prstGeom prst="downArrow">
            <a:avLst/>
          </a:prstGeom>
          <a:solidFill>
            <a:srgbClr val="FF0000"/>
          </a:solidFill>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52" name="Textfeld 51">
            <a:extLst>
              <a:ext uri="{FF2B5EF4-FFF2-40B4-BE49-F238E27FC236}">
                <a16:creationId xmlns:a16="http://schemas.microsoft.com/office/drawing/2014/main" id="{3D1ED003-E91C-40CE-8D02-C365E2F3BACD}"/>
              </a:ext>
            </a:extLst>
          </p:cNvPr>
          <p:cNvSpPr txBox="1"/>
          <p:nvPr/>
        </p:nvSpPr>
        <p:spPr>
          <a:xfrm>
            <a:off x="2514960" y="4714175"/>
            <a:ext cx="406820" cy="215444"/>
          </a:xfrm>
          <a:prstGeom prst="rect">
            <a:avLst/>
          </a:prstGeom>
          <a:noFill/>
        </p:spPr>
        <p:txBody>
          <a:bodyPr wrap="square" rtlCol="0">
            <a:spAutoFit/>
          </a:bodyPr>
          <a:lstStyle/>
          <a:p>
            <a:r>
              <a:rPr lang="de-DE" sz="800" dirty="0">
                <a:latin typeface="+mn-lt"/>
              </a:rPr>
              <a:t>(43)</a:t>
            </a:r>
          </a:p>
        </p:txBody>
      </p:sp>
    </p:spTree>
    <p:extLst>
      <p:ext uri="{BB962C8B-B14F-4D97-AF65-F5344CB8AC3E}">
        <p14:creationId xmlns:p14="http://schemas.microsoft.com/office/powerpoint/2010/main" val="2849605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2" grpId="0"/>
      <p:bldP spid="33" grpId="0"/>
      <p:bldP spid="42" grpId="0"/>
      <p:bldP spid="44" grpId="0"/>
      <p:bldP spid="46" grpId="0" animBg="1"/>
      <p:bldP spid="49" grpId="0" animBg="1"/>
      <p:bldP spid="5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A74588D8-C27B-4063-9954-F26BAE34484D}"/>
              </a:ext>
            </a:extLst>
          </p:cNvPr>
          <p:cNvSpPr>
            <a:spLocks noGrp="1"/>
          </p:cNvSpPr>
          <p:nvPr>
            <p:ph type="body" sz="quarter" idx="15"/>
          </p:nvPr>
        </p:nvSpPr>
        <p:spPr>
          <a:xfrm>
            <a:off x="971550" y="1312812"/>
            <a:ext cx="3057525" cy="3197595"/>
          </a:xfrm>
          <a:prstGeom prst="rect">
            <a:avLst/>
          </a:prstGeom>
        </p:spPr>
        <p:txBody>
          <a:bodyPr/>
          <a:lstStyle/>
          <a:p>
            <a:pPr>
              <a:spcBef>
                <a:spcPts val="1200"/>
              </a:spcBef>
            </a:pPr>
            <a:r>
              <a:rPr lang="de-DE" dirty="0"/>
              <a:t>Störung von Bodenleben und -struktur durch die Wendung des Bodens</a:t>
            </a:r>
          </a:p>
          <a:p>
            <a:pPr>
              <a:spcBef>
                <a:spcPts val="1200"/>
              </a:spcBef>
            </a:pPr>
            <a:r>
              <a:rPr lang="de-DE" dirty="0"/>
              <a:t>Förderung der Verdunstung von Wasser aus dem Boden </a:t>
            </a:r>
          </a:p>
          <a:p>
            <a:pPr lvl="1">
              <a:spcBef>
                <a:spcPts val="1200"/>
              </a:spcBef>
              <a:buFont typeface="Calibri" panose="020F0502020204030204" pitchFamily="34" charset="0"/>
              <a:buChar char="→"/>
            </a:pPr>
            <a:r>
              <a:rPr lang="de-DE" sz="1900" dirty="0">
                <a:latin typeface="+mn-lt"/>
              </a:rPr>
              <a:t>Feuchtigkeitsverlust</a:t>
            </a:r>
          </a:p>
          <a:p>
            <a:pPr>
              <a:spcBef>
                <a:spcPts val="1200"/>
              </a:spcBef>
            </a:pPr>
            <a:r>
              <a:rPr lang="de-DE" dirty="0"/>
              <a:t>Unkrautsamen werden an die Oberfläche befördert</a:t>
            </a:r>
          </a:p>
          <a:p>
            <a:endParaRPr lang="de-DE" dirty="0"/>
          </a:p>
        </p:txBody>
      </p:sp>
      <p:sp>
        <p:nvSpPr>
          <p:cNvPr id="7" name="Textfeld 6">
            <a:extLst>
              <a:ext uri="{FF2B5EF4-FFF2-40B4-BE49-F238E27FC236}">
                <a16:creationId xmlns:a16="http://schemas.microsoft.com/office/drawing/2014/main" id="{A907D47D-E70D-4995-99EE-489B65D6FE56}"/>
              </a:ext>
            </a:extLst>
          </p:cNvPr>
          <p:cNvSpPr txBox="1"/>
          <p:nvPr/>
        </p:nvSpPr>
        <p:spPr>
          <a:xfrm>
            <a:off x="8611543" y="2321693"/>
            <a:ext cx="430887" cy="2257068"/>
          </a:xfrm>
          <a:prstGeom prst="rect">
            <a:avLst/>
          </a:prstGeom>
          <a:noFill/>
        </p:spPr>
        <p:txBody>
          <a:bodyPr vert="vert" wrap="square" rtlCol="0" anchor="ctr">
            <a:spAutoFit/>
          </a:bodyPr>
          <a:lstStyle/>
          <a:p>
            <a:pPr algn="ctr"/>
            <a:r>
              <a:rPr lang="de-DE" sz="1600" b="1" dirty="0">
                <a:solidFill>
                  <a:schemeClr val="bg1"/>
                </a:solidFill>
                <a:latin typeface="+mn-lt"/>
              </a:rPr>
              <a:t>Anpassungsmaßnahmen</a:t>
            </a:r>
          </a:p>
        </p:txBody>
      </p:sp>
      <p:sp>
        <p:nvSpPr>
          <p:cNvPr id="8" name="Textplatzhalter 1">
            <a:extLst>
              <a:ext uri="{FF2B5EF4-FFF2-40B4-BE49-F238E27FC236}">
                <a16:creationId xmlns:a16="http://schemas.microsoft.com/office/drawing/2014/main" id="{44EE2143-363D-4442-A0F4-09A763CFA266}"/>
              </a:ext>
            </a:extLst>
          </p:cNvPr>
          <p:cNvSpPr txBox="1">
            <a:spLocks/>
          </p:cNvSpPr>
          <p:nvPr/>
        </p:nvSpPr>
        <p:spPr>
          <a:xfrm>
            <a:off x="960326" y="599567"/>
            <a:ext cx="6576732" cy="444505"/>
          </a:xfrm>
          <a:prstGeom prst="rect">
            <a:avLst/>
          </a:prstGeom>
        </p:spPr>
        <p:txBody>
          <a:bodyPr vert="horz" lIns="0" tIns="0" rIns="0" bIns="0"/>
          <a:lstStyle>
            <a:lvl1pPr marL="0" indent="0" algn="l" defTabSz="342900" rtl="0" eaLnBrk="0" fontAlgn="base" hangingPunct="0">
              <a:spcBef>
                <a:spcPts val="0"/>
              </a:spcBef>
              <a:spcAft>
                <a:spcPts val="1650"/>
              </a:spcAft>
              <a:buFontTx/>
              <a:buNone/>
              <a:defRPr sz="2600" b="1" kern="1200">
                <a:solidFill>
                  <a:schemeClr val="tx1"/>
                </a:solidFill>
                <a:latin typeface="+mj-lt"/>
                <a:ea typeface="Fira Sans" panose="020B0503050000020004" pitchFamily="34" charset="0"/>
                <a:cs typeface="Arial" panose="020B0604020202020204" pitchFamily="34" charset="0"/>
              </a:defRPr>
            </a:lvl1pPr>
            <a:lvl2pPr marL="0" indent="0" algn="l" defTabSz="342900" rtl="0" eaLnBrk="0" fontAlgn="base" hangingPunct="0">
              <a:spcBef>
                <a:spcPts val="0"/>
              </a:spcBef>
              <a:spcAft>
                <a:spcPts val="1650"/>
              </a:spcAft>
              <a:buFontTx/>
              <a:buNone/>
              <a:defRPr sz="2100" b="1" kern="1200" baseline="0">
                <a:solidFill>
                  <a:schemeClr val="tx1"/>
                </a:solidFill>
                <a:latin typeface="Arial"/>
                <a:ea typeface="ＭＳ Ｐゴシック" pitchFamily="-110" charset="-128"/>
                <a:cs typeface="Arial"/>
              </a:defRPr>
            </a:lvl2pPr>
            <a:lvl3pPr marL="857250" indent="-171450" algn="l" defTabSz="342900" rtl="0" eaLnBrk="0" fontAlgn="base" hangingPunct="0">
              <a:spcBef>
                <a:spcPct val="20000"/>
              </a:spcBef>
              <a:spcAft>
                <a:spcPct val="0"/>
              </a:spcAft>
              <a:buClr>
                <a:srgbClr val="71AD2A"/>
              </a:buClr>
              <a:buFont typeface="Lucida Grande"/>
              <a:buChar char="»"/>
              <a:defRPr kern="1200">
                <a:solidFill>
                  <a:schemeClr val="tx1"/>
                </a:solidFill>
                <a:latin typeface="Arial"/>
                <a:ea typeface="ＭＳ Ｐゴシック" pitchFamily="-110" charset="-128"/>
                <a:cs typeface="Arial"/>
              </a:defRPr>
            </a:lvl3pPr>
            <a:lvl4pPr marL="12001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Arial"/>
                <a:ea typeface="ＭＳ Ｐゴシック" pitchFamily="-110" charset="-128"/>
                <a:cs typeface="Arial"/>
              </a:defRPr>
            </a:lvl4pPr>
            <a:lvl5pPr marL="15430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Arial"/>
                <a:ea typeface="ＭＳ Ｐゴシック" pitchFamily="-110" charset="-128"/>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de-DE" dirty="0"/>
              <a:t>Warum nicht umgraben?</a:t>
            </a:r>
          </a:p>
        </p:txBody>
      </p:sp>
      <p:sp>
        <p:nvSpPr>
          <p:cNvPr id="9" name="Textfeld 8">
            <a:extLst>
              <a:ext uri="{FF2B5EF4-FFF2-40B4-BE49-F238E27FC236}">
                <a16:creationId xmlns:a16="http://schemas.microsoft.com/office/drawing/2014/main" id="{3D2249FB-0DE3-4FC7-856E-4EBDA35431B1}"/>
              </a:ext>
            </a:extLst>
          </p:cNvPr>
          <p:cNvSpPr txBox="1"/>
          <p:nvPr/>
        </p:nvSpPr>
        <p:spPr>
          <a:xfrm>
            <a:off x="7537058" y="4051789"/>
            <a:ext cx="406820" cy="215444"/>
          </a:xfrm>
          <a:prstGeom prst="rect">
            <a:avLst/>
          </a:prstGeom>
          <a:noFill/>
        </p:spPr>
        <p:txBody>
          <a:bodyPr wrap="square" rtlCol="0">
            <a:spAutoFit/>
          </a:bodyPr>
          <a:lstStyle/>
          <a:p>
            <a:r>
              <a:rPr lang="de-DE" sz="800" dirty="0">
                <a:latin typeface="+mn-lt"/>
              </a:rPr>
              <a:t>(44)</a:t>
            </a:r>
          </a:p>
        </p:txBody>
      </p:sp>
      <p:sp>
        <p:nvSpPr>
          <p:cNvPr id="4" name="Ellipse 3">
            <a:extLst>
              <a:ext uri="{FF2B5EF4-FFF2-40B4-BE49-F238E27FC236}">
                <a16:creationId xmlns:a16="http://schemas.microsoft.com/office/drawing/2014/main" id="{677FA999-DF6B-4A75-9E27-3F323A0900DE}"/>
              </a:ext>
            </a:extLst>
          </p:cNvPr>
          <p:cNvSpPr/>
          <p:nvPr/>
        </p:nvSpPr>
        <p:spPr>
          <a:xfrm>
            <a:off x="5931103" y="402944"/>
            <a:ext cx="720000" cy="720000"/>
          </a:xfrm>
          <a:prstGeom prst="ellipse">
            <a:avLst/>
          </a:prstGeom>
          <a:ln w="38100">
            <a:solidFill>
              <a:srgbClr val="FF0000"/>
            </a:solidFill>
          </a:ln>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10" name="Textfeld 9">
            <a:extLst>
              <a:ext uri="{FF2B5EF4-FFF2-40B4-BE49-F238E27FC236}">
                <a16:creationId xmlns:a16="http://schemas.microsoft.com/office/drawing/2014/main" id="{56D4D17F-945C-44A1-A6E8-C95A77412417}"/>
              </a:ext>
            </a:extLst>
          </p:cNvPr>
          <p:cNvSpPr txBox="1"/>
          <p:nvPr/>
        </p:nvSpPr>
        <p:spPr>
          <a:xfrm>
            <a:off x="6056103" y="347446"/>
            <a:ext cx="470000" cy="830997"/>
          </a:xfrm>
          <a:prstGeom prst="rect">
            <a:avLst/>
          </a:prstGeom>
          <a:noFill/>
        </p:spPr>
        <p:txBody>
          <a:bodyPr wrap="none" rtlCol="0">
            <a:spAutoFit/>
          </a:bodyPr>
          <a:lstStyle/>
          <a:p>
            <a:pPr algn="l"/>
            <a:r>
              <a:rPr lang="de-DE" sz="4800" b="1" dirty="0">
                <a:solidFill>
                  <a:srgbClr val="FF0000"/>
                </a:solidFill>
                <a:latin typeface="+mj-lt"/>
              </a:rPr>
              <a:t>?</a:t>
            </a:r>
          </a:p>
        </p:txBody>
      </p:sp>
      <p:pic>
        <p:nvPicPr>
          <p:cNvPr id="5" name="Grafik 4">
            <a:extLst>
              <a:ext uri="{FF2B5EF4-FFF2-40B4-BE49-F238E27FC236}">
                <a16:creationId xmlns:a16="http://schemas.microsoft.com/office/drawing/2014/main" id="{52D57F36-2AB0-4C8C-9484-7B986A216E33}"/>
              </a:ext>
            </a:extLst>
          </p:cNvPr>
          <p:cNvPicPr>
            <a:picLocks noChangeAspect="1"/>
          </p:cNvPicPr>
          <p:nvPr/>
        </p:nvPicPr>
        <p:blipFill rotWithShape="1">
          <a:blip r:embed="rId3"/>
          <a:srcRect l="27694" t="49514" r="14993" b="19596"/>
          <a:stretch/>
        </p:blipFill>
        <p:spPr>
          <a:xfrm>
            <a:off x="5021491" y="1319567"/>
            <a:ext cx="2539223" cy="2892076"/>
          </a:xfrm>
          <a:prstGeom prst="rect">
            <a:avLst/>
          </a:prstGeom>
        </p:spPr>
      </p:pic>
    </p:spTree>
    <p:extLst>
      <p:ext uri="{BB962C8B-B14F-4D97-AF65-F5344CB8AC3E}">
        <p14:creationId xmlns:p14="http://schemas.microsoft.com/office/powerpoint/2010/main" val="250276331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B308D1D3-6838-446A-9A9D-511BE62FDBD6}"/>
              </a:ext>
            </a:extLst>
          </p:cNvPr>
          <p:cNvSpPr>
            <a:spLocks noGrp="1"/>
          </p:cNvSpPr>
          <p:nvPr>
            <p:ph type="body" sz="quarter" idx="20"/>
          </p:nvPr>
        </p:nvSpPr>
        <p:spPr>
          <a:xfrm>
            <a:off x="971550" y="1295396"/>
            <a:ext cx="3264274" cy="3197595"/>
          </a:xfrm>
        </p:spPr>
        <p:txBody>
          <a:bodyPr/>
          <a:lstStyle/>
          <a:p>
            <a:pPr>
              <a:spcBef>
                <a:spcPts val="1200"/>
              </a:spcBef>
            </a:pPr>
            <a:r>
              <a:rPr lang="de-DE" dirty="0"/>
              <a:t>Umgraben vor dem Winter zur Nutzung der Frostgare</a:t>
            </a:r>
          </a:p>
          <a:p>
            <a:pPr>
              <a:spcBef>
                <a:spcPts val="1200"/>
              </a:spcBef>
            </a:pPr>
            <a:r>
              <a:rPr lang="de-DE" dirty="0"/>
              <a:t>Tiefgründige Lockerung durch Umgraben mit dem Spaten</a:t>
            </a:r>
          </a:p>
          <a:p>
            <a:pPr lvl="1">
              <a:spcBef>
                <a:spcPts val="1200"/>
              </a:spcBef>
              <a:buFont typeface="Calibri" panose="020F0502020204030204" pitchFamily="34" charset="0"/>
              <a:buChar char="→"/>
            </a:pPr>
            <a:r>
              <a:rPr lang="de-DE" sz="1900" dirty="0"/>
              <a:t>Aufbrechen von Verdichtungen</a:t>
            </a:r>
          </a:p>
          <a:p>
            <a:pPr lvl="1">
              <a:spcBef>
                <a:spcPts val="1200"/>
              </a:spcBef>
              <a:buFont typeface="Calibri" panose="020F0502020204030204" pitchFamily="34" charset="0"/>
              <a:buChar char="→"/>
            </a:pPr>
            <a:r>
              <a:rPr lang="de-DE" sz="1900" dirty="0"/>
              <a:t>Sicherstellung von ausreichender Durchlüftung</a:t>
            </a:r>
          </a:p>
        </p:txBody>
      </p:sp>
      <p:sp>
        <p:nvSpPr>
          <p:cNvPr id="5" name="Textfeld 4">
            <a:extLst>
              <a:ext uri="{FF2B5EF4-FFF2-40B4-BE49-F238E27FC236}">
                <a16:creationId xmlns:a16="http://schemas.microsoft.com/office/drawing/2014/main" id="{E5CD403A-88E8-4BE3-A2FC-A39A74200EFF}"/>
              </a:ext>
            </a:extLst>
          </p:cNvPr>
          <p:cNvSpPr txBox="1"/>
          <p:nvPr/>
        </p:nvSpPr>
        <p:spPr>
          <a:xfrm>
            <a:off x="8611543" y="2321693"/>
            <a:ext cx="430887" cy="2257068"/>
          </a:xfrm>
          <a:prstGeom prst="rect">
            <a:avLst/>
          </a:prstGeom>
          <a:noFill/>
        </p:spPr>
        <p:txBody>
          <a:bodyPr vert="vert" wrap="square" rtlCol="0" anchor="ctr">
            <a:spAutoFit/>
          </a:bodyPr>
          <a:lstStyle/>
          <a:p>
            <a:pPr algn="ctr"/>
            <a:r>
              <a:rPr lang="de-DE" sz="1600" b="1" dirty="0">
                <a:solidFill>
                  <a:schemeClr val="bg1"/>
                </a:solidFill>
                <a:latin typeface="+mn-lt"/>
              </a:rPr>
              <a:t>Anpassungsmaßnahmen</a:t>
            </a:r>
          </a:p>
        </p:txBody>
      </p:sp>
      <p:sp>
        <p:nvSpPr>
          <p:cNvPr id="6" name="Textplatzhalter 1">
            <a:extLst>
              <a:ext uri="{FF2B5EF4-FFF2-40B4-BE49-F238E27FC236}">
                <a16:creationId xmlns:a16="http://schemas.microsoft.com/office/drawing/2014/main" id="{FC3F4207-86F0-4051-8AA3-BA4055416927}"/>
              </a:ext>
            </a:extLst>
          </p:cNvPr>
          <p:cNvSpPr txBox="1">
            <a:spLocks/>
          </p:cNvSpPr>
          <p:nvPr/>
        </p:nvSpPr>
        <p:spPr>
          <a:xfrm>
            <a:off x="960326" y="599567"/>
            <a:ext cx="6576732" cy="444505"/>
          </a:xfrm>
          <a:prstGeom prst="rect">
            <a:avLst/>
          </a:prstGeom>
        </p:spPr>
        <p:txBody>
          <a:bodyPr vert="horz" lIns="0" tIns="0" rIns="0" bIns="0"/>
          <a:lstStyle>
            <a:lvl1pPr marL="0" indent="0" algn="l" defTabSz="342900" rtl="0" eaLnBrk="0" fontAlgn="base" hangingPunct="0">
              <a:spcBef>
                <a:spcPts val="0"/>
              </a:spcBef>
              <a:spcAft>
                <a:spcPts val="1650"/>
              </a:spcAft>
              <a:buFontTx/>
              <a:buNone/>
              <a:defRPr sz="2600" b="1" kern="1200">
                <a:solidFill>
                  <a:schemeClr val="tx1"/>
                </a:solidFill>
                <a:latin typeface="+mj-lt"/>
                <a:ea typeface="Fira Sans" panose="020B0503050000020004" pitchFamily="34" charset="0"/>
                <a:cs typeface="Arial" panose="020B0604020202020204" pitchFamily="34" charset="0"/>
              </a:defRPr>
            </a:lvl1pPr>
            <a:lvl2pPr marL="0" indent="0" algn="l" defTabSz="342900" rtl="0" eaLnBrk="0" fontAlgn="base" hangingPunct="0">
              <a:spcBef>
                <a:spcPts val="0"/>
              </a:spcBef>
              <a:spcAft>
                <a:spcPts val="1650"/>
              </a:spcAft>
              <a:buFontTx/>
              <a:buNone/>
              <a:defRPr sz="2100" b="1" kern="1200" baseline="0">
                <a:solidFill>
                  <a:schemeClr val="tx1"/>
                </a:solidFill>
                <a:latin typeface="Arial"/>
                <a:ea typeface="ＭＳ Ｐゴシック" pitchFamily="-110" charset="-128"/>
                <a:cs typeface="Arial"/>
              </a:defRPr>
            </a:lvl2pPr>
            <a:lvl3pPr marL="857250" indent="-171450" algn="l" defTabSz="342900" rtl="0" eaLnBrk="0" fontAlgn="base" hangingPunct="0">
              <a:spcBef>
                <a:spcPct val="20000"/>
              </a:spcBef>
              <a:spcAft>
                <a:spcPct val="0"/>
              </a:spcAft>
              <a:buClr>
                <a:srgbClr val="71AD2A"/>
              </a:buClr>
              <a:buFont typeface="Lucida Grande"/>
              <a:buChar char="»"/>
              <a:defRPr kern="1200">
                <a:solidFill>
                  <a:schemeClr val="tx1"/>
                </a:solidFill>
                <a:latin typeface="Arial"/>
                <a:ea typeface="ＭＳ Ｐゴシック" pitchFamily="-110" charset="-128"/>
                <a:cs typeface="Arial"/>
              </a:defRPr>
            </a:lvl3pPr>
            <a:lvl4pPr marL="12001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Arial"/>
                <a:ea typeface="ＭＳ Ｐゴシック" pitchFamily="-110" charset="-128"/>
                <a:cs typeface="Arial"/>
              </a:defRPr>
            </a:lvl4pPr>
            <a:lvl5pPr marL="15430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Arial"/>
                <a:ea typeface="ＭＳ Ｐゴシック" pitchFamily="-110" charset="-128"/>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de-DE" dirty="0"/>
              <a:t>Sonderfall: Schwere Böden</a:t>
            </a:r>
          </a:p>
        </p:txBody>
      </p:sp>
      <p:sp>
        <p:nvSpPr>
          <p:cNvPr id="9" name="Textfeld 8">
            <a:extLst>
              <a:ext uri="{FF2B5EF4-FFF2-40B4-BE49-F238E27FC236}">
                <a16:creationId xmlns:a16="http://schemas.microsoft.com/office/drawing/2014/main" id="{D50DD407-875C-4297-AEFF-3EAB93C0CFC1}"/>
              </a:ext>
            </a:extLst>
          </p:cNvPr>
          <p:cNvSpPr txBox="1"/>
          <p:nvPr/>
        </p:nvSpPr>
        <p:spPr>
          <a:xfrm>
            <a:off x="4541033" y="3552464"/>
            <a:ext cx="3264274" cy="276999"/>
          </a:xfrm>
          <a:prstGeom prst="rect">
            <a:avLst/>
          </a:prstGeom>
          <a:noFill/>
        </p:spPr>
        <p:txBody>
          <a:bodyPr wrap="square" rtlCol="0">
            <a:spAutoFit/>
          </a:bodyPr>
          <a:lstStyle/>
          <a:p>
            <a:pPr algn="l"/>
            <a:r>
              <a:rPr lang="de-DE" sz="1200" dirty="0">
                <a:latin typeface="+mn-lt"/>
              </a:rPr>
              <a:t>Grobschollig umgegrabener, schwerer Boden </a:t>
            </a:r>
            <a:r>
              <a:rPr lang="de-DE" sz="800" dirty="0">
                <a:latin typeface="+mn-lt"/>
              </a:rPr>
              <a:t>(45)</a:t>
            </a:r>
          </a:p>
        </p:txBody>
      </p:sp>
      <p:pic>
        <p:nvPicPr>
          <p:cNvPr id="3" name="Grafik 2">
            <a:extLst>
              <a:ext uri="{FF2B5EF4-FFF2-40B4-BE49-F238E27FC236}">
                <a16:creationId xmlns:a16="http://schemas.microsoft.com/office/drawing/2014/main" id="{E31FD072-1C71-4EA5-A5C8-B10EA9584308}"/>
              </a:ext>
            </a:extLst>
          </p:cNvPr>
          <p:cNvPicPr>
            <a:picLocks noChangeAspect="1"/>
          </p:cNvPicPr>
          <p:nvPr/>
        </p:nvPicPr>
        <p:blipFill>
          <a:blip r:embed="rId3"/>
          <a:stretch>
            <a:fillRect/>
          </a:stretch>
        </p:blipFill>
        <p:spPr>
          <a:xfrm>
            <a:off x="4541033" y="1295396"/>
            <a:ext cx="3385602" cy="2257068"/>
          </a:xfrm>
          <a:prstGeom prst="rect">
            <a:avLst/>
          </a:prstGeom>
        </p:spPr>
      </p:pic>
    </p:spTree>
    <p:extLst>
      <p:ext uri="{BB962C8B-B14F-4D97-AF65-F5344CB8AC3E}">
        <p14:creationId xmlns:p14="http://schemas.microsoft.com/office/powerpoint/2010/main" val="107287785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20417D61-22BC-4AB3-B4C1-0AAB99B62A4B}"/>
              </a:ext>
            </a:extLst>
          </p:cNvPr>
          <p:cNvSpPr>
            <a:spLocks noGrp="1"/>
          </p:cNvSpPr>
          <p:nvPr>
            <p:ph type="body" sz="quarter" idx="20"/>
          </p:nvPr>
        </p:nvSpPr>
        <p:spPr>
          <a:xfrm>
            <a:off x="971550" y="1295396"/>
            <a:ext cx="3745923" cy="3463981"/>
          </a:xfrm>
        </p:spPr>
        <p:txBody>
          <a:bodyPr/>
          <a:lstStyle/>
          <a:p>
            <a:r>
              <a:rPr lang="de-DE" sz="1900" dirty="0"/>
              <a:t>Einsaat von Gründüngungspflanzen nach Abräumen der Beete</a:t>
            </a:r>
          </a:p>
          <a:p>
            <a:pPr lvl="1">
              <a:buFont typeface="Calibri" panose="020F0502020204030204" pitchFamily="34" charset="0"/>
              <a:buChar char="→"/>
            </a:pPr>
            <a:r>
              <a:rPr lang="de-DE" dirty="0"/>
              <a:t>Nehmen freigesetzte Nährstoffe auf</a:t>
            </a:r>
          </a:p>
          <a:p>
            <a:pPr lvl="1">
              <a:buFont typeface="Calibri" panose="020F0502020204030204" pitchFamily="34" charset="0"/>
              <a:buChar char="→"/>
            </a:pPr>
            <a:r>
              <a:rPr lang="de-DE" dirty="0"/>
              <a:t>Schützen den Boden vor Witterungseinflüssen</a:t>
            </a:r>
          </a:p>
          <a:p>
            <a:pPr>
              <a:spcBef>
                <a:spcPts val="1200"/>
              </a:spcBef>
            </a:pPr>
            <a:r>
              <a:rPr lang="de-DE" dirty="0"/>
              <a:t>Im Frühjahr flachgründige Einarbeitung der Pflanzenreste in den Boden oder Belassen als </a:t>
            </a:r>
            <a:r>
              <a:rPr lang="de-DE" dirty="0" err="1"/>
              <a:t>Mulchschicht</a:t>
            </a:r>
            <a:r>
              <a:rPr lang="de-DE" dirty="0"/>
              <a:t/>
            </a:r>
            <a:br>
              <a:rPr lang="de-DE" dirty="0"/>
            </a:br>
            <a:endParaRPr lang="de-DE" dirty="0"/>
          </a:p>
        </p:txBody>
      </p:sp>
      <p:sp>
        <p:nvSpPr>
          <p:cNvPr id="6" name="Textfeld 5">
            <a:extLst>
              <a:ext uri="{FF2B5EF4-FFF2-40B4-BE49-F238E27FC236}">
                <a16:creationId xmlns:a16="http://schemas.microsoft.com/office/drawing/2014/main" id="{3B14E87B-B054-4EEF-BABA-42CD8B6FCBB3}"/>
              </a:ext>
            </a:extLst>
          </p:cNvPr>
          <p:cNvSpPr txBox="1"/>
          <p:nvPr/>
        </p:nvSpPr>
        <p:spPr>
          <a:xfrm>
            <a:off x="8611543" y="2321693"/>
            <a:ext cx="430887" cy="2257068"/>
          </a:xfrm>
          <a:prstGeom prst="rect">
            <a:avLst/>
          </a:prstGeom>
          <a:noFill/>
        </p:spPr>
        <p:txBody>
          <a:bodyPr vert="vert" wrap="square" rtlCol="0" anchor="ctr">
            <a:spAutoFit/>
          </a:bodyPr>
          <a:lstStyle/>
          <a:p>
            <a:pPr algn="ctr"/>
            <a:r>
              <a:rPr lang="de-DE" sz="1600" b="1" dirty="0">
                <a:solidFill>
                  <a:schemeClr val="bg1"/>
                </a:solidFill>
                <a:latin typeface="+mn-lt"/>
              </a:rPr>
              <a:t>Anpassungsmaßnahmen</a:t>
            </a:r>
          </a:p>
        </p:txBody>
      </p:sp>
      <p:sp>
        <p:nvSpPr>
          <p:cNvPr id="7" name="Textplatzhalter 1">
            <a:extLst>
              <a:ext uri="{FF2B5EF4-FFF2-40B4-BE49-F238E27FC236}">
                <a16:creationId xmlns:a16="http://schemas.microsoft.com/office/drawing/2014/main" id="{E8903351-3440-4BD1-B047-1041081FBE26}"/>
              </a:ext>
            </a:extLst>
          </p:cNvPr>
          <p:cNvSpPr txBox="1">
            <a:spLocks/>
          </p:cNvSpPr>
          <p:nvPr/>
        </p:nvSpPr>
        <p:spPr>
          <a:xfrm>
            <a:off x="960326" y="599567"/>
            <a:ext cx="6576732" cy="444505"/>
          </a:xfrm>
          <a:prstGeom prst="rect">
            <a:avLst/>
          </a:prstGeom>
        </p:spPr>
        <p:txBody>
          <a:bodyPr vert="horz" lIns="0" tIns="0" rIns="0" bIns="0"/>
          <a:lstStyle>
            <a:lvl1pPr marL="0" indent="0" algn="l" defTabSz="342900" rtl="0" eaLnBrk="0" fontAlgn="base" hangingPunct="0">
              <a:spcBef>
                <a:spcPts val="0"/>
              </a:spcBef>
              <a:spcAft>
                <a:spcPts val="1650"/>
              </a:spcAft>
              <a:buFontTx/>
              <a:buNone/>
              <a:defRPr sz="2600" b="1" kern="1200">
                <a:solidFill>
                  <a:schemeClr val="tx1"/>
                </a:solidFill>
                <a:latin typeface="+mj-lt"/>
                <a:ea typeface="Fira Sans" panose="020B0503050000020004" pitchFamily="34" charset="0"/>
                <a:cs typeface="Arial" panose="020B0604020202020204" pitchFamily="34" charset="0"/>
              </a:defRPr>
            </a:lvl1pPr>
            <a:lvl2pPr marL="0" indent="0" algn="l" defTabSz="342900" rtl="0" eaLnBrk="0" fontAlgn="base" hangingPunct="0">
              <a:spcBef>
                <a:spcPts val="0"/>
              </a:spcBef>
              <a:spcAft>
                <a:spcPts val="1650"/>
              </a:spcAft>
              <a:buFontTx/>
              <a:buNone/>
              <a:defRPr sz="2100" b="1" kern="1200" baseline="0">
                <a:solidFill>
                  <a:schemeClr val="tx1"/>
                </a:solidFill>
                <a:latin typeface="Arial"/>
                <a:ea typeface="ＭＳ Ｐゴシック" pitchFamily="-110" charset="-128"/>
                <a:cs typeface="Arial"/>
              </a:defRPr>
            </a:lvl2pPr>
            <a:lvl3pPr marL="857250" indent="-171450" algn="l" defTabSz="342900" rtl="0" eaLnBrk="0" fontAlgn="base" hangingPunct="0">
              <a:spcBef>
                <a:spcPct val="20000"/>
              </a:spcBef>
              <a:spcAft>
                <a:spcPct val="0"/>
              </a:spcAft>
              <a:buClr>
                <a:srgbClr val="71AD2A"/>
              </a:buClr>
              <a:buFont typeface="Lucida Grande"/>
              <a:buChar char="»"/>
              <a:defRPr kern="1200">
                <a:solidFill>
                  <a:schemeClr val="tx1"/>
                </a:solidFill>
                <a:latin typeface="Arial"/>
                <a:ea typeface="ＭＳ Ｐゴシック" pitchFamily="-110" charset="-128"/>
                <a:cs typeface="Arial"/>
              </a:defRPr>
            </a:lvl3pPr>
            <a:lvl4pPr marL="12001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Arial"/>
                <a:ea typeface="ＭＳ Ｐゴシック" pitchFamily="-110" charset="-128"/>
                <a:cs typeface="Arial"/>
              </a:defRPr>
            </a:lvl4pPr>
            <a:lvl5pPr marL="15430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Arial"/>
                <a:ea typeface="ＭＳ Ｐゴシック" pitchFamily="-110" charset="-128"/>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de-DE" dirty="0"/>
              <a:t>Bodenbearbeitung auf leichten Böden</a:t>
            </a:r>
          </a:p>
        </p:txBody>
      </p:sp>
      <p:sp>
        <p:nvSpPr>
          <p:cNvPr id="11" name="Textfeld 10">
            <a:extLst>
              <a:ext uri="{FF2B5EF4-FFF2-40B4-BE49-F238E27FC236}">
                <a16:creationId xmlns:a16="http://schemas.microsoft.com/office/drawing/2014/main" id="{5BE2E722-7111-42E5-9FF9-C39E2C80AA91}"/>
              </a:ext>
            </a:extLst>
          </p:cNvPr>
          <p:cNvSpPr txBox="1"/>
          <p:nvPr/>
        </p:nvSpPr>
        <p:spPr>
          <a:xfrm>
            <a:off x="5004720" y="2712632"/>
            <a:ext cx="2207425" cy="276999"/>
          </a:xfrm>
          <a:prstGeom prst="rect">
            <a:avLst/>
          </a:prstGeom>
          <a:noFill/>
        </p:spPr>
        <p:txBody>
          <a:bodyPr wrap="square" rtlCol="0">
            <a:spAutoFit/>
          </a:bodyPr>
          <a:lstStyle/>
          <a:p>
            <a:pPr algn="l">
              <a:spcBef>
                <a:spcPts val="100"/>
              </a:spcBef>
            </a:pPr>
            <a:r>
              <a:rPr lang="de-DE" sz="1200" dirty="0">
                <a:latin typeface="+mn-lt"/>
              </a:rPr>
              <a:t>Winterroggen </a:t>
            </a:r>
            <a:r>
              <a:rPr lang="de-DE" sz="800" dirty="0">
                <a:latin typeface="+mn-lt"/>
              </a:rPr>
              <a:t>(46)</a:t>
            </a:r>
          </a:p>
        </p:txBody>
      </p:sp>
      <p:sp>
        <p:nvSpPr>
          <p:cNvPr id="18" name="Textfeld 17">
            <a:extLst>
              <a:ext uri="{FF2B5EF4-FFF2-40B4-BE49-F238E27FC236}">
                <a16:creationId xmlns:a16="http://schemas.microsoft.com/office/drawing/2014/main" id="{DEC26DFF-C610-460C-9C39-7FD8EB2D18F6}"/>
              </a:ext>
            </a:extLst>
          </p:cNvPr>
          <p:cNvSpPr txBox="1"/>
          <p:nvPr/>
        </p:nvSpPr>
        <p:spPr>
          <a:xfrm>
            <a:off x="5004720" y="4818012"/>
            <a:ext cx="2369313" cy="276999"/>
          </a:xfrm>
          <a:prstGeom prst="rect">
            <a:avLst/>
          </a:prstGeom>
          <a:noFill/>
        </p:spPr>
        <p:txBody>
          <a:bodyPr wrap="square" rtlCol="0">
            <a:spAutoFit/>
          </a:bodyPr>
          <a:lstStyle/>
          <a:p>
            <a:r>
              <a:rPr lang="de-DE" sz="1200" dirty="0">
                <a:latin typeface="+mn-lt"/>
              </a:rPr>
              <a:t>Gemulchte Gründüngung</a:t>
            </a:r>
            <a:r>
              <a:rPr lang="de-DE" sz="800" dirty="0">
                <a:latin typeface="+mn-lt"/>
              </a:rPr>
              <a:t> (47)</a:t>
            </a:r>
          </a:p>
        </p:txBody>
      </p:sp>
      <p:pic>
        <p:nvPicPr>
          <p:cNvPr id="3" name="Grafik 2">
            <a:extLst>
              <a:ext uri="{FF2B5EF4-FFF2-40B4-BE49-F238E27FC236}">
                <a16:creationId xmlns:a16="http://schemas.microsoft.com/office/drawing/2014/main" id="{CCCBD0DE-9ADE-4CB5-A9DE-8F3AF023D546}"/>
              </a:ext>
            </a:extLst>
          </p:cNvPr>
          <p:cNvPicPr>
            <a:picLocks noChangeAspect="1"/>
          </p:cNvPicPr>
          <p:nvPr/>
        </p:nvPicPr>
        <p:blipFill rotWithShape="1">
          <a:blip r:embed="rId3"/>
          <a:srcRect l="14524" t="51127" r="38518" b="4002"/>
          <a:stretch/>
        </p:blipFill>
        <p:spPr>
          <a:xfrm>
            <a:off x="5066820" y="1090435"/>
            <a:ext cx="2546532" cy="1622197"/>
          </a:xfrm>
          <a:prstGeom prst="rect">
            <a:avLst/>
          </a:prstGeom>
        </p:spPr>
      </p:pic>
      <p:pic>
        <p:nvPicPr>
          <p:cNvPr id="9" name="Grafik 8">
            <a:extLst>
              <a:ext uri="{FF2B5EF4-FFF2-40B4-BE49-F238E27FC236}">
                <a16:creationId xmlns:a16="http://schemas.microsoft.com/office/drawing/2014/main" id="{150E48E0-FE65-4BFE-96D2-8C823009BEA3}"/>
              </a:ext>
            </a:extLst>
          </p:cNvPr>
          <p:cNvPicPr>
            <a:picLocks noChangeAspect="1"/>
          </p:cNvPicPr>
          <p:nvPr/>
        </p:nvPicPr>
        <p:blipFill>
          <a:blip r:embed="rId4"/>
          <a:stretch>
            <a:fillRect/>
          </a:stretch>
        </p:blipFill>
        <p:spPr>
          <a:xfrm>
            <a:off x="5066820" y="3106174"/>
            <a:ext cx="2546532" cy="1699199"/>
          </a:xfrm>
          <a:prstGeom prst="rect">
            <a:avLst/>
          </a:prstGeom>
        </p:spPr>
      </p:pic>
    </p:spTree>
    <p:extLst>
      <p:ext uri="{BB962C8B-B14F-4D97-AF65-F5344CB8AC3E}">
        <p14:creationId xmlns:p14="http://schemas.microsoft.com/office/powerpoint/2010/main" val="292595291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p:txBody>
          <a:bodyPr/>
          <a:lstStyle/>
          <a:p>
            <a:r>
              <a:rPr lang="de-DE" dirty="0"/>
              <a:t>Düngung</a:t>
            </a:r>
          </a:p>
        </p:txBody>
      </p:sp>
    </p:spTree>
    <p:extLst>
      <p:ext uri="{BB962C8B-B14F-4D97-AF65-F5344CB8AC3E}">
        <p14:creationId xmlns:p14="http://schemas.microsoft.com/office/powerpoint/2010/main" val="359574439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p:txBody>
          <a:bodyPr/>
          <a:lstStyle/>
          <a:p>
            <a:r>
              <a:rPr lang="de-DE" dirty="0"/>
              <a:t>Die „Goldene Regel“</a:t>
            </a:r>
          </a:p>
        </p:txBody>
      </p:sp>
      <p:sp>
        <p:nvSpPr>
          <p:cNvPr id="8" name="Textfeld 7"/>
          <p:cNvSpPr txBox="1"/>
          <p:nvPr/>
        </p:nvSpPr>
        <p:spPr>
          <a:xfrm>
            <a:off x="2577738" y="2466099"/>
            <a:ext cx="4354286" cy="677108"/>
          </a:xfrm>
          <a:prstGeom prst="rect">
            <a:avLst/>
          </a:prstGeom>
          <a:noFill/>
        </p:spPr>
        <p:txBody>
          <a:bodyPr wrap="square" rtlCol="0">
            <a:spAutoFit/>
          </a:bodyPr>
          <a:lstStyle/>
          <a:p>
            <a:pPr algn="l"/>
            <a:r>
              <a:rPr lang="de-DE" sz="1900" dirty="0">
                <a:latin typeface="+mn-lt"/>
              </a:rPr>
              <a:t>Düngergaben sollten </a:t>
            </a:r>
            <a:r>
              <a:rPr lang="de-DE" sz="1900" b="1" dirty="0">
                <a:solidFill>
                  <a:srgbClr val="78B800"/>
                </a:solidFill>
                <a:latin typeface="+mn-lt"/>
              </a:rPr>
              <a:t>bedarfsgerecht </a:t>
            </a:r>
            <a:r>
              <a:rPr lang="de-DE" sz="1900" dirty="0">
                <a:latin typeface="+mn-lt"/>
              </a:rPr>
              <a:t>verabreicht werden, das heißt:</a:t>
            </a:r>
          </a:p>
        </p:txBody>
      </p:sp>
      <p:sp>
        <p:nvSpPr>
          <p:cNvPr id="9" name="Textfeld 8"/>
          <p:cNvSpPr txBox="1"/>
          <p:nvPr/>
        </p:nvSpPr>
        <p:spPr>
          <a:xfrm>
            <a:off x="2577738" y="1165992"/>
            <a:ext cx="4136571" cy="677108"/>
          </a:xfrm>
          <a:prstGeom prst="rect">
            <a:avLst/>
          </a:prstGeom>
          <a:noFill/>
        </p:spPr>
        <p:txBody>
          <a:bodyPr wrap="square" rtlCol="0">
            <a:spAutoFit/>
          </a:bodyPr>
          <a:lstStyle/>
          <a:p>
            <a:pPr algn="l"/>
            <a:endParaRPr lang="de-DE" sz="1900" dirty="0">
              <a:latin typeface="+mn-lt"/>
            </a:endParaRPr>
          </a:p>
          <a:p>
            <a:pPr algn="l"/>
            <a:r>
              <a:rPr lang="de-DE" sz="1900" dirty="0">
                <a:latin typeface="+mn-lt"/>
              </a:rPr>
              <a:t>Viel hilft viel? – Nicht bei der Düngung!</a:t>
            </a:r>
          </a:p>
        </p:txBody>
      </p:sp>
      <p:sp>
        <p:nvSpPr>
          <p:cNvPr id="10" name="Pfeil nach unten 9"/>
          <p:cNvSpPr/>
          <p:nvPr/>
        </p:nvSpPr>
        <p:spPr>
          <a:xfrm>
            <a:off x="4201886" y="1951774"/>
            <a:ext cx="487680" cy="472784"/>
          </a:xfrm>
          <a:prstGeom prst="downArrow">
            <a:avLst/>
          </a:prstGeom>
          <a:solidFill>
            <a:srgbClr val="78B800"/>
          </a:solidFill>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11" name="Textfeld 10"/>
          <p:cNvSpPr txBox="1"/>
          <p:nvPr/>
        </p:nvSpPr>
        <p:spPr>
          <a:xfrm>
            <a:off x="956008" y="3338239"/>
            <a:ext cx="1769778" cy="969496"/>
          </a:xfrm>
          <a:prstGeom prst="rect">
            <a:avLst/>
          </a:prstGeom>
          <a:noFill/>
        </p:spPr>
        <p:txBody>
          <a:bodyPr wrap="square" rtlCol="0">
            <a:spAutoFit/>
          </a:bodyPr>
          <a:lstStyle/>
          <a:p>
            <a:pPr algn="ctr"/>
            <a:r>
              <a:rPr lang="de-DE" sz="1900" dirty="0">
                <a:latin typeface="+mn-lt"/>
              </a:rPr>
              <a:t>Nährstoffvorrat</a:t>
            </a:r>
            <a:br>
              <a:rPr lang="de-DE" sz="1900" dirty="0">
                <a:latin typeface="+mn-lt"/>
              </a:rPr>
            </a:br>
            <a:r>
              <a:rPr lang="de-DE" sz="1900" dirty="0">
                <a:latin typeface="+mn-lt"/>
              </a:rPr>
              <a:t>des Bodens </a:t>
            </a:r>
            <a:br>
              <a:rPr lang="de-DE" sz="1900" dirty="0">
                <a:latin typeface="+mn-lt"/>
              </a:rPr>
            </a:br>
            <a:r>
              <a:rPr lang="de-DE" sz="1900" dirty="0">
                <a:latin typeface="+mn-lt"/>
              </a:rPr>
              <a:t>beachten</a:t>
            </a:r>
          </a:p>
        </p:txBody>
      </p:sp>
      <p:sp>
        <p:nvSpPr>
          <p:cNvPr id="12" name="Textfeld 11"/>
          <p:cNvSpPr txBox="1"/>
          <p:nvPr/>
        </p:nvSpPr>
        <p:spPr>
          <a:xfrm>
            <a:off x="3204596" y="3366235"/>
            <a:ext cx="2323011" cy="1261884"/>
          </a:xfrm>
          <a:prstGeom prst="rect">
            <a:avLst/>
          </a:prstGeom>
          <a:noFill/>
        </p:spPr>
        <p:txBody>
          <a:bodyPr wrap="square" rtlCol="0">
            <a:spAutoFit/>
          </a:bodyPr>
          <a:lstStyle/>
          <a:p>
            <a:pPr algn="ctr"/>
            <a:r>
              <a:rPr lang="de-DE" sz="1900" dirty="0">
                <a:latin typeface="+mn-lt"/>
              </a:rPr>
              <a:t>Nährstoffnach-lieferung aus der organischen Substanz einbeziehen</a:t>
            </a:r>
          </a:p>
        </p:txBody>
      </p:sp>
      <p:sp>
        <p:nvSpPr>
          <p:cNvPr id="13" name="Textfeld 12"/>
          <p:cNvSpPr txBox="1"/>
          <p:nvPr/>
        </p:nvSpPr>
        <p:spPr>
          <a:xfrm>
            <a:off x="5987144" y="3366235"/>
            <a:ext cx="2233748" cy="969496"/>
          </a:xfrm>
          <a:prstGeom prst="rect">
            <a:avLst/>
          </a:prstGeom>
          <a:noFill/>
        </p:spPr>
        <p:txBody>
          <a:bodyPr wrap="square" rtlCol="0">
            <a:spAutoFit/>
          </a:bodyPr>
          <a:lstStyle/>
          <a:p>
            <a:pPr algn="ctr"/>
            <a:r>
              <a:rPr lang="de-DE" sz="1900" dirty="0">
                <a:latin typeface="+mn-lt"/>
              </a:rPr>
              <a:t>Individuellen Bedarf </a:t>
            </a:r>
            <a:br>
              <a:rPr lang="de-DE" sz="1900" dirty="0">
                <a:latin typeface="+mn-lt"/>
              </a:rPr>
            </a:br>
            <a:r>
              <a:rPr lang="de-DE" sz="1900" dirty="0">
                <a:latin typeface="+mn-lt"/>
              </a:rPr>
              <a:t>der Kultur </a:t>
            </a:r>
            <a:br>
              <a:rPr lang="de-DE" sz="1900" dirty="0">
                <a:latin typeface="+mn-lt"/>
              </a:rPr>
            </a:br>
            <a:r>
              <a:rPr lang="de-DE" sz="1900" dirty="0">
                <a:latin typeface="+mn-lt"/>
              </a:rPr>
              <a:t>berücksichtigen</a:t>
            </a:r>
          </a:p>
        </p:txBody>
      </p:sp>
      <p:sp>
        <p:nvSpPr>
          <p:cNvPr id="14" name="Abgerundetes Rechteck 13"/>
          <p:cNvSpPr/>
          <p:nvPr/>
        </p:nvSpPr>
        <p:spPr>
          <a:xfrm>
            <a:off x="960324" y="3338239"/>
            <a:ext cx="1782875" cy="969496"/>
          </a:xfrm>
          <a:prstGeom prst="roundRect">
            <a:avLst/>
          </a:prstGeom>
          <a:ln w="28575">
            <a:solidFill>
              <a:srgbClr val="78B800"/>
            </a:solidFill>
          </a:ln>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15" name="Abgerundetes Rechteck 14"/>
          <p:cNvSpPr/>
          <p:nvPr/>
        </p:nvSpPr>
        <p:spPr>
          <a:xfrm>
            <a:off x="3204596" y="3366235"/>
            <a:ext cx="2323011" cy="1261884"/>
          </a:xfrm>
          <a:prstGeom prst="roundRect">
            <a:avLst/>
          </a:prstGeom>
          <a:ln w="28575">
            <a:solidFill>
              <a:srgbClr val="78B800"/>
            </a:solidFill>
          </a:ln>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16" name="Abgerundetes Rechteck 15"/>
          <p:cNvSpPr/>
          <p:nvPr/>
        </p:nvSpPr>
        <p:spPr>
          <a:xfrm>
            <a:off x="5987144" y="3366235"/>
            <a:ext cx="2233748" cy="969496"/>
          </a:xfrm>
          <a:prstGeom prst="roundRect">
            <a:avLst/>
          </a:prstGeom>
          <a:ln w="28575">
            <a:solidFill>
              <a:srgbClr val="78B800"/>
            </a:solidFill>
          </a:ln>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17" name="Additionszeichen 6">
            <a:extLst>
              <a:ext uri="{FF2B5EF4-FFF2-40B4-BE49-F238E27FC236}">
                <a16:creationId xmlns:a16="http://schemas.microsoft.com/office/drawing/2014/main" id="{55BDF38F-ACAF-4F4C-B8C5-44D44DDEDC2C}"/>
              </a:ext>
            </a:extLst>
          </p:cNvPr>
          <p:cNvSpPr/>
          <p:nvPr/>
        </p:nvSpPr>
        <p:spPr>
          <a:xfrm>
            <a:off x="2835875" y="3685126"/>
            <a:ext cx="277904" cy="275722"/>
          </a:xfrm>
          <a:prstGeom prst="mathPlus">
            <a:avLst/>
          </a:prstGeom>
          <a:solidFill>
            <a:srgbClr val="78B800"/>
          </a:solidFill>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18" name="Additionszeichen 6">
            <a:extLst>
              <a:ext uri="{FF2B5EF4-FFF2-40B4-BE49-F238E27FC236}">
                <a16:creationId xmlns:a16="http://schemas.microsoft.com/office/drawing/2014/main" id="{55BDF38F-ACAF-4F4C-B8C5-44D44DDEDC2C}"/>
              </a:ext>
            </a:extLst>
          </p:cNvPr>
          <p:cNvSpPr/>
          <p:nvPr/>
        </p:nvSpPr>
        <p:spPr>
          <a:xfrm>
            <a:off x="5618423" y="3685126"/>
            <a:ext cx="277904" cy="275722"/>
          </a:xfrm>
          <a:prstGeom prst="mathPlus">
            <a:avLst/>
          </a:prstGeom>
          <a:solidFill>
            <a:srgbClr val="78B800"/>
          </a:solidFill>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23" name="Textfeld 22">
            <a:extLst>
              <a:ext uri="{FF2B5EF4-FFF2-40B4-BE49-F238E27FC236}">
                <a16:creationId xmlns:a16="http://schemas.microsoft.com/office/drawing/2014/main" id="{3454DA89-2544-4E0F-8868-35626C510658}"/>
              </a:ext>
            </a:extLst>
          </p:cNvPr>
          <p:cNvSpPr txBox="1"/>
          <p:nvPr/>
        </p:nvSpPr>
        <p:spPr>
          <a:xfrm>
            <a:off x="8611543" y="2321693"/>
            <a:ext cx="430887" cy="2257068"/>
          </a:xfrm>
          <a:prstGeom prst="rect">
            <a:avLst/>
          </a:prstGeom>
          <a:noFill/>
        </p:spPr>
        <p:txBody>
          <a:bodyPr vert="vert" wrap="square" rtlCol="0" anchor="ctr">
            <a:spAutoFit/>
          </a:bodyPr>
          <a:lstStyle/>
          <a:p>
            <a:pPr algn="ctr"/>
            <a:r>
              <a:rPr lang="de-DE" sz="1600" b="1" dirty="0">
                <a:solidFill>
                  <a:schemeClr val="bg1"/>
                </a:solidFill>
                <a:latin typeface="+mn-lt"/>
              </a:rPr>
              <a:t>Anpassungsmaßnahmen</a:t>
            </a:r>
          </a:p>
        </p:txBody>
      </p:sp>
      <p:sp>
        <p:nvSpPr>
          <p:cNvPr id="24" name="Textfeld 23">
            <a:extLst>
              <a:ext uri="{FF2B5EF4-FFF2-40B4-BE49-F238E27FC236}">
                <a16:creationId xmlns:a16="http://schemas.microsoft.com/office/drawing/2014/main" id="{210AB7AA-6739-413A-8EF2-8CC4223F49A8}"/>
              </a:ext>
            </a:extLst>
          </p:cNvPr>
          <p:cNvSpPr txBox="1"/>
          <p:nvPr/>
        </p:nvSpPr>
        <p:spPr>
          <a:xfrm>
            <a:off x="1975593" y="2826480"/>
            <a:ext cx="406820" cy="215444"/>
          </a:xfrm>
          <a:prstGeom prst="rect">
            <a:avLst/>
          </a:prstGeom>
          <a:noFill/>
        </p:spPr>
        <p:txBody>
          <a:bodyPr wrap="square" rtlCol="0">
            <a:spAutoFit/>
          </a:bodyPr>
          <a:lstStyle/>
          <a:p>
            <a:r>
              <a:rPr lang="de-DE" sz="800" dirty="0">
                <a:latin typeface="+mn-lt"/>
              </a:rPr>
              <a:t>(50)</a:t>
            </a:r>
          </a:p>
        </p:txBody>
      </p:sp>
      <p:sp>
        <p:nvSpPr>
          <p:cNvPr id="25" name="Textfeld 24">
            <a:extLst>
              <a:ext uri="{FF2B5EF4-FFF2-40B4-BE49-F238E27FC236}">
                <a16:creationId xmlns:a16="http://schemas.microsoft.com/office/drawing/2014/main" id="{83EE85E1-06BA-4CCE-8FBA-41C514A03BF2}"/>
              </a:ext>
            </a:extLst>
          </p:cNvPr>
          <p:cNvSpPr txBox="1"/>
          <p:nvPr/>
        </p:nvSpPr>
        <p:spPr>
          <a:xfrm>
            <a:off x="7617675" y="2080444"/>
            <a:ext cx="406820" cy="215444"/>
          </a:xfrm>
          <a:prstGeom prst="rect">
            <a:avLst/>
          </a:prstGeom>
          <a:noFill/>
        </p:spPr>
        <p:txBody>
          <a:bodyPr wrap="square" rtlCol="0">
            <a:spAutoFit/>
          </a:bodyPr>
          <a:lstStyle/>
          <a:p>
            <a:r>
              <a:rPr lang="de-DE" sz="800" dirty="0">
                <a:latin typeface="+mn-lt"/>
              </a:rPr>
              <a:t>(49)</a:t>
            </a:r>
          </a:p>
        </p:txBody>
      </p:sp>
      <p:pic>
        <p:nvPicPr>
          <p:cNvPr id="4" name="Grafik 3">
            <a:extLst>
              <a:ext uri="{FF2B5EF4-FFF2-40B4-BE49-F238E27FC236}">
                <a16:creationId xmlns:a16="http://schemas.microsoft.com/office/drawing/2014/main" id="{D6851784-719B-4DA3-ACF9-55147CA4ED43}"/>
              </a:ext>
            </a:extLst>
          </p:cNvPr>
          <p:cNvPicPr>
            <a:picLocks noChangeAspect="1"/>
          </p:cNvPicPr>
          <p:nvPr/>
        </p:nvPicPr>
        <p:blipFill>
          <a:blip r:embed="rId3"/>
          <a:stretch>
            <a:fillRect/>
          </a:stretch>
        </p:blipFill>
        <p:spPr>
          <a:xfrm>
            <a:off x="1009699" y="1601922"/>
            <a:ext cx="990826" cy="1232181"/>
          </a:xfrm>
          <a:prstGeom prst="rect">
            <a:avLst/>
          </a:prstGeom>
        </p:spPr>
      </p:pic>
      <p:pic>
        <p:nvPicPr>
          <p:cNvPr id="26" name="Grafik 25">
            <a:extLst>
              <a:ext uri="{FF2B5EF4-FFF2-40B4-BE49-F238E27FC236}">
                <a16:creationId xmlns:a16="http://schemas.microsoft.com/office/drawing/2014/main" id="{E6220508-321E-4649-8C29-AFC0F0830B4E}"/>
              </a:ext>
            </a:extLst>
          </p:cNvPr>
          <p:cNvPicPr>
            <a:picLocks noChangeAspect="1"/>
          </p:cNvPicPr>
          <p:nvPr/>
        </p:nvPicPr>
        <p:blipFill>
          <a:blip r:embed="rId4"/>
          <a:stretch>
            <a:fillRect/>
          </a:stretch>
        </p:blipFill>
        <p:spPr>
          <a:xfrm>
            <a:off x="7104018" y="1651236"/>
            <a:ext cx="530768" cy="577326"/>
          </a:xfrm>
          <a:prstGeom prst="rect">
            <a:avLst/>
          </a:prstGeom>
        </p:spPr>
      </p:pic>
      <p:pic>
        <p:nvPicPr>
          <p:cNvPr id="28" name="Grafik 27">
            <a:extLst>
              <a:ext uri="{FF2B5EF4-FFF2-40B4-BE49-F238E27FC236}">
                <a16:creationId xmlns:a16="http://schemas.microsoft.com/office/drawing/2014/main" id="{B2156F60-A4F9-49F1-AB2F-5B8ED6B1ED74}"/>
              </a:ext>
            </a:extLst>
          </p:cNvPr>
          <p:cNvPicPr>
            <a:picLocks noChangeAspect="1"/>
          </p:cNvPicPr>
          <p:nvPr/>
        </p:nvPicPr>
        <p:blipFill>
          <a:blip r:embed="rId5"/>
          <a:stretch>
            <a:fillRect/>
          </a:stretch>
        </p:blipFill>
        <p:spPr>
          <a:xfrm>
            <a:off x="4791536" y="593494"/>
            <a:ext cx="544797" cy="572498"/>
          </a:xfrm>
          <a:prstGeom prst="rect">
            <a:avLst/>
          </a:prstGeom>
        </p:spPr>
      </p:pic>
      <p:pic>
        <p:nvPicPr>
          <p:cNvPr id="30" name="Grafik 29">
            <a:extLst>
              <a:ext uri="{FF2B5EF4-FFF2-40B4-BE49-F238E27FC236}">
                <a16:creationId xmlns:a16="http://schemas.microsoft.com/office/drawing/2014/main" id="{66038700-D55F-4FED-9F06-F2BD544DFB57}"/>
              </a:ext>
            </a:extLst>
          </p:cNvPr>
          <p:cNvPicPr>
            <a:picLocks noChangeAspect="1"/>
          </p:cNvPicPr>
          <p:nvPr/>
        </p:nvPicPr>
        <p:blipFill>
          <a:blip r:embed="rId6"/>
          <a:stretch>
            <a:fillRect/>
          </a:stretch>
        </p:blipFill>
        <p:spPr>
          <a:xfrm>
            <a:off x="6554627" y="513564"/>
            <a:ext cx="549391" cy="577326"/>
          </a:xfrm>
          <a:prstGeom prst="rect">
            <a:avLst/>
          </a:prstGeom>
        </p:spPr>
      </p:pic>
    </p:spTree>
    <p:extLst>
      <p:ext uri="{BB962C8B-B14F-4D97-AF65-F5344CB8AC3E}">
        <p14:creationId xmlns:p14="http://schemas.microsoft.com/office/powerpoint/2010/main" val="38894292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a:extLst>
              <a:ext uri="{FF2B5EF4-FFF2-40B4-BE49-F238E27FC236}">
                <a16:creationId xmlns:a16="http://schemas.microsoft.com/office/drawing/2014/main" id="{17E3535D-540E-4B3E-ADFC-F90D3C003ACC}"/>
              </a:ext>
            </a:extLst>
          </p:cNvPr>
          <p:cNvSpPr/>
          <p:nvPr/>
        </p:nvSpPr>
        <p:spPr>
          <a:xfrm>
            <a:off x="79490" y="4779818"/>
            <a:ext cx="1326746" cy="297873"/>
          </a:xfrm>
          <a:prstGeom prst="rect">
            <a:avLst/>
          </a:prstGeom>
          <a:solidFill>
            <a:schemeClr val="bg1"/>
          </a:solidFill>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2" name="Textplatzhalter 1">
            <a:extLst>
              <a:ext uri="{FF2B5EF4-FFF2-40B4-BE49-F238E27FC236}">
                <a16:creationId xmlns:a16="http://schemas.microsoft.com/office/drawing/2014/main" id="{5AB5D20E-57F9-43E8-9986-1B7AB57337A6}"/>
              </a:ext>
            </a:extLst>
          </p:cNvPr>
          <p:cNvSpPr>
            <a:spLocks noGrp="1"/>
          </p:cNvSpPr>
          <p:nvPr>
            <p:ph type="body" sz="quarter" idx="15"/>
          </p:nvPr>
        </p:nvSpPr>
        <p:spPr>
          <a:xfrm>
            <a:off x="4985445" y="1291691"/>
            <a:ext cx="2870081" cy="3197595"/>
          </a:xfrm>
        </p:spPr>
        <p:txBody>
          <a:bodyPr/>
          <a:lstStyle/>
          <a:p>
            <a:r>
              <a:rPr lang="de-DE" dirty="0"/>
              <a:t>Viele Gemüsekulturen aber auch der Rasen bringen einen hohen Nährstoffbedarf mit sich</a:t>
            </a:r>
          </a:p>
          <a:p>
            <a:pPr lvl="1">
              <a:buFont typeface="Calibri" panose="020F0502020204030204" pitchFamily="34" charset="0"/>
              <a:buChar char="→"/>
            </a:pPr>
            <a:r>
              <a:rPr lang="de-DE" dirty="0">
                <a:latin typeface="+mn-lt"/>
              </a:rPr>
              <a:t>Düngung erfordert Fingerspitzengefühl</a:t>
            </a:r>
          </a:p>
        </p:txBody>
      </p:sp>
      <p:sp>
        <p:nvSpPr>
          <p:cNvPr id="3" name="Textplatzhalter 2">
            <a:extLst>
              <a:ext uri="{FF2B5EF4-FFF2-40B4-BE49-F238E27FC236}">
                <a16:creationId xmlns:a16="http://schemas.microsoft.com/office/drawing/2014/main" id="{54B7AE69-01C0-4EC9-B8AA-2FB35C9DC066}"/>
              </a:ext>
            </a:extLst>
          </p:cNvPr>
          <p:cNvSpPr>
            <a:spLocks noGrp="1"/>
          </p:cNvSpPr>
          <p:nvPr>
            <p:ph type="body" sz="quarter" idx="20"/>
          </p:nvPr>
        </p:nvSpPr>
        <p:spPr/>
        <p:txBody>
          <a:bodyPr/>
          <a:lstStyle/>
          <a:p>
            <a:r>
              <a:rPr lang="de-DE" dirty="0"/>
              <a:t>Stauden, Gehölze und Beerenobst sind genügsam</a:t>
            </a:r>
          </a:p>
          <a:p>
            <a:pPr lvl="1">
              <a:buFont typeface="Calibri" panose="020F0502020204030204" pitchFamily="34" charset="0"/>
              <a:buChar char="→"/>
            </a:pPr>
            <a:r>
              <a:rPr lang="de-DE" dirty="0"/>
              <a:t>Nährstoffbedarf kann i. d. R. durch Kompostgabe gedeckt werden</a:t>
            </a:r>
          </a:p>
        </p:txBody>
      </p:sp>
      <p:sp>
        <p:nvSpPr>
          <p:cNvPr id="4" name="Textplatzhalter 3">
            <a:extLst>
              <a:ext uri="{FF2B5EF4-FFF2-40B4-BE49-F238E27FC236}">
                <a16:creationId xmlns:a16="http://schemas.microsoft.com/office/drawing/2014/main" id="{BD617451-F205-4D53-81BF-74E5C978AB86}"/>
              </a:ext>
            </a:extLst>
          </p:cNvPr>
          <p:cNvSpPr>
            <a:spLocks noGrp="1"/>
          </p:cNvSpPr>
          <p:nvPr>
            <p:ph type="body" sz="quarter" idx="12"/>
          </p:nvPr>
        </p:nvSpPr>
        <p:spPr/>
        <p:txBody>
          <a:bodyPr/>
          <a:lstStyle/>
          <a:p>
            <a:r>
              <a:rPr lang="de-DE" dirty="0"/>
              <a:t>Nährstoffbedarf</a:t>
            </a:r>
          </a:p>
        </p:txBody>
      </p:sp>
      <p:sp>
        <p:nvSpPr>
          <p:cNvPr id="5" name="Textfeld 4">
            <a:extLst>
              <a:ext uri="{FF2B5EF4-FFF2-40B4-BE49-F238E27FC236}">
                <a16:creationId xmlns:a16="http://schemas.microsoft.com/office/drawing/2014/main" id="{9A6C10DD-65D2-4946-B7F8-5C8CDB67DB24}"/>
              </a:ext>
            </a:extLst>
          </p:cNvPr>
          <p:cNvSpPr txBox="1"/>
          <p:nvPr/>
        </p:nvSpPr>
        <p:spPr>
          <a:xfrm>
            <a:off x="0" y="4736905"/>
            <a:ext cx="3932127" cy="407804"/>
          </a:xfrm>
          <a:prstGeom prst="rect">
            <a:avLst/>
          </a:prstGeom>
          <a:noFill/>
        </p:spPr>
        <p:txBody>
          <a:bodyPr wrap="square" rtlCol="0">
            <a:spAutoFit/>
          </a:bodyPr>
          <a:lstStyle/>
          <a:p>
            <a:r>
              <a:rPr lang="de-DE" sz="1000" dirty="0" err="1">
                <a:latin typeface="+mn-lt"/>
              </a:rPr>
              <a:t>DiG</a:t>
            </a:r>
            <a:r>
              <a:rPr lang="de-DE" sz="1000" dirty="0">
                <a:latin typeface="+mn-lt"/>
              </a:rPr>
              <a:t>: Düngung im Garten</a:t>
            </a:r>
            <a:br>
              <a:rPr lang="de-DE" sz="1000" dirty="0">
                <a:latin typeface="+mn-lt"/>
              </a:rPr>
            </a:br>
            <a:r>
              <a:rPr lang="de-DE" sz="1050" dirty="0">
                <a:solidFill>
                  <a:srgbClr val="7AB800"/>
                </a:solidFill>
                <a:latin typeface="+mn-lt"/>
              </a:rPr>
              <a:t>https://www.gartenbausoftware.de/dig-duengung-im-garten.html</a:t>
            </a:r>
            <a:endParaRPr lang="de-DE" sz="1000" dirty="0">
              <a:solidFill>
                <a:srgbClr val="7AB800"/>
              </a:solidFill>
              <a:latin typeface="+mn-lt"/>
            </a:endParaRPr>
          </a:p>
        </p:txBody>
      </p:sp>
      <p:sp>
        <p:nvSpPr>
          <p:cNvPr id="9" name="Rechteck 8">
            <a:extLst>
              <a:ext uri="{FF2B5EF4-FFF2-40B4-BE49-F238E27FC236}">
                <a16:creationId xmlns:a16="http://schemas.microsoft.com/office/drawing/2014/main" id="{9DCEB11C-A0A1-4333-AD7B-223A72CC604B}"/>
              </a:ext>
            </a:extLst>
          </p:cNvPr>
          <p:cNvSpPr/>
          <p:nvPr/>
        </p:nvSpPr>
        <p:spPr>
          <a:xfrm>
            <a:off x="2674114" y="3331409"/>
            <a:ext cx="3932127" cy="1369606"/>
          </a:xfrm>
          <a:prstGeom prst="rect">
            <a:avLst/>
          </a:prstGeom>
        </p:spPr>
        <p:txBody>
          <a:bodyPr wrap="square">
            <a:spAutoFit/>
          </a:bodyPr>
          <a:lstStyle/>
          <a:p>
            <a:r>
              <a:rPr lang="de-DE" sz="1900" dirty="0">
                <a:solidFill>
                  <a:srgbClr val="FF0000"/>
                </a:solidFill>
                <a:latin typeface="Calibri" panose="020F0502020204030204" pitchFamily="34" charset="0"/>
                <a:ea typeface="Calibri" panose="020F0502020204030204" pitchFamily="34" charset="0"/>
                <a:cs typeface="Times New Roman" panose="02020603050405020304" pitchFamily="18" charset="0"/>
              </a:rPr>
              <a:t>Zu hohe Düngergaben vermeiden!</a:t>
            </a:r>
          </a:p>
          <a:p>
            <a:pPr marL="285750" indent="-285750">
              <a:buFont typeface="Arial" panose="020B0604020202020204" pitchFamily="34" charset="0"/>
              <a:buChar char="•"/>
            </a:pPr>
            <a:r>
              <a:rPr lang="de-DE" sz="1600" dirty="0">
                <a:latin typeface="Calibri" panose="020F0502020204030204" pitchFamily="34" charset="0"/>
                <a:ea typeface="Calibri" panose="020F0502020204030204" pitchFamily="34" charset="0"/>
                <a:cs typeface="Times New Roman" panose="02020603050405020304" pitchFamily="18" charset="0"/>
              </a:rPr>
              <a:t>Beeinträchtigung des Pflanzenwachstums</a:t>
            </a:r>
          </a:p>
          <a:p>
            <a:pPr marL="285750" indent="-285750">
              <a:buFont typeface="Arial" panose="020B0604020202020204" pitchFamily="34" charset="0"/>
              <a:buChar char="•"/>
            </a:pPr>
            <a:r>
              <a:rPr lang="de-DE" sz="1600" dirty="0">
                <a:latin typeface="Calibri" panose="020F0502020204030204" pitchFamily="34" charset="0"/>
                <a:ea typeface="Calibri" panose="020F0502020204030204" pitchFamily="34" charset="0"/>
                <a:cs typeface="Times New Roman" panose="02020603050405020304" pitchFamily="18" charset="0"/>
              </a:rPr>
              <a:t>Einseitige Nährstoffanreicherung </a:t>
            </a:r>
          </a:p>
          <a:p>
            <a:pPr marL="285750" indent="-285750">
              <a:buFont typeface="Arial" panose="020B0604020202020204" pitchFamily="34" charset="0"/>
              <a:buChar char="•"/>
            </a:pPr>
            <a:r>
              <a:rPr lang="de-DE" sz="1600" dirty="0">
                <a:latin typeface="Calibri" panose="020F0502020204030204" pitchFamily="34" charset="0"/>
                <a:ea typeface="Calibri" panose="020F0502020204030204" pitchFamily="34" charset="0"/>
                <a:cs typeface="Times New Roman" panose="02020603050405020304" pitchFamily="18" charset="0"/>
              </a:rPr>
              <a:t>Nährstoffauswaschung </a:t>
            </a:r>
          </a:p>
          <a:p>
            <a:pPr marL="285750" indent="-285750">
              <a:buFont typeface="Arial" panose="020B0604020202020204" pitchFamily="34" charset="0"/>
              <a:buChar char="•"/>
            </a:pPr>
            <a:r>
              <a:rPr lang="de-DE" sz="1600" dirty="0">
                <a:latin typeface="Calibri" panose="020F0502020204030204" pitchFamily="34" charset="0"/>
                <a:ea typeface="Calibri" panose="020F0502020204030204" pitchFamily="34" charset="0"/>
                <a:cs typeface="Times New Roman" panose="02020603050405020304" pitchFamily="18" charset="0"/>
              </a:rPr>
              <a:t>Ressourcenverschwendung</a:t>
            </a:r>
            <a:endParaRPr lang="de-DE" sz="1600" dirty="0"/>
          </a:p>
        </p:txBody>
      </p:sp>
      <p:sp>
        <p:nvSpPr>
          <p:cNvPr id="10" name="Rechteck: abgerundete Ecken 9">
            <a:extLst>
              <a:ext uri="{FF2B5EF4-FFF2-40B4-BE49-F238E27FC236}">
                <a16:creationId xmlns:a16="http://schemas.microsoft.com/office/drawing/2014/main" id="{861DD514-0646-4A19-8194-0ADF2364B15F}"/>
              </a:ext>
            </a:extLst>
          </p:cNvPr>
          <p:cNvSpPr/>
          <p:nvPr/>
        </p:nvSpPr>
        <p:spPr>
          <a:xfrm>
            <a:off x="2500312" y="3256301"/>
            <a:ext cx="4045961" cy="1484309"/>
          </a:xfrm>
          <a:prstGeom prst="roundRect">
            <a:avLst/>
          </a:prstGeom>
          <a:ln w="19050">
            <a:solidFill>
              <a:srgbClr val="FF0000"/>
            </a:solidFill>
          </a:ln>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14" name="Textfeld 13">
            <a:extLst>
              <a:ext uri="{FF2B5EF4-FFF2-40B4-BE49-F238E27FC236}">
                <a16:creationId xmlns:a16="http://schemas.microsoft.com/office/drawing/2014/main" id="{2E33ED54-D75A-4797-A851-5C27C1881A14}"/>
              </a:ext>
            </a:extLst>
          </p:cNvPr>
          <p:cNvSpPr txBox="1"/>
          <p:nvPr/>
        </p:nvSpPr>
        <p:spPr>
          <a:xfrm>
            <a:off x="7911528" y="4779818"/>
            <a:ext cx="406820" cy="215444"/>
          </a:xfrm>
          <a:prstGeom prst="rect">
            <a:avLst/>
          </a:prstGeom>
          <a:noFill/>
        </p:spPr>
        <p:txBody>
          <a:bodyPr wrap="square" rtlCol="0">
            <a:spAutoFit/>
          </a:bodyPr>
          <a:lstStyle/>
          <a:p>
            <a:r>
              <a:rPr lang="de-DE" sz="800" dirty="0">
                <a:latin typeface="+mn-lt"/>
              </a:rPr>
              <a:t>(52)</a:t>
            </a:r>
          </a:p>
        </p:txBody>
      </p:sp>
      <p:sp>
        <p:nvSpPr>
          <p:cNvPr id="15" name="Textfeld 14">
            <a:extLst>
              <a:ext uri="{FF2B5EF4-FFF2-40B4-BE49-F238E27FC236}">
                <a16:creationId xmlns:a16="http://schemas.microsoft.com/office/drawing/2014/main" id="{B0BFC6F2-B4DF-4DCF-89DE-675E6EF88104}"/>
              </a:ext>
            </a:extLst>
          </p:cNvPr>
          <p:cNvSpPr txBox="1"/>
          <p:nvPr/>
        </p:nvSpPr>
        <p:spPr>
          <a:xfrm>
            <a:off x="2048600" y="4521461"/>
            <a:ext cx="406820" cy="215444"/>
          </a:xfrm>
          <a:prstGeom prst="rect">
            <a:avLst/>
          </a:prstGeom>
          <a:noFill/>
        </p:spPr>
        <p:txBody>
          <a:bodyPr wrap="square" rtlCol="0">
            <a:spAutoFit/>
          </a:bodyPr>
          <a:lstStyle/>
          <a:p>
            <a:r>
              <a:rPr lang="de-DE" sz="800" dirty="0">
                <a:latin typeface="+mn-lt"/>
              </a:rPr>
              <a:t>(51)</a:t>
            </a:r>
          </a:p>
        </p:txBody>
      </p:sp>
      <p:sp>
        <p:nvSpPr>
          <p:cNvPr id="21" name="Textfeld 20">
            <a:extLst>
              <a:ext uri="{FF2B5EF4-FFF2-40B4-BE49-F238E27FC236}">
                <a16:creationId xmlns:a16="http://schemas.microsoft.com/office/drawing/2014/main" id="{3454DA89-2544-4E0F-8868-35626C510658}"/>
              </a:ext>
            </a:extLst>
          </p:cNvPr>
          <p:cNvSpPr txBox="1"/>
          <p:nvPr/>
        </p:nvSpPr>
        <p:spPr>
          <a:xfrm>
            <a:off x="8611543" y="2321693"/>
            <a:ext cx="430887" cy="2257068"/>
          </a:xfrm>
          <a:prstGeom prst="rect">
            <a:avLst/>
          </a:prstGeom>
          <a:noFill/>
        </p:spPr>
        <p:txBody>
          <a:bodyPr vert="vert" wrap="square" rtlCol="0" anchor="ctr">
            <a:spAutoFit/>
          </a:bodyPr>
          <a:lstStyle/>
          <a:p>
            <a:pPr algn="ctr"/>
            <a:r>
              <a:rPr lang="de-DE" sz="1600" b="1" dirty="0">
                <a:solidFill>
                  <a:schemeClr val="bg1"/>
                </a:solidFill>
                <a:latin typeface="+mn-lt"/>
              </a:rPr>
              <a:t>Anpassungsmaßnahmen</a:t>
            </a:r>
          </a:p>
        </p:txBody>
      </p:sp>
      <p:pic>
        <p:nvPicPr>
          <p:cNvPr id="13" name="Grafik 12">
            <a:extLst>
              <a:ext uri="{FF2B5EF4-FFF2-40B4-BE49-F238E27FC236}">
                <a16:creationId xmlns:a16="http://schemas.microsoft.com/office/drawing/2014/main" id="{D87F8987-AED7-490D-BA67-FC6E48B41470}"/>
              </a:ext>
            </a:extLst>
          </p:cNvPr>
          <p:cNvPicPr>
            <a:picLocks noChangeAspect="1"/>
          </p:cNvPicPr>
          <p:nvPr/>
        </p:nvPicPr>
        <p:blipFill>
          <a:blip r:embed="rId2"/>
          <a:stretch>
            <a:fillRect/>
          </a:stretch>
        </p:blipFill>
        <p:spPr>
          <a:xfrm>
            <a:off x="6683019" y="3406608"/>
            <a:ext cx="1431919" cy="1534199"/>
          </a:xfrm>
          <a:prstGeom prst="rect">
            <a:avLst/>
          </a:prstGeom>
        </p:spPr>
      </p:pic>
      <p:pic>
        <p:nvPicPr>
          <p:cNvPr id="7" name="Grafi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39" y="2641517"/>
            <a:ext cx="1286179" cy="1894387"/>
          </a:xfrm>
          <a:prstGeom prst="rect">
            <a:avLst/>
          </a:prstGeom>
        </p:spPr>
      </p:pic>
      <p:pic>
        <p:nvPicPr>
          <p:cNvPr id="16" name="Grafik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0275" y="3065512"/>
            <a:ext cx="954560" cy="1423774"/>
          </a:xfrm>
          <a:prstGeom prst="rect">
            <a:avLst/>
          </a:prstGeom>
        </p:spPr>
      </p:pic>
      <p:pic>
        <p:nvPicPr>
          <p:cNvPr id="17" name="Grafik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8071" y="4246080"/>
            <a:ext cx="1048405" cy="482346"/>
          </a:xfrm>
          <a:prstGeom prst="rect">
            <a:avLst/>
          </a:prstGeom>
        </p:spPr>
      </p:pic>
      <p:pic>
        <p:nvPicPr>
          <p:cNvPr id="22" name="Grafik 21">
            <a:extLst>
              <a:ext uri="{FF2B5EF4-FFF2-40B4-BE49-F238E27FC236}">
                <a16:creationId xmlns:a16="http://schemas.microsoft.com/office/drawing/2014/main" id="{221618B4-0FED-4F61-91CF-72539F2A56B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6489" y="4100187"/>
            <a:ext cx="529366" cy="536218"/>
          </a:xfrm>
          <a:prstGeom prst="rect">
            <a:avLst/>
          </a:prstGeom>
        </p:spPr>
      </p:pic>
    </p:spTree>
    <p:extLst>
      <p:ext uri="{BB962C8B-B14F-4D97-AF65-F5344CB8AC3E}">
        <p14:creationId xmlns:p14="http://schemas.microsoft.com/office/powerpoint/2010/main" val="534673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p:txBody>
          <a:bodyPr/>
          <a:lstStyle/>
          <a:p>
            <a:r>
              <a:rPr lang="de-DE" dirty="0"/>
              <a:t>Klimawandel und Düngung</a:t>
            </a:r>
          </a:p>
        </p:txBody>
      </p:sp>
      <p:sp>
        <p:nvSpPr>
          <p:cNvPr id="5" name="Textfeld 4"/>
          <p:cNvSpPr txBox="1"/>
          <p:nvPr/>
        </p:nvSpPr>
        <p:spPr>
          <a:xfrm>
            <a:off x="960324" y="1343378"/>
            <a:ext cx="3199723" cy="3323987"/>
          </a:xfrm>
          <a:prstGeom prst="rect">
            <a:avLst/>
          </a:prstGeom>
          <a:noFill/>
        </p:spPr>
        <p:txBody>
          <a:bodyPr wrap="square" rtlCol="0">
            <a:spAutoFit/>
          </a:bodyPr>
          <a:lstStyle/>
          <a:p>
            <a:pPr marL="342900" indent="-342900" algn="l">
              <a:spcBef>
                <a:spcPts val="1200"/>
              </a:spcBef>
              <a:buClr>
                <a:srgbClr val="78B800"/>
              </a:buClr>
              <a:buFont typeface="Arial" panose="020B0604020202020204" pitchFamily="34" charset="0"/>
              <a:buChar char="•"/>
            </a:pPr>
            <a:r>
              <a:rPr lang="de-DE" sz="1900" dirty="0">
                <a:latin typeface="+mn-lt"/>
              </a:rPr>
              <a:t>Pauschale Aussagen zum künftigen Nährstoffbedarf sind nicht möglich</a:t>
            </a:r>
          </a:p>
          <a:p>
            <a:pPr marL="342900" indent="-342900" algn="l">
              <a:spcBef>
                <a:spcPts val="1200"/>
              </a:spcBef>
              <a:buClr>
                <a:srgbClr val="78B800"/>
              </a:buClr>
              <a:buFont typeface="Arial" panose="020B0604020202020204" pitchFamily="34" charset="0"/>
              <a:buChar char="•"/>
            </a:pPr>
            <a:r>
              <a:rPr lang="de-DE" sz="1900" dirty="0">
                <a:latin typeface="+mn-lt"/>
              </a:rPr>
              <a:t>Ausschlaggebend sind </a:t>
            </a:r>
            <a:r>
              <a:rPr lang="de-DE" sz="1900" b="1" dirty="0">
                <a:latin typeface="+mn-lt"/>
              </a:rPr>
              <a:t>die lokalen Wachstums-bedingungen</a:t>
            </a:r>
            <a:r>
              <a:rPr lang="de-DE" sz="1900" dirty="0">
                <a:latin typeface="+mn-lt"/>
              </a:rPr>
              <a:t>, d. h. die vorliegenden Klima- und Bodenverhältnisse</a:t>
            </a:r>
          </a:p>
          <a:p>
            <a:pPr marL="342900" indent="-342900" algn="l">
              <a:spcBef>
                <a:spcPts val="1200"/>
              </a:spcBef>
              <a:buClr>
                <a:srgbClr val="78B800"/>
              </a:buClr>
              <a:buFont typeface="Arial" panose="020B0604020202020204" pitchFamily="34" charset="0"/>
              <a:buChar char="•"/>
            </a:pPr>
            <a:r>
              <a:rPr lang="de-DE" sz="1900" dirty="0">
                <a:latin typeface="+mn-lt"/>
              </a:rPr>
              <a:t>Erhebliche Schwankungen möglich</a:t>
            </a:r>
          </a:p>
        </p:txBody>
      </p:sp>
      <p:sp>
        <p:nvSpPr>
          <p:cNvPr id="8" name="Textfeld 7">
            <a:extLst>
              <a:ext uri="{FF2B5EF4-FFF2-40B4-BE49-F238E27FC236}">
                <a16:creationId xmlns:a16="http://schemas.microsoft.com/office/drawing/2014/main" id="{E924DC55-9F1C-4899-B9FE-8F02F6A4AF3F}"/>
              </a:ext>
            </a:extLst>
          </p:cNvPr>
          <p:cNvSpPr txBox="1"/>
          <p:nvPr/>
        </p:nvSpPr>
        <p:spPr>
          <a:xfrm>
            <a:off x="8611543" y="2321693"/>
            <a:ext cx="430887" cy="2257068"/>
          </a:xfrm>
          <a:prstGeom prst="rect">
            <a:avLst/>
          </a:prstGeom>
          <a:noFill/>
        </p:spPr>
        <p:txBody>
          <a:bodyPr vert="vert" wrap="square" rtlCol="0" anchor="ctr">
            <a:spAutoFit/>
          </a:bodyPr>
          <a:lstStyle/>
          <a:p>
            <a:pPr algn="ctr"/>
            <a:r>
              <a:rPr lang="de-DE" sz="1600" b="1" dirty="0">
                <a:solidFill>
                  <a:schemeClr val="bg1"/>
                </a:solidFill>
                <a:latin typeface="+mn-lt"/>
              </a:rPr>
              <a:t>Anpassungsmaßnahmen</a:t>
            </a:r>
          </a:p>
        </p:txBody>
      </p:sp>
      <p:sp>
        <p:nvSpPr>
          <p:cNvPr id="9" name="Textfeld 8">
            <a:extLst>
              <a:ext uri="{FF2B5EF4-FFF2-40B4-BE49-F238E27FC236}">
                <a16:creationId xmlns:a16="http://schemas.microsoft.com/office/drawing/2014/main" id="{7D4E0F1F-67A8-472E-AF80-31C3FBA893F5}"/>
              </a:ext>
            </a:extLst>
          </p:cNvPr>
          <p:cNvSpPr txBox="1"/>
          <p:nvPr/>
        </p:nvSpPr>
        <p:spPr>
          <a:xfrm>
            <a:off x="7664230" y="4730553"/>
            <a:ext cx="406820" cy="215444"/>
          </a:xfrm>
          <a:prstGeom prst="rect">
            <a:avLst/>
          </a:prstGeom>
          <a:noFill/>
        </p:spPr>
        <p:txBody>
          <a:bodyPr wrap="square" rtlCol="0">
            <a:spAutoFit/>
          </a:bodyPr>
          <a:lstStyle/>
          <a:p>
            <a:r>
              <a:rPr lang="de-DE" sz="800" dirty="0">
                <a:latin typeface="+mn-lt"/>
              </a:rPr>
              <a:t>(53)</a:t>
            </a:r>
          </a:p>
        </p:txBody>
      </p:sp>
      <p:pic>
        <p:nvPicPr>
          <p:cNvPr id="7" name="Grafik 6">
            <a:extLst>
              <a:ext uri="{FF2B5EF4-FFF2-40B4-BE49-F238E27FC236}">
                <a16:creationId xmlns:a16="http://schemas.microsoft.com/office/drawing/2014/main" id="{40038A67-9F3B-44A3-96D6-97223992ACF2}"/>
              </a:ext>
            </a:extLst>
          </p:cNvPr>
          <p:cNvPicPr>
            <a:picLocks noChangeAspect="1"/>
          </p:cNvPicPr>
          <p:nvPr/>
        </p:nvPicPr>
        <p:blipFill>
          <a:blip r:embed="rId3"/>
          <a:stretch>
            <a:fillRect/>
          </a:stretch>
        </p:blipFill>
        <p:spPr>
          <a:xfrm>
            <a:off x="4359659" y="876186"/>
            <a:ext cx="3711391" cy="4069811"/>
          </a:xfrm>
          <a:prstGeom prst="rect">
            <a:avLst/>
          </a:prstGeom>
        </p:spPr>
      </p:pic>
    </p:spTree>
    <p:extLst>
      <p:ext uri="{BB962C8B-B14F-4D97-AF65-F5344CB8AC3E}">
        <p14:creationId xmlns:p14="http://schemas.microsoft.com/office/powerpoint/2010/main" val="360348133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10">
            <a:extLst>
              <a:ext uri="{FF2B5EF4-FFF2-40B4-BE49-F238E27FC236}">
                <a16:creationId xmlns:a16="http://schemas.microsoft.com/office/drawing/2014/main" id="{6E64451B-B9F8-49BB-AFB8-A7F3BF390C83}"/>
              </a:ext>
            </a:extLst>
          </p:cNvPr>
          <p:cNvPicPr>
            <a:picLocks noChangeAspect="1"/>
          </p:cNvPicPr>
          <p:nvPr/>
        </p:nvPicPr>
        <p:blipFill rotWithShape="1">
          <a:blip r:embed="rId2"/>
          <a:srcRect l="25237" r="5436"/>
          <a:stretch/>
        </p:blipFill>
        <p:spPr>
          <a:xfrm>
            <a:off x="2935598" y="2055811"/>
            <a:ext cx="2767170" cy="2245203"/>
          </a:xfrm>
          <a:prstGeom prst="rect">
            <a:avLst/>
          </a:prstGeom>
        </p:spPr>
      </p:pic>
      <p:sp>
        <p:nvSpPr>
          <p:cNvPr id="4" name="Textplatzhalter 3">
            <a:extLst>
              <a:ext uri="{FF2B5EF4-FFF2-40B4-BE49-F238E27FC236}">
                <a16:creationId xmlns:a16="http://schemas.microsoft.com/office/drawing/2014/main" id="{C55BF1E2-0B03-4B55-96EA-9919C80C89DF}"/>
              </a:ext>
            </a:extLst>
          </p:cNvPr>
          <p:cNvSpPr>
            <a:spLocks noGrp="1"/>
          </p:cNvSpPr>
          <p:nvPr>
            <p:ph type="body" sz="quarter" idx="12"/>
          </p:nvPr>
        </p:nvSpPr>
        <p:spPr/>
        <p:txBody>
          <a:bodyPr/>
          <a:lstStyle/>
          <a:p>
            <a:r>
              <a:rPr lang="de-DE" dirty="0"/>
              <a:t>Klimawandel und Düngung</a:t>
            </a:r>
          </a:p>
        </p:txBody>
      </p:sp>
      <p:sp>
        <p:nvSpPr>
          <p:cNvPr id="6" name="Textplatzhalter 5">
            <a:extLst>
              <a:ext uri="{FF2B5EF4-FFF2-40B4-BE49-F238E27FC236}">
                <a16:creationId xmlns:a16="http://schemas.microsoft.com/office/drawing/2014/main" id="{FA02870B-993D-40B8-832D-1C3BD2DF778A}"/>
              </a:ext>
            </a:extLst>
          </p:cNvPr>
          <p:cNvSpPr>
            <a:spLocks noGrp="1"/>
          </p:cNvSpPr>
          <p:nvPr>
            <p:ph type="body" sz="quarter" idx="14"/>
          </p:nvPr>
        </p:nvSpPr>
        <p:spPr/>
        <p:txBody>
          <a:bodyPr/>
          <a:lstStyle/>
          <a:p>
            <a:r>
              <a:rPr lang="de-DE" dirty="0"/>
              <a:t>So gelingt die Düngung auch in Zeiten des Klimawandels:</a:t>
            </a:r>
          </a:p>
          <a:p>
            <a:endParaRPr lang="de-DE" dirty="0"/>
          </a:p>
        </p:txBody>
      </p:sp>
      <p:sp>
        <p:nvSpPr>
          <p:cNvPr id="5" name="Textfeld 4">
            <a:extLst>
              <a:ext uri="{FF2B5EF4-FFF2-40B4-BE49-F238E27FC236}">
                <a16:creationId xmlns:a16="http://schemas.microsoft.com/office/drawing/2014/main" id="{9FD3A06C-94D7-4211-8D92-C046A6F9A220}"/>
              </a:ext>
            </a:extLst>
          </p:cNvPr>
          <p:cNvSpPr txBox="1"/>
          <p:nvPr/>
        </p:nvSpPr>
        <p:spPr>
          <a:xfrm>
            <a:off x="8611543" y="2321693"/>
            <a:ext cx="430887" cy="2257068"/>
          </a:xfrm>
          <a:prstGeom prst="rect">
            <a:avLst/>
          </a:prstGeom>
          <a:noFill/>
        </p:spPr>
        <p:txBody>
          <a:bodyPr vert="vert" wrap="square" rtlCol="0" anchor="ctr">
            <a:spAutoFit/>
          </a:bodyPr>
          <a:lstStyle/>
          <a:p>
            <a:pPr algn="ctr"/>
            <a:r>
              <a:rPr lang="de-DE" sz="1600" b="1" dirty="0">
                <a:solidFill>
                  <a:schemeClr val="bg1"/>
                </a:solidFill>
                <a:latin typeface="+mn-lt"/>
              </a:rPr>
              <a:t>Anpassungsmaßnahmen</a:t>
            </a:r>
          </a:p>
        </p:txBody>
      </p:sp>
      <p:sp>
        <p:nvSpPr>
          <p:cNvPr id="3" name="Rechteck: abgerundete Ecken 2">
            <a:extLst>
              <a:ext uri="{FF2B5EF4-FFF2-40B4-BE49-F238E27FC236}">
                <a16:creationId xmlns:a16="http://schemas.microsoft.com/office/drawing/2014/main" id="{543BA52B-2E4A-430B-AD1E-B6D212090B7B}"/>
              </a:ext>
            </a:extLst>
          </p:cNvPr>
          <p:cNvSpPr/>
          <p:nvPr/>
        </p:nvSpPr>
        <p:spPr>
          <a:xfrm>
            <a:off x="1204033" y="1697337"/>
            <a:ext cx="1911927" cy="997372"/>
          </a:xfrm>
          <a:prstGeom prst="roundRect">
            <a:avLst/>
          </a:prstGeom>
          <a:solidFill>
            <a:schemeClr val="bg1"/>
          </a:solidFill>
          <a:ln w="19050">
            <a:solidFill>
              <a:srgbClr val="7AB800"/>
            </a:solidFill>
          </a:ln>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15" name="Rechteck: abgerundete Ecken 14">
            <a:extLst>
              <a:ext uri="{FF2B5EF4-FFF2-40B4-BE49-F238E27FC236}">
                <a16:creationId xmlns:a16="http://schemas.microsoft.com/office/drawing/2014/main" id="{20B0C0E5-64A0-4A4C-882C-17B950EF380D}"/>
              </a:ext>
            </a:extLst>
          </p:cNvPr>
          <p:cNvSpPr/>
          <p:nvPr/>
        </p:nvSpPr>
        <p:spPr>
          <a:xfrm>
            <a:off x="5522408" y="1697337"/>
            <a:ext cx="1911927" cy="997372"/>
          </a:xfrm>
          <a:prstGeom prst="roundRect">
            <a:avLst/>
          </a:prstGeom>
          <a:solidFill>
            <a:schemeClr val="bg1"/>
          </a:solidFill>
          <a:ln w="19050">
            <a:solidFill>
              <a:srgbClr val="7AB800"/>
            </a:solidFill>
          </a:ln>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18" name="Rechteck: abgerundete Ecken 17">
            <a:extLst>
              <a:ext uri="{FF2B5EF4-FFF2-40B4-BE49-F238E27FC236}">
                <a16:creationId xmlns:a16="http://schemas.microsoft.com/office/drawing/2014/main" id="{C6D511BE-BBF3-474E-B0F8-D1FC7FB42C35}"/>
              </a:ext>
            </a:extLst>
          </p:cNvPr>
          <p:cNvSpPr/>
          <p:nvPr/>
        </p:nvSpPr>
        <p:spPr>
          <a:xfrm>
            <a:off x="1204032" y="3729285"/>
            <a:ext cx="1911927" cy="997372"/>
          </a:xfrm>
          <a:prstGeom prst="roundRect">
            <a:avLst/>
          </a:prstGeom>
          <a:solidFill>
            <a:schemeClr val="bg1"/>
          </a:solidFill>
          <a:ln w="19050">
            <a:solidFill>
              <a:srgbClr val="7AB800"/>
            </a:solidFill>
          </a:ln>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19" name="Rechteck: abgerundete Ecken 18">
            <a:extLst>
              <a:ext uri="{FF2B5EF4-FFF2-40B4-BE49-F238E27FC236}">
                <a16:creationId xmlns:a16="http://schemas.microsoft.com/office/drawing/2014/main" id="{7CF38F99-FAD4-4745-ADF9-47A65EE69CEA}"/>
              </a:ext>
            </a:extLst>
          </p:cNvPr>
          <p:cNvSpPr/>
          <p:nvPr/>
        </p:nvSpPr>
        <p:spPr>
          <a:xfrm>
            <a:off x="5522408" y="3729285"/>
            <a:ext cx="1911927" cy="997372"/>
          </a:xfrm>
          <a:prstGeom prst="roundRect">
            <a:avLst/>
          </a:prstGeom>
          <a:solidFill>
            <a:schemeClr val="bg1"/>
          </a:solidFill>
          <a:ln w="19050">
            <a:solidFill>
              <a:srgbClr val="7AB800"/>
            </a:solidFill>
          </a:ln>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24" name="Rechteck 23">
            <a:extLst>
              <a:ext uri="{FF2B5EF4-FFF2-40B4-BE49-F238E27FC236}">
                <a16:creationId xmlns:a16="http://schemas.microsoft.com/office/drawing/2014/main" id="{0748859F-BE35-402A-9ADB-FE7D8DA478C8}"/>
              </a:ext>
            </a:extLst>
          </p:cNvPr>
          <p:cNvSpPr/>
          <p:nvPr/>
        </p:nvSpPr>
        <p:spPr>
          <a:xfrm>
            <a:off x="884126" y="1575688"/>
            <a:ext cx="445849" cy="342900"/>
          </a:xfrm>
          <a:prstGeom prst="rect">
            <a:avLst/>
          </a:prstGeom>
          <a:solidFill>
            <a:schemeClr val="bg1"/>
          </a:solidFill>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25" name="Rechteck 24">
            <a:extLst>
              <a:ext uri="{FF2B5EF4-FFF2-40B4-BE49-F238E27FC236}">
                <a16:creationId xmlns:a16="http://schemas.microsoft.com/office/drawing/2014/main" id="{BE93541C-30E2-4C22-AF43-37F08D92364D}"/>
              </a:ext>
            </a:extLst>
          </p:cNvPr>
          <p:cNvSpPr/>
          <p:nvPr/>
        </p:nvSpPr>
        <p:spPr>
          <a:xfrm>
            <a:off x="5300168" y="3641021"/>
            <a:ext cx="334894" cy="331200"/>
          </a:xfrm>
          <a:prstGeom prst="rect">
            <a:avLst/>
          </a:prstGeom>
          <a:solidFill>
            <a:schemeClr val="bg1"/>
          </a:solidFill>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8" name="Rechteck 7">
            <a:extLst>
              <a:ext uri="{FF2B5EF4-FFF2-40B4-BE49-F238E27FC236}">
                <a16:creationId xmlns:a16="http://schemas.microsoft.com/office/drawing/2014/main" id="{C08CE2C8-1956-4A26-881E-D6949DE4FC43}"/>
              </a:ext>
            </a:extLst>
          </p:cNvPr>
          <p:cNvSpPr/>
          <p:nvPr/>
        </p:nvSpPr>
        <p:spPr>
          <a:xfrm>
            <a:off x="5196140" y="1566513"/>
            <a:ext cx="445849" cy="342900"/>
          </a:xfrm>
          <a:prstGeom prst="rect">
            <a:avLst/>
          </a:prstGeom>
          <a:solidFill>
            <a:schemeClr val="bg1"/>
          </a:solidFill>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26" name="Rechteck 25">
            <a:extLst>
              <a:ext uri="{FF2B5EF4-FFF2-40B4-BE49-F238E27FC236}">
                <a16:creationId xmlns:a16="http://schemas.microsoft.com/office/drawing/2014/main" id="{EE644742-B419-47D9-A205-5BD03227C6FD}"/>
              </a:ext>
            </a:extLst>
          </p:cNvPr>
          <p:cNvSpPr/>
          <p:nvPr/>
        </p:nvSpPr>
        <p:spPr>
          <a:xfrm>
            <a:off x="889718" y="3659354"/>
            <a:ext cx="445849" cy="342900"/>
          </a:xfrm>
          <a:prstGeom prst="rect">
            <a:avLst/>
          </a:prstGeom>
          <a:solidFill>
            <a:schemeClr val="bg1"/>
          </a:solidFill>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28" name="Textfeld 27">
            <a:extLst>
              <a:ext uri="{FF2B5EF4-FFF2-40B4-BE49-F238E27FC236}">
                <a16:creationId xmlns:a16="http://schemas.microsoft.com/office/drawing/2014/main" id="{63A69F96-E6AD-45C4-ABD7-1E8DE09151B2}"/>
              </a:ext>
            </a:extLst>
          </p:cNvPr>
          <p:cNvSpPr txBox="1"/>
          <p:nvPr/>
        </p:nvSpPr>
        <p:spPr>
          <a:xfrm>
            <a:off x="7736558" y="4578761"/>
            <a:ext cx="406820" cy="215444"/>
          </a:xfrm>
          <a:prstGeom prst="rect">
            <a:avLst/>
          </a:prstGeom>
          <a:noFill/>
        </p:spPr>
        <p:txBody>
          <a:bodyPr wrap="square" rtlCol="0">
            <a:spAutoFit/>
          </a:bodyPr>
          <a:lstStyle/>
          <a:p>
            <a:r>
              <a:rPr lang="de-DE" sz="800" dirty="0">
                <a:latin typeface="+mn-lt"/>
              </a:rPr>
              <a:t>(54)</a:t>
            </a:r>
          </a:p>
        </p:txBody>
      </p:sp>
      <p:pic>
        <p:nvPicPr>
          <p:cNvPr id="10" name="Grafik 9">
            <a:extLst>
              <a:ext uri="{FF2B5EF4-FFF2-40B4-BE49-F238E27FC236}">
                <a16:creationId xmlns:a16="http://schemas.microsoft.com/office/drawing/2014/main" id="{DF1E7566-E490-43D9-BE5F-8B1246F98B2C}"/>
              </a:ext>
            </a:extLst>
          </p:cNvPr>
          <p:cNvPicPr>
            <a:picLocks noChangeAspect="1"/>
          </p:cNvPicPr>
          <p:nvPr/>
        </p:nvPicPr>
        <p:blipFill>
          <a:blip r:embed="rId3"/>
          <a:stretch>
            <a:fillRect/>
          </a:stretch>
        </p:blipFill>
        <p:spPr>
          <a:xfrm>
            <a:off x="948700" y="1503700"/>
            <a:ext cx="395232" cy="483717"/>
          </a:xfrm>
          <a:prstGeom prst="rect">
            <a:avLst/>
          </a:prstGeom>
        </p:spPr>
      </p:pic>
      <p:pic>
        <p:nvPicPr>
          <p:cNvPr id="29" name="Grafik 28">
            <a:extLst>
              <a:ext uri="{FF2B5EF4-FFF2-40B4-BE49-F238E27FC236}">
                <a16:creationId xmlns:a16="http://schemas.microsoft.com/office/drawing/2014/main" id="{077F7983-2B67-4595-B854-306F5438703B}"/>
              </a:ext>
            </a:extLst>
          </p:cNvPr>
          <p:cNvPicPr>
            <a:picLocks noChangeAspect="1"/>
          </p:cNvPicPr>
          <p:nvPr/>
        </p:nvPicPr>
        <p:blipFill>
          <a:blip r:embed="rId3"/>
          <a:stretch>
            <a:fillRect/>
          </a:stretch>
        </p:blipFill>
        <p:spPr>
          <a:xfrm>
            <a:off x="5251556" y="3518537"/>
            <a:ext cx="395232" cy="483717"/>
          </a:xfrm>
          <a:prstGeom prst="rect">
            <a:avLst/>
          </a:prstGeom>
        </p:spPr>
      </p:pic>
      <p:pic>
        <p:nvPicPr>
          <p:cNvPr id="30" name="Grafik 29">
            <a:extLst>
              <a:ext uri="{FF2B5EF4-FFF2-40B4-BE49-F238E27FC236}">
                <a16:creationId xmlns:a16="http://schemas.microsoft.com/office/drawing/2014/main" id="{A4A9E609-F5D1-4839-B640-706A8B88E88B}"/>
              </a:ext>
            </a:extLst>
          </p:cNvPr>
          <p:cNvPicPr>
            <a:picLocks noChangeAspect="1"/>
          </p:cNvPicPr>
          <p:nvPr/>
        </p:nvPicPr>
        <p:blipFill>
          <a:blip r:embed="rId3"/>
          <a:stretch>
            <a:fillRect/>
          </a:stretch>
        </p:blipFill>
        <p:spPr>
          <a:xfrm>
            <a:off x="5252927" y="1468959"/>
            <a:ext cx="395232" cy="483717"/>
          </a:xfrm>
          <a:prstGeom prst="rect">
            <a:avLst/>
          </a:prstGeom>
        </p:spPr>
      </p:pic>
      <p:pic>
        <p:nvPicPr>
          <p:cNvPr id="31" name="Grafik 30">
            <a:extLst>
              <a:ext uri="{FF2B5EF4-FFF2-40B4-BE49-F238E27FC236}">
                <a16:creationId xmlns:a16="http://schemas.microsoft.com/office/drawing/2014/main" id="{18D318C5-4FA8-46F3-B12E-BCD4CBFEF935}"/>
              </a:ext>
            </a:extLst>
          </p:cNvPr>
          <p:cNvPicPr>
            <a:picLocks noChangeAspect="1"/>
          </p:cNvPicPr>
          <p:nvPr/>
        </p:nvPicPr>
        <p:blipFill>
          <a:blip r:embed="rId3"/>
          <a:stretch>
            <a:fillRect/>
          </a:stretch>
        </p:blipFill>
        <p:spPr>
          <a:xfrm>
            <a:off x="950887" y="3570612"/>
            <a:ext cx="395232" cy="483717"/>
          </a:xfrm>
          <a:prstGeom prst="rect">
            <a:avLst/>
          </a:prstGeom>
        </p:spPr>
      </p:pic>
      <p:sp>
        <p:nvSpPr>
          <p:cNvPr id="2" name="Textfeld 1">
            <a:extLst>
              <a:ext uri="{FF2B5EF4-FFF2-40B4-BE49-F238E27FC236}">
                <a16:creationId xmlns:a16="http://schemas.microsoft.com/office/drawing/2014/main" id="{2C22134A-268B-4AD5-8CCA-EB520FC18793}"/>
              </a:ext>
            </a:extLst>
          </p:cNvPr>
          <p:cNvSpPr txBox="1"/>
          <p:nvPr/>
        </p:nvSpPr>
        <p:spPr>
          <a:xfrm>
            <a:off x="5478442" y="1796542"/>
            <a:ext cx="1999861" cy="830997"/>
          </a:xfrm>
          <a:prstGeom prst="rect">
            <a:avLst/>
          </a:prstGeom>
          <a:noFill/>
        </p:spPr>
        <p:txBody>
          <a:bodyPr wrap="square" rtlCol="0">
            <a:spAutoFit/>
          </a:bodyPr>
          <a:lstStyle/>
          <a:p>
            <a:pPr marL="2381" lvl="0" algn="ctr" defTabSz="342900">
              <a:spcBef>
                <a:spcPts val="0"/>
              </a:spcBef>
              <a:spcAft>
                <a:spcPts val="1200"/>
              </a:spcAft>
              <a:buClr>
                <a:srgbClr val="71AD2A"/>
              </a:buClr>
              <a:buSzPct val="100000"/>
            </a:pPr>
            <a:r>
              <a:rPr lang="de-DE" sz="1600" dirty="0">
                <a:solidFill>
                  <a:srgbClr val="000000"/>
                </a:solidFill>
                <a:latin typeface="Calibri"/>
                <a:cs typeface="Arial" panose="020B0604020202020204" pitchFamily="34" charset="0"/>
              </a:rPr>
              <a:t>Nährstoffvorrat </a:t>
            </a:r>
            <a:br>
              <a:rPr lang="de-DE" sz="1600" dirty="0">
                <a:solidFill>
                  <a:srgbClr val="000000"/>
                </a:solidFill>
                <a:latin typeface="Calibri"/>
                <a:cs typeface="Arial" panose="020B0604020202020204" pitchFamily="34" charset="0"/>
              </a:rPr>
            </a:br>
            <a:r>
              <a:rPr lang="de-DE" sz="1600" dirty="0">
                <a:solidFill>
                  <a:srgbClr val="000000"/>
                </a:solidFill>
                <a:latin typeface="Calibri"/>
                <a:cs typeface="Arial" panose="020B0604020202020204" pitchFamily="34" charset="0"/>
              </a:rPr>
              <a:t>durch Bodenanalyse ermitteln</a:t>
            </a:r>
          </a:p>
        </p:txBody>
      </p:sp>
      <p:sp>
        <p:nvSpPr>
          <p:cNvPr id="7" name="Rechteck 6">
            <a:extLst>
              <a:ext uri="{FF2B5EF4-FFF2-40B4-BE49-F238E27FC236}">
                <a16:creationId xmlns:a16="http://schemas.microsoft.com/office/drawing/2014/main" id="{99B77E8B-C57F-48F7-B544-2DB50C7BFA03}"/>
              </a:ext>
            </a:extLst>
          </p:cNvPr>
          <p:cNvSpPr/>
          <p:nvPr/>
        </p:nvSpPr>
        <p:spPr>
          <a:xfrm>
            <a:off x="5383296" y="3812471"/>
            <a:ext cx="2190150" cy="830997"/>
          </a:xfrm>
          <a:prstGeom prst="rect">
            <a:avLst/>
          </a:prstGeom>
        </p:spPr>
        <p:txBody>
          <a:bodyPr wrap="square">
            <a:spAutoFit/>
          </a:bodyPr>
          <a:lstStyle/>
          <a:p>
            <a:pPr marL="2381" indent="0" algn="ctr">
              <a:lnSpc>
                <a:spcPct val="100000"/>
              </a:lnSpc>
              <a:spcBef>
                <a:spcPts val="0"/>
              </a:spcBef>
              <a:spcAft>
                <a:spcPts val="1200"/>
              </a:spcAft>
              <a:buNone/>
            </a:pPr>
            <a:r>
              <a:rPr lang="de-DE" sz="1600" dirty="0">
                <a:latin typeface="+mn-lt"/>
              </a:rPr>
              <a:t>Größere Dünger-mengen auf mehrere Gaben aufteilen</a:t>
            </a:r>
          </a:p>
        </p:txBody>
      </p:sp>
      <p:sp>
        <p:nvSpPr>
          <p:cNvPr id="13" name="Textfeld 12">
            <a:extLst>
              <a:ext uri="{FF2B5EF4-FFF2-40B4-BE49-F238E27FC236}">
                <a16:creationId xmlns:a16="http://schemas.microsoft.com/office/drawing/2014/main" id="{2BAF933F-685F-47FF-A6C9-9DBB1269240A}"/>
              </a:ext>
            </a:extLst>
          </p:cNvPr>
          <p:cNvSpPr txBox="1"/>
          <p:nvPr/>
        </p:nvSpPr>
        <p:spPr>
          <a:xfrm>
            <a:off x="1120905" y="3812472"/>
            <a:ext cx="2078182" cy="830997"/>
          </a:xfrm>
          <a:prstGeom prst="rect">
            <a:avLst/>
          </a:prstGeom>
          <a:noFill/>
        </p:spPr>
        <p:txBody>
          <a:bodyPr wrap="square" rtlCol="0">
            <a:spAutoFit/>
          </a:bodyPr>
          <a:lstStyle/>
          <a:p>
            <a:pPr marL="2381" lvl="0" algn="ctr" defTabSz="342900">
              <a:spcBef>
                <a:spcPts val="0"/>
              </a:spcBef>
              <a:spcAft>
                <a:spcPts val="1200"/>
              </a:spcAft>
              <a:buClr>
                <a:srgbClr val="71AD2A"/>
              </a:buClr>
              <a:buSzPct val="100000"/>
            </a:pPr>
            <a:r>
              <a:rPr lang="de-DE" sz="1600" dirty="0">
                <a:solidFill>
                  <a:srgbClr val="000000"/>
                </a:solidFill>
                <a:latin typeface="Calibri"/>
                <a:cs typeface="Arial" panose="020B0604020202020204" pitchFamily="34" charset="0"/>
              </a:rPr>
              <a:t>Nachlieferung aus </a:t>
            </a:r>
            <a:br>
              <a:rPr lang="de-DE" sz="1600" dirty="0">
                <a:solidFill>
                  <a:srgbClr val="000000"/>
                </a:solidFill>
                <a:latin typeface="Calibri"/>
                <a:cs typeface="Arial" panose="020B0604020202020204" pitchFamily="34" charset="0"/>
              </a:rPr>
            </a:br>
            <a:r>
              <a:rPr lang="de-DE" sz="1600" dirty="0">
                <a:solidFill>
                  <a:srgbClr val="000000"/>
                </a:solidFill>
                <a:latin typeface="Calibri"/>
                <a:cs typeface="Arial" panose="020B0604020202020204" pitchFamily="34" charset="0"/>
              </a:rPr>
              <a:t>organischer Substanz berücksichtigen</a:t>
            </a:r>
          </a:p>
        </p:txBody>
      </p:sp>
      <p:sp>
        <p:nvSpPr>
          <p:cNvPr id="14" name="Textfeld 13">
            <a:extLst>
              <a:ext uri="{FF2B5EF4-FFF2-40B4-BE49-F238E27FC236}">
                <a16:creationId xmlns:a16="http://schemas.microsoft.com/office/drawing/2014/main" id="{B8B58FDA-772F-4A35-93B9-3122070FFEDA}"/>
              </a:ext>
            </a:extLst>
          </p:cNvPr>
          <p:cNvSpPr txBox="1"/>
          <p:nvPr/>
        </p:nvSpPr>
        <p:spPr>
          <a:xfrm>
            <a:off x="1120905" y="1780524"/>
            <a:ext cx="2078182" cy="830997"/>
          </a:xfrm>
          <a:prstGeom prst="rect">
            <a:avLst/>
          </a:prstGeom>
          <a:noFill/>
        </p:spPr>
        <p:txBody>
          <a:bodyPr wrap="square" rtlCol="0">
            <a:spAutoFit/>
          </a:bodyPr>
          <a:lstStyle/>
          <a:p>
            <a:pPr marL="2381" lvl="0" algn="ctr" defTabSz="342900">
              <a:spcBef>
                <a:spcPts val="0"/>
              </a:spcBef>
              <a:spcAft>
                <a:spcPts val="1200"/>
              </a:spcAft>
              <a:buClr>
                <a:srgbClr val="71AD2A"/>
              </a:buClr>
              <a:buSzPct val="100000"/>
            </a:pPr>
            <a:r>
              <a:rPr lang="de-DE" sz="1600" dirty="0">
                <a:solidFill>
                  <a:srgbClr val="000000"/>
                </a:solidFill>
                <a:latin typeface="Calibri"/>
                <a:cs typeface="Arial" panose="020B0604020202020204" pitchFamily="34" charset="0"/>
              </a:rPr>
              <a:t>Düngung am Nährstoffbedarf der Kultur ausrichten</a:t>
            </a:r>
          </a:p>
        </p:txBody>
      </p:sp>
    </p:spTree>
    <p:extLst>
      <p:ext uri="{BB962C8B-B14F-4D97-AF65-F5344CB8AC3E}">
        <p14:creationId xmlns:p14="http://schemas.microsoft.com/office/powerpoint/2010/main" val="8924832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p:txBody>
          <a:bodyPr/>
          <a:lstStyle/>
          <a:p>
            <a:r>
              <a:rPr lang="de-DE" dirty="0"/>
              <a:t>Folgen des Klimawandels</a:t>
            </a:r>
          </a:p>
        </p:txBody>
      </p:sp>
      <p:pic>
        <p:nvPicPr>
          <p:cNvPr id="3" name="Grafi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0326" y="1391921"/>
            <a:ext cx="7229252" cy="2901405"/>
          </a:xfrm>
          <a:prstGeom prst="rect">
            <a:avLst/>
          </a:prstGeom>
        </p:spPr>
      </p:pic>
      <p:sp>
        <p:nvSpPr>
          <p:cNvPr id="7" name="Textfeld 6">
            <a:extLst>
              <a:ext uri="{FF2B5EF4-FFF2-40B4-BE49-F238E27FC236}">
                <a16:creationId xmlns:a16="http://schemas.microsoft.com/office/drawing/2014/main" id="{3DBCABD7-1A54-4E0D-9C37-3FC8A3541352}"/>
              </a:ext>
            </a:extLst>
          </p:cNvPr>
          <p:cNvSpPr txBox="1"/>
          <p:nvPr/>
        </p:nvSpPr>
        <p:spPr>
          <a:xfrm>
            <a:off x="7767362" y="4293264"/>
            <a:ext cx="339437" cy="215444"/>
          </a:xfrm>
          <a:prstGeom prst="rect">
            <a:avLst/>
          </a:prstGeom>
          <a:noFill/>
        </p:spPr>
        <p:txBody>
          <a:bodyPr wrap="square" rtlCol="0">
            <a:spAutoFit/>
          </a:bodyPr>
          <a:lstStyle/>
          <a:p>
            <a:r>
              <a:rPr lang="de-DE" sz="800" dirty="0">
                <a:latin typeface="+mn-lt"/>
              </a:rPr>
              <a:t>(3)</a:t>
            </a:r>
          </a:p>
        </p:txBody>
      </p:sp>
      <p:sp>
        <p:nvSpPr>
          <p:cNvPr id="6" name="Textfeld 5">
            <a:extLst>
              <a:ext uri="{FF2B5EF4-FFF2-40B4-BE49-F238E27FC236}">
                <a16:creationId xmlns:a16="http://schemas.microsoft.com/office/drawing/2014/main" id="{8ADC4958-3F44-4570-B4DD-885382FE596B}"/>
              </a:ext>
            </a:extLst>
          </p:cNvPr>
          <p:cNvSpPr txBox="1"/>
          <p:nvPr/>
        </p:nvSpPr>
        <p:spPr>
          <a:xfrm>
            <a:off x="8466892" y="2391422"/>
            <a:ext cx="677108" cy="1971571"/>
          </a:xfrm>
          <a:prstGeom prst="rect">
            <a:avLst/>
          </a:prstGeom>
          <a:noFill/>
        </p:spPr>
        <p:txBody>
          <a:bodyPr vert="vert" wrap="square" rtlCol="0" anchor="ctr">
            <a:spAutoFit/>
          </a:bodyPr>
          <a:lstStyle/>
          <a:p>
            <a:pPr algn="ctr"/>
            <a:r>
              <a:rPr lang="de-DE" sz="1600" b="1" dirty="0">
                <a:solidFill>
                  <a:schemeClr val="bg1"/>
                </a:solidFill>
                <a:latin typeface="+mn-lt"/>
              </a:rPr>
              <a:t>Klima und Pflanzenwachstum</a:t>
            </a:r>
          </a:p>
        </p:txBody>
      </p:sp>
    </p:spTree>
    <p:extLst>
      <p:ext uri="{BB962C8B-B14F-4D97-AF65-F5344CB8AC3E}">
        <p14:creationId xmlns:p14="http://schemas.microsoft.com/office/powerpoint/2010/main" val="63026521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p:txBody>
          <a:bodyPr/>
          <a:lstStyle/>
          <a:p>
            <a:r>
              <a:rPr lang="de-DE" dirty="0"/>
              <a:t>6. Fazit</a:t>
            </a:r>
          </a:p>
        </p:txBody>
      </p:sp>
    </p:spTree>
    <p:extLst>
      <p:ext uri="{BB962C8B-B14F-4D97-AF65-F5344CB8AC3E}">
        <p14:creationId xmlns:p14="http://schemas.microsoft.com/office/powerpoint/2010/main" val="254592867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p:txBody>
          <a:bodyPr/>
          <a:lstStyle/>
          <a:p>
            <a:r>
              <a:rPr lang="de-DE" dirty="0"/>
              <a:t>Fazit</a:t>
            </a:r>
          </a:p>
        </p:txBody>
      </p:sp>
      <p:sp>
        <p:nvSpPr>
          <p:cNvPr id="3" name="Textplatzhalter 2"/>
          <p:cNvSpPr>
            <a:spLocks noGrp="1"/>
          </p:cNvSpPr>
          <p:nvPr>
            <p:ph type="body" sz="quarter" idx="13"/>
          </p:nvPr>
        </p:nvSpPr>
        <p:spPr>
          <a:xfrm>
            <a:off x="909109" y="1219202"/>
            <a:ext cx="2087738" cy="3341510"/>
          </a:xfrm>
        </p:spPr>
        <p:txBody>
          <a:bodyPr>
            <a:normAutofit/>
          </a:bodyPr>
          <a:lstStyle/>
          <a:p>
            <a:pPr marL="2381" indent="0" algn="ctr">
              <a:lnSpc>
                <a:spcPct val="110000"/>
              </a:lnSpc>
              <a:buNone/>
            </a:pPr>
            <a:r>
              <a:rPr lang="de-DE" sz="1900" dirty="0"/>
              <a:t>Die beste Möglichkeit, Pflanzen für die Herausforderungen des Klimawandels zu wappnen, ist sie auf einem </a:t>
            </a:r>
            <a:r>
              <a:rPr lang="de-DE" sz="1900" b="1" dirty="0"/>
              <a:t>belebten, gut strukturierten und fruchtbaren Boden </a:t>
            </a:r>
            <a:r>
              <a:rPr lang="de-DE" sz="1900" dirty="0"/>
              <a:t>wachsen zu lassen!</a:t>
            </a:r>
          </a:p>
        </p:txBody>
      </p:sp>
      <p:sp>
        <p:nvSpPr>
          <p:cNvPr id="5" name="Abgerundetes Rechteck 4"/>
          <p:cNvSpPr/>
          <p:nvPr/>
        </p:nvSpPr>
        <p:spPr>
          <a:xfrm>
            <a:off x="756356" y="1162756"/>
            <a:ext cx="2393244" cy="3397956"/>
          </a:xfrm>
          <a:prstGeom prst="roundRect">
            <a:avLst/>
          </a:prstGeom>
          <a:ln w="28575">
            <a:solidFill>
              <a:srgbClr val="78B800"/>
            </a:solidFill>
          </a:ln>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7" name="Textfeld 6">
            <a:extLst>
              <a:ext uri="{FF2B5EF4-FFF2-40B4-BE49-F238E27FC236}">
                <a16:creationId xmlns:a16="http://schemas.microsoft.com/office/drawing/2014/main" id="{0238E4C5-0104-4927-AE87-A0337D57BA00}"/>
              </a:ext>
            </a:extLst>
          </p:cNvPr>
          <p:cNvSpPr txBox="1"/>
          <p:nvPr/>
        </p:nvSpPr>
        <p:spPr>
          <a:xfrm>
            <a:off x="8584444" y="2474093"/>
            <a:ext cx="430887" cy="1806554"/>
          </a:xfrm>
          <a:prstGeom prst="rect">
            <a:avLst/>
          </a:prstGeom>
          <a:noFill/>
        </p:spPr>
        <p:txBody>
          <a:bodyPr vert="vert" wrap="square" rtlCol="0" anchor="ctr">
            <a:spAutoFit/>
          </a:bodyPr>
          <a:lstStyle/>
          <a:p>
            <a:pPr algn="ctr"/>
            <a:r>
              <a:rPr lang="de-DE" sz="1600" b="1" dirty="0">
                <a:solidFill>
                  <a:schemeClr val="bg1"/>
                </a:solidFill>
                <a:latin typeface="+mn-lt"/>
              </a:rPr>
              <a:t>Fazit</a:t>
            </a:r>
          </a:p>
        </p:txBody>
      </p:sp>
      <p:sp>
        <p:nvSpPr>
          <p:cNvPr id="8" name="Textfeld 7">
            <a:extLst>
              <a:ext uri="{FF2B5EF4-FFF2-40B4-BE49-F238E27FC236}">
                <a16:creationId xmlns:a16="http://schemas.microsoft.com/office/drawing/2014/main" id="{3812ACB2-B466-4BFE-899B-1CC3A6678284}"/>
              </a:ext>
            </a:extLst>
          </p:cNvPr>
          <p:cNvSpPr txBox="1"/>
          <p:nvPr/>
        </p:nvSpPr>
        <p:spPr>
          <a:xfrm>
            <a:off x="7537058" y="4830690"/>
            <a:ext cx="406820" cy="215444"/>
          </a:xfrm>
          <a:prstGeom prst="rect">
            <a:avLst/>
          </a:prstGeom>
          <a:noFill/>
        </p:spPr>
        <p:txBody>
          <a:bodyPr wrap="square" rtlCol="0">
            <a:spAutoFit/>
          </a:bodyPr>
          <a:lstStyle/>
          <a:p>
            <a:r>
              <a:rPr lang="de-DE" sz="800" dirty="0">
                <a:latin typeface="+mn-lt"/>
              </a:rPr>
              <a:t>(55)</a:t>
            </a:r>
          </a:p>
        </p:txBody>
      </p:sp>
      <p:pic>
        <p:nvPicPr>
          <p:cNvPr id="10" name="Grafik 9">
            <a:extLst>
              <a:ext uri="{FF2B5EF4-FFF2-40B4-BE49-F238E27FC236}">
                <a16:creationId xmlns:a16="http://schemas.microsoft.com/office/drawing/2014/main" id="{B8DC5332-9255-4B45-A50A-84A511D207B5}"/>
              </a:ext>
            </a:extLst>
          </p:cNvPr>
          <p:cNvPicPr>
            <a:picLocks noChangeAspect="1"/>
          </p:cNvPicPr>
          <p:nvPr/>
        </p:nvPicPr>
        <p:blipFill>
          <a:blip r:embed="rId3"/>
          <a:stretch>
            <a:fillRect/>
          </a:stretch>
        </p:blipFill>
        <p:spPr>
          <a:xfrm>
            <a:off x="3665330" y="354394"/>
            <a:ext cx="4278548" cy="4691740"/>
          </a:xfrm>
          <a:prstGeom prst="rect">
            <a:avLst/>
          </a:prstGeom>
        </p:spPr>
      </p:pic>
    </p:spTree>
    <p:extLst>
      <p:ext uri="{BB962C8B-B14F-4D97-AF65-F5344CB8AC3E}">
        <p14:creationId xmlns:p14="http://schemas.microsoft.com/office/powerpoint/2010/main" val="317861918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llipse 11"/>
          <p:cNvSpPr/>
          <p:nvPr/>
        </p:nvSpPr>
        <p:spPr>
          <a:xfrm>
            <a:off x="2198391" y="1232705"/>
            <a:ext cx="3600000" cy="3600000"/>
          </a:xfrm>
          <a:prstGeom prst="ellipse">
            <a:avLst/>
          </a:prstGeom>
          <a:ln w="76200">
            <a:solidFill>
              <a:srgbClr val="7AB800"/>
            </a:solidFill>
          </a:ln>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23" name="Rechteck: abgerundete Ecken 22">
            <a:extLst>
              <a:ext uri="{FF2B5EF4-FFF2-40B4-BE49-F238E27FC236}">
                <a16:creationId xmlns:a16="http://schemas.microsoft.com/office/drawing/2014/main" id="{F7BF3159-00B9-4833-AC91-F28FDE0B3CCC}"/>
              </a:ext>
            </a:extLst>
          </p:cNvPr>
          <p:cNvSpPr/>
          <p:nvPr/>
        </p:nvSpPr>
        <p:spPr>
          <a:xfrm>
            <a:off x="5309017" y="2045082"/>
            <a:ext cx="1224396" cy="622518"/>
          </a:xfrm>
          <a:prstGeom prst="roundRect">
            <a:avLst/>
          </a:prstGeom>
          <a:solidFill>
            <a:srgbClr val="7AB800"/>
          </a:solidFill>
          <a:ln w="19050">
            <a:solidFill>
              <a:srgbClr val="7AB800"/>
            </a:solidFill>
          </a:ln>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24" name="Rechteck: abgerundete Ecken 23">
            <a:extLst>
              <a:ext uri="{FF2B5EF4-FFF2-40B4-BE49-F238E27FC236}">
                <a16:creationId xmlns:a16="http://schemas.microsoft.com/office/drawing/2014/main" id="{DC675BFF-B390-4F32-9AFD-8CCF1582A847}"/>
              </a:ext>
            </a:extLst>
          </p:cNvPr>
          <p:cNvSpPr/>
          <p:nvPr/>
        </p:nvSpPr>
        <p:spPr>
          <a:xfrm>
            <a:off x="1436975" y="3299620"/>
            <a:ext cx="1224396" cy="622518"/>
          </a:xfrm>
          <a:prstGeom prst="roundRect">
            <a:avLst/>
          </a:prstGeom>
          <a:solidFill>
            <a:srgbClr val="7AB800"/>
          </a:solidFill>
          <a:ln w="19050">
            <a:solidFill>
              <a:srgbClr val="7AB800"/>
            </a:solidFill>
          </a:ln>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21" name="Rechteck: abgerundete Ecken 20">
            <a:extLst>
              <a:ext uri="{FF2B5EF4-FFF2-40B4-BE49-F238E27FC236}">
                <a16:creationId xmlns:a16="http://schemas.microsoft.com/office/drawing/2014/main" id="{E9389DD8-170A-46C5-BA86-D2674F998D35}"/>
              </a:ext>
            </a:extLst>
          </p:cNvPr>
          <p:cNvSpPr/>
          <p:nvPr/>
        </p:nvSpPr>
        <p:spPr>
          <a:xfrm>
            <a:off x="3208687" y="4345691"/>
            <a:ext cx="1578057" cy="625414"/>
          </a:xfrm>
          <a:prstGeom prst="roundRect">
            <a:avLst/>
          </a:prstGeom>
          <a:solidFill>
            <a:srgbClr val="7AB800"/>
          </a:solidFill>
          <a:ln w="19050">
            <a:solidFill>
              <a:srgbClr val="7AB800"/>
            </a:solidFill>
          </a:ln>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22" name="Rechteck: abgerundete Ecken 21">
            <a:extLst>
              <a:ext uri="{FF2B5EF4-FFF2-40B4-BE49-F238E27FC236}">
                <a16:creationId xmlns:a16="http://schemas.microsoft.com/office/drawing/2014/main" id="{B7D18DE5-C597-4DAB-AEB2-15C2FA8C0BB1}"/>
              </a:ext>
            </a:extLst>
          </p:cNvPr>
          <p:cNvSpPr/>
          <p:nvPr/>
        </p:nvSpPr>
        <p:spPr>
          <a:xfrm>
            <a:off x="3208688" y="1123046"/>
            <a:ext cx="1578056" cy="625414"/>
          </a:xfrm>
          <a:prstGeom prst="roundRect">
            <a:avLst/>
          </a:prstGeom>
          <a:solidFill>
            <a:srgbClr val="7AB800"/>
          </a:solidFill>
          <a:ln w="19050">
            <a:solidFill>
              <a:srgbClr val="7AB800"/>
            </a:solidFill>
          </a:ln>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17" name="Rechteck: abgerundete Ecken 16">
            <a:extLst>
              <a:ext uri="{FF2B5EF4-FFF2-40B4-BE49-F238E27FC236}">
                <a16:creationId xmlns:a16="http://schemas.microsoft.com/office/drawing/2014/main" id="{BC996BDF-B64D-407C-BC43-07B37EC1F995}"/>
              </a:ext>
            </a:extLst>
          </p:cNvPr>
          <p:cNvSpPr/>
          <p:nvPr/>
        </p:nvSpPr>
        <p:spPr>
          <a:xfrm>
            <a:off x="5309017" y="3299620"/>
            <a:ext cx="1510146" cy="625414"/>
          </a:xfrm>
          <a:prstGeom prst="roundRect">
            <a:avLst/>
          </a:prstGeom>
          <a:solidFill>
            <a:srgbClr val="7AB800"/>
          </a:solidFill>
          <a:ln w="19050">
            <a:solidFill>
              <a:srgbClr val="7AB800"/>
            </a:solidFill>
          </a:ln>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18" name="Rechteck: abgerundete Ecken 17">
            <a:extLst>
              <a:ext uri="{FF2B5EF4-FFF2-40B4-BE49-F238E27FC236}">
                <a16:creationId xmlns:a16="http://schemas.microsoft.com/office/drawing/2014/main" id="{5CF03BC2-A255-490E-ADE1-8C5604CE7834}"/>
              </a:ext>
            </a:extLst>
          </p:cNvPr>
          <p:cNvSpPr/>
          <p:nvPr/>
        </p:nvSpPr>
        <p:spPr>
          <a:xfrm>
            <a:off x="1428015" y="2037195"/>
            <a:ext cx="1224396" cy="622518"/>
          </a:xfrm>
          <a:prstGeom prst="roundRect">
            <a:avLst/>
          </a:prstGeom>
          <a:solidFill>
            <a:srgbClr val="7AB800"/>
          </a:solidFill>
          <a:ln w="19050">
            <a:solidFill>
              <a:srgbClr val="7AB800"/>
            </a:solidFill>
          </a:ln>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3" name="Textplatzhalter 2">
            <a:extLst>
              <a:ext uri="{FF2B5EF4-FFF2-40B4-BE49-F238E27FC236}">
                <a16:creationId xmlns:a16="http://schemas.microsoft.com/office/drawing/2014/main" id="{50B1A03F-13CA-4FDB-9632-CEAFCCEEC236}"/>
              </a:ext>
            </a:extLst>
          </p:cNvPr>
          <p:cNvSpPr>
            <a:spLocks noGrp="1"/>
          </p:cNvSpPr>
          <p:nvPr>
            <p:ph type="body" sz="quarter" idx="20"/>
          </p:nvPr>
        </p:nvSpPr>
        <p:spPr>
          <a:xfrm>
            <a:off x="3180979" y="4392016"/>
            <a:ext cx="1667741" cy="444506"/>
          </a:xfrm>
        </p:spPr>
        <p:txBody>
          <a:bodyPr/>
          <a:lstStyle/>
          <a:p>
            <a:pPr marL="0" indent="0" algn="ctr">
              <a:buNone/>
            </a:pPr>
            <a:r>
              <a:rPr lang="de-DE" sz="1600" dirty="0">
                <a:solidFill>
                  <a:schemeClr val="bg1"/>
                </a:solidFill>
              </a:rPr>
              <a:t>Bedarfsgerechte Düngung</a:t>
            </a:r>
          </a:p>
        </p:txBody>
      </p:sp>
      <p:sp>
        <p:nvSpPr>
          <p:cNvPr id="4" name="Textplatzhalter 3">
            <a:extLst>
              <a:ext uri="{FF2B5EF4-FFF2-40B4-BE49-F238E27FC236}">
                <a16:creationId xmlns:a16="http://schemas.microsoft.com/office/drawing/2014/main" id="{A6F35B48-2B2E-4D2C-8412-B26ACAB079C5}"/>
              </a:ext>
            </a:extLst>
          </p:cNvPr>
          <p:cNvSpPr>
            <a:spLocks noGrp="1"/>
          </p:cNvSpPr>
          <p:nvPr>
            <p:ph type="body" sz="quarter" idx="12"/>
          </p:nvPr>
        </p:nvSpPr>
        <p:spPr/>
        <p:txBody>
          <a:bodyPr/>
          <a:lstStyle/>
          <a:p>
            <a:r>
              <a:rPr lang="de-DE" dirty="0"/>
              <a:t>Fit für den Klimawandel</a:t>
            </a:r>
          </a:p>
        </p:txBody>
      </p:sp>
      <p:sp>
        <p:nvSpPr>
          <p:cNvPr id="6" name="Textplatzhalter 2">
            <a:extLst>
              <a:ext uri="{FF2B5EF4-FFF2-40B4-BE49-F238E27FC236}">
                <a16:creationId xmlns:a16="http://schemas.microsoft.com/office/drawing/2014/main" id="{43B54D0E-EB24-47CE-A60C-B7858FF30B55}"/>
              </a:ext>
            </a:extLst>
          </p:cNvPr>
          <p:cNvSpPr txBox="1">
            <a:spLocks/>
          </p:cNvSpPr>
          <p:nvPr/>
        </p:nvSpPr>
        <p:spPr>
          <a:xfrm>
            <a:off x="5070892" y="3389752"/>
            <a:ext cx="1986396" cy="444506"/>
          </a:xfrm>
          <a:prstGeom prst="rect">
            <a:avLst/>
          </a:prstGeom>
        </p:spPr>
        <p:txBody>
          <a:bodyPr vert="horz" lIns="0" tIns="0" rIns="0" bIns="0">
            <a:noAutofit/>
          </a:bodyPr>
          <a:lstStyle>
            <a:lvl1pPr marL="342900" indent="-342900" algn="l" defTabSz="342900" rtl="0" eaLnBrk="0" fontAlgn="base" hangingPunct="0">
              <a:lnSpc>
                <a:spcPct val="100000"/>
              </a:lnSpc>
              <a:spcBef>
                <a:spcPts val="600"/>
              </a:spcBef>
              <a:spcAft>
                <a:spcPct val="0"/>
              </a:spcAft>
              <a:buClr>
                <a:srgbClr val="7AB800"/>
              </a:buClr>
              <a:buFont typeface="Arial" panose="020B0604020202020204" pitchFamily="34" charset="0"/>
              <a:buChar char="•"/>
              <a:defRPr sz="1900" kern="1200">
                <a:solidFill>
                  <a:schemeClr val="tx1"/>
                </a:solidFill>
                <a:latin typeface="+mn-lt"/>
                <a:ea typeface="Fira Sans" panose="020B0503050000020004" pitchFamily="34" charset="0"/>
                <a:cs typeface="Arial" panose="020B0604020202020204" pitchFamily="34" charset="0"/>
              </a:defRPr>
            </a:lvl1pPr>
            <a:lvl2pPr marL="685800" indent="-342900" algn="l" defTabSz="342900" rtl="0" eaLnBrk="0" fontAlgn="base" hangingPunct="0">
              <a:spcBef>
                <a:spcPct val="20000"/>
              </a:spcBef>
              <a:spcAft>
                <a:spcPct val="0"/>
              </a:spcAft>
              <a:buClr>
                <a:srgbClr val="7AB800"/>
              </a:buClr>
              <a:buFont typeface="Symbol" panose="05050102010706020507" pitchFamily="18" charset="2"/>
              <a:buChar char="-"/>
              <a:defRPr sz="1600" kern="1200">
                <a:solidFill>
                  <a:schemeClr val="tx1"/>
                </a:solidFill>
                <a:latin typeface="+mn-lt"/>
                <a:ea typeface="ＭＳ Ｐゴシック" pitchFamily="-110" charset="-128"/>
                <a:cs typeface="Arial"/>
              </a:defRPr>
            </a:lvl2pPr>
            <a:lvl3pPr marL="857250" indent="-171450" algn="l" defTabSz="342900" rtl="0" eaLnBrk="0" fontAlgn="base" hangingPunct="0">
              <a:spcBef>
                <a:spcPct val="20000"/>
              </a:spcBef>
              <a:spcAft>
                <a:spcPct val="0"/>
              </a:spcAft>
              <a:buFont typeface="Arial" panose="020B0604020202020204" pitchFamily="34" charset="0"/>
              <a:buNone/>
              <a:defRPr kern="1200">
                <a:solidFill>
                  <a:schemeClr val="tx1"/>
                </a:solidFill>
                <a:latin typeface="Arial"/>
                <a:ea typeface="ＭＳ Ｐゴシック" pitchFamily="-110" charset="-128"/>
                <a:cs typeface="Arial"/>
              </a:defRPr>
            </a:lvl3pPr>
            <a:lvl4pPr marL="1200150" indent="-171450" algn="l" defTabSz="342900" rtl="0" eaLnBrk="0" fontAlgn="base" hangingPunct="0">
              <a:spcBef>
                <a:spcPct val="20000"/>
              </a:spcBef>
              <a:spcAft>
                <a:spcPct val="0"/>
              </a:spcAft>
              <a:buFont typeface="Arial" panose="020B0604020202020204" pitchFamily="34" charset="0"/>
              <a:buNone/>
              <a:defRPr sz="1500" kern="1200">
                <a:solidFill>
                  <a:schemeClr val="tx1"/>
                </a:solidFill>
                <a:latin typeface="Arial"/>
                <a:ea typeface="ＭＳ Ｐゴシック" pitchFamily="-110" charset="-128"/>
                <a:cs typeface="Arial"/>
              </a:defRPr>
            </a:lvl4pPr>
            <a:lvl5pPr marL="1543050" indent="-171450" algn="l" defTabSz="342900" rtl="0" eaLnBrk="0" fontAlgn="base" hangingPunct="0">
              <a:spcBef>
                <a:spcPct val="20000"/>
              </a:spcBef>
              <a:spcAft>
                <a:spcPct val="0"/>
              </a:spcAft>
              <a:buFont typeface="Arial" panose="020B0604020202020204" pitchFamily="34" charset="0"/>
              <a:buNone/>
              <a:defRPr sz="1500" kern="1200">
                <a:solidFill>
                  <a:schemeClr val="tx1"/>
                </a:solidFill>
                <a:latin typeface="Arial"/>
                <a:ea typeface="ＭＳ Ｐゴシック" pitchFamily="-110" charset="-128"/>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lgn="ctr">
              <a:buFont typeface="Arial" panose="020B0604020202020204" pitchFamily="34" charset="0"/>
              <a:buNone/>
            </a:pPr>
            <a:r>
              <a:rPr lang="de-DE" sz="1600" dirty="0">
                <a:solidFill>
                  <a:schemeClr val="bg1"/>
                </a:solidFill>
              </a:rPr>
              <a:t>Späte Boden-bearbeitung</a:t>
            </a:r>
          </a:p>
        </p:txBody>
      </p:sp>
      <p:sp>
        <p:nvSpPr>
          <p:cNvPr id="7" name="Textplatzhalter 2">
            <a:extLst>
              <a:ext uri="{FF2B5EF4-FFF2-40B4-BE49-F238E27FC236}">
                <a16:creationId xmlns:a16="http://schemas.microsoft.com/office/drawing/2014/main" id="{AFCFBFB2-A652-485A-AFB9-F4743CFC64C6}"/>
              </a:ext>
            </a:extLst>
          </p:cNvPr>
          <p:cNvSpPr txBox="1">
            <a:spLocks/>
          </p:cNvSpPr>
          <p:nvPr/>
        </p:nvSpPr>
        <p:spPr>
          <a:xfrm>
            <a:off x="1505750" y="3387583"/>
            <a:ext cx="1058141" cy="444506"/>
          </a:xfrm>
          <a:prstGeom prst="rect">
            <a:avLst/>
          </a:prstGeom>
        </p:spPr>
        <p:txBody>
          <a:bodyPr vert="horz" lIns="0" tIns="0" rIns="0" bIns="0">
            <a:noAutofit/>
          </a:bodyPr>
          <a:lstStyle>
            <a:lvl1pPr marL="342900" indent="-342900" algn="l" defTabSz="342900" rtl="0" eaLnBrk="0" fontAlgn="base" hangingPunct="0">
              <a:lnSpc>
                <a:spcPct val="100000"/>
              </a:lnSpc>
              <a:spcBef>
                <a:spcPts val="600"/>
              </a:spcBef>
              <a:spcAft>
                <a:spcPct val="0"/>
              </a:spcAft>
              <a:buClr>
                <a:srgbClr val="7AB800"/>
              </a:buClr>
              <a:buFont typeface="Arial" panose="020B0604020202020204" pitchFamily="34" charset="0"/>
              <a:buChar char="•"/>
              <a:defRPr sz="1900" kern="1200">
                <a:solidFill>
                  <a:schemeClr val="tx1"/>
                </a:solidFill>
                <a:latin typeface="+mn-lt"/>
                <a:ea typeface="Fira Sans" panose="020B0503050000020004" pitchFamily="34" charset="0"/>
                <a:cs typeface="Arial" panose="020B0604020202020204" pitchFamily="34" charset="0"/>
              </a:defRPr>
            </a:lvl1pPr>
            <a:lvl2pPr marL="685800" indent="-342900" algn="l" defTabSz="342900" rtl="0" eaLnBrk="0" fontAlgn="base" hangingPunct="0">
              <a:spcBef>
                <a:spcPct val="20000"/>
              </a:spcBef>
              <a:spcAft>
                <a:spcPct val="0"/>
              </a:spcAft>
              <a:buClr>
                <a:srgbClr val="7AB800"/>
              </a:buClr>
              <a:buFont typeface="Symbol" panose="05050102010706020507" pitchFamily="18" charset="2"/>
              <a:buChar char="-"/>
              <a:defRPr sz="1600" kern="1200">
                <a:solidFill>
                  <a:schemeClr val="tx1"/>
                </a:solidFill>
                <a:latin typeface="+mn-lt"/>
                <a:ea typeface="ＭＳ Ｐゴシック" pitchFamily="-110" charset="-128"/>
                <a:cs typeface="Arial"/>
              </a:defRPr>
            </a:lvl2pPr>
            <a:lvl3pPr marL="857250" indent="-171450" algn="l" defTabSz="342900" rtl="0" eaLnBrk="0" fontAlgn="base" hangingPunct="0">
              <a:spcBef>
                <a:spcPct val="20000"/>
              </a:spcBef>
              <a:spcAft>
                <a:spcPct val="0"/>
              </a:spcAft>
              <a:buFont typeface="Arial" panose="020B0604020202020204" pitchFamily="34" charset="0"/>
              <a:buNone/>
              <a:defRPr kern="1200">
                <a:solidFill>
                  <a:schemeClr val="tx1"/>
                </a:solidFill>
                <a:latin typeface="Arial"/>
                <a:ea typeface="ＭＳ Ｐゴシック" pitchFamily="-110" charset="-128"/>
                <a:cs typeface="Arial"/>
              </a:defRPr>
            </a:lvl3pPr>
            <a:lvl4pPr marL="1200150" indent="-171450" algn="l" defTabSz="342900" rtl="0" eaLnBrk="0" fontAlgn="base" hangingPunct="0">
              <a:spcBef>
                <a:spcPct val="20000"/>
              </a:spcBef>
              <a:spcAft>
                <a:spcPct val="0"/>
              </a:spcAft>
              <a:buFont typeface="Arial" panose="020B0604020202020204" pitchFamily="34" charset="0"/>
              <a:buNone/>
              <a:defRPr sz="1500" kern="1200">
                <a:solidFill>
                  <a:schemeClr val="tx1"/>
                </a:solidFill>
                <a:latin typeface="Arial"/>
                <a:ea typeface="ＭＳ Ｐゴシック" pitchFamily="-110" charset="-128"/>
                <a:cs typeface="Arial"/>
              </a:defRPr>
            </a:lvl4pPr>
            <a:lvl5pPr marL="1543050" indent="-171450" algn="l" defTabSz="342900" rtl="0" eaLnBrk="0" fontAlgn="base" hangingPunct="0">
              <a:spcBef>
                <a:spcPct val="20000"/>
              </a:spcBef>
              <a:spcAft>
                <a:spcPct val="0"/>
              </a:spcAft>
              <a:buFont typeface="Arial" panose="020B0604020202020204" pitchFamily="34" charset="0"/>
              <a:buNone/>
              <a:defRPr sz="1500" kern="1200">
                <a:solidFill>
                  <a:schemeClr val="tx1"/>
                </a:solidFill>
                <a:latin typeface="Arial"/>
                <a:ea typeface="ＭＳ Ｐゴシック" pitchFamily="-110" charset="-128"/>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lgn="ctr">
              <a:buFont typeface="Arial" panose="020B0604020202020204" pitchFamily="34" charset="0"/>
              <a:buNone/>
            </a:pPr>
            <a:r>
              <a:rPr lang="de-DE" sz="1600" dirty="0">
                <a:solidFill>
                  <a:schemeClr val="bg1"/>
                </a:solidFill>
              </a:rPr>
              <a:t>Grün-düngung</a:t>
            </a:r>
          </a:p>
        </p:txBody>
      </p:sp>
      <p:sp>
        <p:nvSpPr>
          <p:cNvPr id="8" name="Textplatzhalter 2">
            <a:extLst>
              <a:ext uri="{FF2B5EF4-FFF2-40B4-BE49-F238E27FC236}">
                <a16:creationId xmlns:a16="http://schemas.microsoft.com/office/drawing/2014/main" id="{933C5CBB-94DE-4CD1-BF37-0D3C2D81B973}"/>
              </a:ext>
            </a:extLst>
          </p:cNvPr>
          <p:cNvSpPr txBox="1">
            <a:spLocks/>
          </p:cNvSpPr>
          <p:nvPr/>
        </p:nvSpPr>
        <p:spPr>
          <a:xfrm>
            <a:off x="1428015" y="2127244"/>
            <a:ext cx="1224395" cy="444506"/>
          </a:xfrm>
          <a:prstGeom prst="rect">
            <a:avLst/>
          </a:prstGeom>
        </p:spPr>
        <p:txBody>
          <a:bodyPr vert="horz" lIns="0" tIns="0" rIns="0" bIns="0">
            <a:noAutofit/>
          </a:bodyPr>
          <a:lstStyle>
            <a:lvl1pPr marL="342900" indent="-342900" algn="l" defTabSz="342900" rtl="0" eaLnBrk="0" fontAlgn="base" hangingPunct="0">
              <a:lnSpc>
                <a:spcPct val="100000"/>
              </a:lnSpc>
              <a:spcBef>
                <a:spcPts val="600"/>
              </a:spcBef>
              <a:spcAft>
                <a:spcPct val="0"/>
              </a:spcAft>
              <a:buClr>
                <a:srgbClr val="7AB800"/>
              </a:buClr>
              <a:buFont typeface="Arial" panose="020B0604020202020204" pitchFamily="34" charset="0"/>
              <a:buChar char="•"/>
              <a:defRPr sz="1900" kern="1200">
                <a:solidFill>
                  <a:schemeClr val="tx1"/>
                </a:solidFill>
                <a:latin typeface="+mn-lt"/>
                <a:ea typeface="Fira Sans" panose="020B0503050000020004" pitchFamily="34" charset="0"/>
                <a:cs typeface="Arial" panose="020B0604020202020204" pitchFamily="34" charset="0"/>
              </a:defRPr>
            </a:lvl1pPr>
            <a:lvl2pPr marL="685800" indent="-342900" algn="l" defTabSz="342900" rtl="0" eaLnBrk="0" fontAlgn="base" hangingPunct="0">
              <a:spcBef>
                <a:spcPct val="20000"/>
              </a:spcBef>
              <a:spcAft>
                <a:spcPct val="0"/>
              </a:spcAft>
              <a:buClr>
                <a:srgbClr val="7AB800"/>
              </a:buClr>
              <a:buFont typeface="Symbol" panose="05050102010706020507" pitchFamily="18" charset="2"/>
              <a:buChar char="-"/>
              <a:defRPr sz="1600" kern="1200">
                <a:solidFill>
                  <a:schemeClr val="tx1"/>
                </a:solidFill>
                <a:latin typeface="+mn-lt"/>
                <a:ea typeface="ＭＳ Ｐゴシック" pitchFamily="-110" charset="-128"/>
                <a:cs typeface="Arial"/>
              </a:defRPr>
            </a:lvl2pPr>
            <a:lvl3pPr marL="857250" indent="-171450" algn="l" defTabSz="342900" rtl="0" eaLnBrk="0" fontAlgn="base" hangingPunct="0">
              <a:spcBef>
                <a:spcPct val="20000"/>
              </a:spcBef>
              <a:spcAft>
                <a:spcPct val="0"/>
              </a:spcAft>
              <a:buFont typeface="Arial" panose="020B0604020202020204" pitchFamily="34" charset="0"/>
              <a:buNone/>
              <a:defRPr kern="1200">
                <a:solidFill>
                  <a:schemeClr val="tx1"/>
                </a:solidFill>
                <a:latin typeface="Arial"/>
                <a:ea typeface="ＭＳ Ｐゴシック" pitchFamily="-110" charset="-128"/>
                <a:cs typeface="Arial"/>
              </a:defRPr>
            </a:lvl3pPr>
            <a:lvl4pPr marL="1200150" indent="-171450" algn="l" defTabSz="342900" rtl="0" eaLnBrk="0" fontAlgn="base" hangingPunct="0">
              <a:spcBef>
                <a:spcPct val="20000"/>
              </a:spcBef>
              <a:spcAft>
                <a:spcPct val="0"/>
              </a:spcAft>
              <a:buFont typeface="Arial" panose="020B0604020202020204" pitchFamily="34" charset="0"/>
              <a:buNone/>
              <a:defRPr sz="1500" kern="1200">
                <a:solidFill>
                  <a:schemeClr val="tx1"/>
                </a:solidFill>
                <a:latin typeface="Arial"/>
                <a:ea typeface="ＭＳ Ｐゴシック" pitchFamily="-110" charset="-128"/>
                <a:cs typeface="Arial"/>
              </a:defRPr>
            </a:lvl4pPr>
            <a:lvl5pPr marL="1543050" indent="-171450" algn="l" defTabSz="342900" rtl="0" eaLnBrk="0" fontAlgn="base" hangingPunct="0">
              <a:spcBef>
                <a:spcPct val="20000"/>
              </a:spcBef>
              <a:spcAft>
                <a:spcPct val="0"/>
              </a:spcAft>
              <a:buFont typeface="Arial" panose="020B0604020202020204" pitchFamily="34" charset="0"/>
              <a:buNone/>
              <a:defRPr sz="1500" kern="1200">
                <a:solidFill>
                  <a:schemeClr val="tx1"/>
                </a:solidFill>
                <a:latin typeface="Arial"/>
                <a:ea typeface="ＭＳ Ｐゴシック" pitchFamily="-110" charset="-128"/>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lgn="ctr">
              <a:buFont typeface="Arial" panose="020B0604020202020204" pitchFamily="34" charset="0"/>
              <a:buNone/>
            </a:pPr>
            <a:r>
              <a:rPr lang="de-DE" sz="1600" dirty="0">
                <a:solidFill>
                  <a:schemeClr val="bg1"/>
                </a:solidFill>
              </a:rPr>
              <a:t>Organische Düngung</a:t>
            </a:r>
          </a:p>
        </p:txBody>
      </p:sp>
      <p:sp>
        <p:nvSpPr>
          <p:cNvPr id="9" name="Textplatzhalter 2">
            <a:extLst>
              <a:ext uri="{FF2B5EF4-FFF2-40B4-BE49-F238E27FC236}">
                <a16:creationId xmlns:a16="http://schemas.microsoft.com/office/drawing/2014/main" id="{C06BDBF9-79AA-480B-A6F0-FAE82F5E9103}"/>
              </a:ext>
            </a:extLst>
          </p:cNvPr>
          <p:cNvSpPr txBox="1">
            <a:spLocks/>
          </p:cNvSpPr>
          <p:nvPr/>
        </p:nvSpPr>
        <p:spPr>
          <a:xfrm>
            <a:off x="3407196" y="1207460"/>
            <a:ext cx="1224395" cy="444506"/>
          </a:xfrm>
          <a:prstGeom prst="rect">
            <a:avLst/>
          </a:prstGeom>
        </p:spPr>
        <p:txBody>
          <a:bodyPr vert="horz" lIns="0" tIns="0" rIns="0" bIns="0">
            <a:noAutofit/>
          </a:bodyPr>
          <a:lstStyle>
            <a:lvl1pPr marL="342900" indent="-342900" algn="l" defTabSz="342900" rtl="0" eaLnBrk="0" fontAlgn="base" hangingPunct="0">
              <a:lnSpc>
                <a:spcPct val="100000"/>
              </a:lnSpc>
              <a:spcBef>
                <a:spcPts val="600"/>
              </a:spcBef>
              <a:spcAft>
                <a:spcPct val="0"/>
              </a:spcAft>
              <a:buClr>
                <a:srgbClr val="7AB800"/>
              </a:buClr>
              <a:buFont typeface="Arial" panose="020B0604020202020204" pitchFamily="34" charset="0"/>
              <a:buChar char="•"/>
              <a:defRPr sz="1900" kern="1200">
                <a:solidFill>
                  <a:schemeClr val="tx1"/>
                </a:solidFill>
                <a:latin typeface="+mn-lt"/>
                <a:ea typeface="Fira Sans" panose="020B0503050000020004" pitchFamily="34" charset="0"/>
                <a:cs typeface="Arial" panose="020B0604020202020204" pitchFamily="34" charset="0"/>
              </a:defRPr>
            </a:lvl1pPr>
            <a:lvl2pPr marL="685800" indent="-342900" algn="l" defTabSz="342900" rtl="0" eaLnBrk="0" fontAlgn="base" hangingPunct="0">
              <a:spcBef>
                <a:spcPct val="20000"/>
              </a:spcBef>
              <a:spcAft>
                <a:spcPct val="0"/>
              </a:spcAft>
              <a:buClr>
                <a:srgbClr val="7AB800"/>
              </a:buClr>
              <a:buFont typeface="Symbol" panose="05050102010706020507" pitchFamily="18" charset="2"/>
              <a:buChar char="-"/>
              <a:defRPr sz="1600" kern="1200">
                <a:solidFill>
                  <a:schemeClr val="tx1"/>
                </a:solidFill>
                <a:latin typeface="+mn-lt"/>
                <a:ea typeface="ＭＳ Ｐゴシック" pitchFamily="-110" charset="-128"/>
                <a:cs typeface="Arial"/>
              </a:defRPr>
            </a:lvl2pPr>
            <a:lvl3pPr marL="857250" indent="-171450" algn="l" defTabSz="342900" rtl="0" eaLnBrk="0" fontAlgn="base" hangingPunct="0">
              <a:spcBef>
                <a:spcPct val="20000"/>
              </a:spcBef>
              <a:spcAft>
                <a:spcPct val="0"/>
              </a:spcAft>
              <a:buFont typeface="Arial" panose="020B0604020202020204" pitchFamily="34" charset="0"/>
              <a:buNone/>
              <a:defRPr kern="1200">
                <a:solidFill>
                  <a:schemeClr val="tx1"/>
                </a:solidFill>
                <a:latin typeface="Arial"/>
                <a:ea typeface="ＭＳ Ｐゴシック" pitchFamily="-110" charset="-128"/>
                <a:cs typeface="Arial"/>
              </a:defRPr>
            </a:lvl3pPr>
            <a:lvl4pPr marL="1200150" indent="-171450" algn="l" defTabSz="342900" rtl="0" eaLnBrk="0" fontAlgn="base" hangingPunct="0">
              <a:spcBef>
                <a:spcPct val="20000"/>
              </a:spcBef>
              <a:spcAft>
                <a:spcPct val="0"/>
              </a:spcAft>
              <a:buFont typeface="Arial" panose="020B0604020202020204" pitchFamily="34" charset="0"/>
              <a:buNone/>
              <a:defRPr sz="1500" kern="1200">
                <a:solidFill>
                  <a:schemeClr val="tx1"/>
                </a:solidFill>
                <a:latin typeface="Arial"/>
                <a:ea typeface="ＭＳ Ｐゴシック" pitchFamily="-110" charset="-128"/>
                <a:cs typeface="Arial"/>
              </a:defRPr>
            </a:lvl4pPr>
            <a:lvl5pPr marL="1543050" indent="-171450" algn="l" defTabSz="342900" rtl="0" eaLnBrk="0" fontAlgn="base" hangingPunct="0">
              <a:spcBef>
                <a:spcPct val="20000"/>
              </a:spcBef>
              <a:spcAft>
                <a:spcPct val="0"/>
              </a:spcAft>
              <a:buFont typeface="Arial" panose="020B0604020202020204" pitchFamily="34" charset="0"/>
              <a:buNone/>
              <a:defRPr sz="1500" kern="1200">
                <a:solidFill>
                  <a:schemeClr val="tx1"/>
                </a:solidFill>
                <a:latin typeface="Arial"/>
                <a:ea typeface="ＭＳ Ｐゴシック" pitchFamily="-110" charset="-128"/>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lgn="ctr">
              <a:buFont typeface="Arial" panose="020B0604020202020204" pitchFamily="34" charset="0"/>
              <a:buNone/>
            </a:pPr>
            <a:r>
              <a:rPr lang="de-DE" sz="1600" dirty="0">
                <a:solidFill>
                  <a:schemeClr val="bg1"/>
                </a:solidFill>
              </a:rPr>
              <a:t>Kompost-anwendung</a:t>
            </a:r>
          </a:p>
        </p:txBody>
      </p:sp>
      <p:sp>
        <p:nvSpPr>
          <p:cNvPr id="10" name="Textplatzhalter 2">
            <a:extLst>
              <a:ext uri="{FF2B5EF4-FFF2-40B4-BE49-F238E27FC236}">
                <a16:creationId xmlns:a16="http://schemas.microsoft.com/office/drawing/2014/main" id="{0008285D-F7A0-4B47-B15E-780685BC668E}"/>
              </a:ext>
            </a:extLst>
          </p:cNvPr>
          <p:cNvSpPr txBox="1">
            <a:spLocks/>
          </p:cNvSpPr>
          <p:nvPr/>
        </p:nvSpPr>
        <p:spPr>
          <a:xfrm>
            <a:off x="5554199" y="2241273"/>
            <a:ext cx="919596" cy="294402"/>
          </a:xfrm>
          <a:prstGeom prst="rect">
            <a:avLst/>
          </a:prstGeom>
        </p:spPr>
        <p:txBody>
          <a:bodyPr vert="horz" lIns="0" tIns="0" rIns="0" bIns="0">
            <a:noAutofit/>
          </a:bodyPr>
          <a:lstStyle>
            <a:lvl1pPr marL="342900" indent="-342900" algn="l" defTabSz="342900" rtl="0" eaLnBrk="0" fontAlgn="base" hangingPunct="0">
              <a:lnSpc>
                <a:spcPct val="100000"/>
              </a:lnSpc>
              <a:spcBef>
                <a:spcPts val="600"/>
              </a:spcBef>
              <a:spcAft>
                <a:spcPct val="0"/>
              </a:spcAft>
              <a:buClr>
                <a:srgbClr val="7AB800"/>
              </a:buClr>
              <a:buFont typeface="Arial" panose="020B0604020202020204" pitchFamily="34" charset="0"/>
              <a:buChar char="•"/>
              <a:defRPr sz="1900" kern="1200">
                <a:solidFill>
                  <a:schemeClr val="tx1"/>
                </a:solidFill>
                <a:latin typeface="+mn-lt"/>
                <a:ea typeface="Fira Sans" panose="020B0503050000020004" pitchFamily="34" charset="0"/>
                <a:cs typeface="Arial" panose="020B0604020202020204" pitchFamily="34" charset="0"/>
              </a:defRPr>
            </a:lvl1pPr>
            <a:lvl2pPr marL="685800" indent="-342900" algn="l" defTabSz="342900" rtl="0" eaLnBrk="0" fontAlgn="base" hangingPunct="0">
              <a:spcBef>
                <a:spcPct val="20000"/>
              </a:spcBef>
              <a:spcAft>
                <a:spcPct val="0"/>
              </a:spcAft>
              <a:buClr>
                <a:srgbClr val="7AB800"/>
              </a:buClr>
              <a:buFont typeface="Symbol" panose="05050102010706020507" pitchFamily="18" charset="2"/>
              <a:buChar char="-"/>
              <a:defRPr sz="1600" kern="1200">
                <a:solidFill>
                  <a:schemeClr val="tx1"/>
                </a:solidFill>
                <a:latin typeface="+mn-lt"/>
                <a:ea typeface="ＭＳ Ｐゴシック" pitchFamily="-110" charset="-128"/>
                <a:cs typeface="Arial"/>
              </a:defRPr>
            </a:lvl2pPr>
            <a:lvl3pPr marL="857250" indent="-171450" algn="l" defTabSz="342900" rtl="0" eaLnBrk="0" fontAlgn="base" hangingPunct="0">
              <a:spcBef>
                <a:spcPct val="20000"/>
              </a:spcBef>
              <a:spcAft>
                <a:spcPct val="0"/>
              </a:spcAft>
              <a:buFont typeface="Arial" panose="020B0604020202020204" pitchFamily="34" charset="0"/>
              <a:buNone/>
              <a:defRPr kern="1200">
                <a:solidFill>
                  <a:schemeClr val="tx1"/>
                </a:solidFill>
                <a:latin typeface="Arial"/>
                <a:ea typeface="ＭＳ Ｐゴシック" pitchFamily="-110" charset="-128"/>
                <a:cs typeface="Arial"/>
              </a:defRPr>
            </a:lvl3pPr>
            <a:lvl4pPr marL="1200150" indent="-171450" algn="l" defTabSz="342900" rtl="0" eaLnBrk="0" fontAlgn="base" hangingPunct="0">
              <a:spcBef>
                <a:spcPct val="20000"/>
              </a:spcBef>
              <a:spcAft>
                <a:spcPct val="0"/>
              </a:spcAft>
              <a:buFont typeface="Arial" panose="020B0604020202020204" pitchFamily="34" charset="0"/>
              <a:buNone/>
              <a:defRPr sz="1500" kern="1200">
                <a:solidFill>
                  <a:schemeClr val="tx1"/>
                </a:solidFill>
                <a:latin typeface="Arial"/>
                <a:ea typeface="ＭＳ Ｐゴシック" pitchFamily="-110" charset="-128"/>
                <a:cs typeface="Arial"/>
              </a:defRPr>
            </a:lvl4pPr>
            <a:lvl5pPr marL="1543050" indent="-171450" algn="l" defTabSz="342900" rtl="0" eaLnBrk="0" fontAlgn="base" hangingPunct="0">
              <a:spcBef>
                <a:spcPct val="20000"/>
              </a:spcBef>
              <a:spcAft>
                <a:spcPct val="0"/>
              </a:spcAft>
              <a:buFont typeface="Arial" panose="020B0604020202020204" pitchFamily="34" charset="0"/>
              <a:buNone/>
              <a:defRPr sz="1500" kern="1200">
                <a:solidFill>
                  <a:schemeClr val="tx1"/>
                </a:solidFill>
                <a:latin typeface="Arial"/>
                <a:ea typeface="ＭＳ Ｐゴシック" pitchFamily="-110" charset="-128"/>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buFont typeface="Arial" panose="020B0604020202020204" pitchFamily="34" charset="0"/>
              <a:buNone/>
            </a:pPr>
            <a:r>
              <a:rPr lang="de-DE" sz="1600" dirty="0">
                <a:solidFill>
                  <a:schemeClr val="bg1"/>
                </a:solidFill>
              </a:rPr>
              <a:t>Mulchen</a:t>
            </a:r>
          </a:p>
        </p:txBody>
      </p:sp>
      <p:sp>
        <p:nvSpPr>
          <p:cNvPr id="25" name="Textfeld 24">
            <a:extLst>
              <a:ext uri="{FF2B5EF4-FFF2-40B4-BE49-F238E27FC236}">
                <a16:creationId xmlns:a16="http://schemas.microsoft.com/office/drawing/2014/main" id="{35C1B6B7-227C-400D-AAC3-1D7CB870AEF8}"/>
              </a:ext>
            </a:extLst>
          </p:cNvPr>
          <p:cNvSpPr txBox="1"/>
          <p:nvPr/>
        </p:nvSpPr>
        <p:spPr>
          <a:xfrm>
            <a:off x="8584444" y="2474093"/>
            <a:ext cx="430887" cy="1806554"/>
          </a:xfrm>
          <a:prstGeom prst="rect">
            <a:avLst/>
          </a:prstGeom>
          <a:noFill/>
        </p:spPr>
        <p:txBody>
          <a:bodyPr vert="vert" wrap="square" rtlCol="0" anchor="ctr">
            <a:spAutoFit/>
          </a:bodyPr>
          <a:lstStyle/>
          <a:p>
            <a:pPr algn="ctr"/>
            <a:r>
              <a:rPr lang="de-DE" sz="1600" b="1" dirty="0">
                <a:solidFill>
                  <a:schemeClr val="bg1"/>
                </a:solidFill>
                <a:latin typeface="+mn-lt"/>
              </a:rPr>
              <a:t>Fazit</a:t>
            </a:r>
          </a:p>
        </p:txBody>
      </p:sp>
      <p:sp>
        <p:nvSpPr>
          <p:cNvPr id="36" name="Textfeld 35">
            <a:extLst>
              <a:ext uri="{FF2B5EF4-FFF2-40B4-BE49-F238E27FC236}">
                <a16:creationId xmlns:a16="http://schemas.microsoft.com/office/drawing/2014/main" id="{E0EA22D4-22F6-4596-B0C9-BBA964AC6B09}"/>
              </a:ext>
            </a:extLst>
          </p:cNvPr>
          <p:cNvSpPr txBox="1"/>
          <p:nvPr/>
        </p:nvSpPr>
        <p:spPr>
          <a:xfrm>
            <a:off x="5555672" y="4724983"/>
            <a:ext cx="406820" cy="215444"/>
          </a:xfrm>
          <a:prstGeom prst="rect">
            <a:avLst/>
          </a:prstGeom>
          <a:noFill/>
        </p:spPr>
        <p:txBody>
          <a:bodyPr wrap="square" rtlCol="0">
            <a:spAutoFit/>
          </a:bodyPr>
          <a:lstStyle/>
          <a:p>
            <a:r>
              <a:rPr lang="de-DE" sz="800" dirty="0">
                <a:latin typeface="+mn-lt"/>
              </a:rPr>
              <a:t>(56)</a:t>
            </a:r>
          </a:p>
        </p:txBody>
      </p:sp>
      <p:pic>
        <p:nvPicPr>
          <p:cNvPr id="5" name="Grafik 4">
            <a:extLst>
              <a:ext uri="{FF2B5EF4-FFF2-40B4-BE49-F238E27FC236}">
                <a16:creationId xmlns:a16="http://schemas.microsoft.com/office/drawing/2014/main" id="{EC89F825-B31A-4FC4-8F37-53AAF2F04BC9}"/>
              </a:ext>
            </a:extLst>
          </p:cNvPr>
          <p:cNvPicPr>
            <a:picLocks noChangeAspect="1"/>
          </p:cNvPicPr>
          <p:nvPr/>
        </p:nvPicPr>
        <p:blipFill>
          <a:blip r:embed="rId2"/>
          <a:stretch>
            <a:fillRect/>
          </a:stretch>
        </p:blipFill>
        <p:spPr>
          <a:xfrm>
            <a:off x="3092049" y="2116071"/>
            <a:ext cx="1824101" cy="1833267"/>
          </a:xfrm>
          <a:prstGeom prst="rect">
            <a:avLst/>
          </a:prstGeom>
        </p:spPr>
      </p:pic>
    </p:spTree>
    <p:extLst>
      <p:ext uri="{BB962C8B-B14F-4D97-AF65-F5344CB8AC3E}">
        <p14:creationId xmlns:p14="http://schemas.microsoft.com/office/powerpoint/2010/main" val="204812322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36653" y="1349828"/>
            <a:ext cx="3195413" cy="3195413"/>
          </a:xfrm>
          <a:prstGeom prst="rect">
            <a:avLst/>
          </a:prstGeom>
        </p:spPr>
      </p:pic>
      <p:pic>
        <p:nvPicPr>
          <p:cNvPr id="35" name="Grafik 34">
            <a:extLst>
              <a:ext uri="{FF2B5EF4-FFF2-40B4-BE49-F238E27FC236}">
                <a16:creationId xmlns:a16="http://schemas.microsoft.com/office/drawing/2014/main" id="{2D91F386-E352-7F4D-89FB-D623A1C7FC91}"/>
              </a:ext>
            </a:extLst>
          </p:cNvPr>
          <p:cNvPicPr>
            <a:picLocks noChangeAspect="1"/>
          </p:cNvPicPr>
          <p:nvPr/>
        </p:nvPicPr>
        <p:blipFill rotWithShape="1">
          <a:blip r:embed="rId4">
            <a:alphaModFix amt="85000"/>
          </a:blip>
          <a:srcRect l="2617" t="37669" r="37345" b="24527"/>
          <a:stretch/>
        </p:blipFill>
        <p:spPr>
          <a:xfrm>
            <a:off x="0" y="1207008"/>
            <a:ext cx="4535424" cy="3936492"/>
          </a:xfrm>
          <a:prstGeom prst="rect">
            <a:avLst/>
          </a:prstGeom>
        </p:spPr>
      </p:pic>
      <p:sp>
        <p:nvSpPr>
          <p:cNvPr id="8" name="Textplatzhalter 7"/>
          <p:cNvSpPr>
            <a:spLocks noGrp="1"/>
          </p:cNvSpPr>
          <p:nvPr>
            <p:ph type="body" sz="quarter" idx="4294967295"/>
          </p:nvPr>
        </p:nvSpPr>
        <p:spPr>
          <a:xfrm>
            <a:off x="314099" y="2287841"/>
            <a:ext cx="3901414" cy="1774825"/>
          </a:xfrm>
        </p:spPr>
        <p:txBody>
          <a:bodyPr anchor="ctr">
            <a:noAutofit/>
          </a:bodyPr>
          <a:lstStyle/>
          <a:p>
            <a:pPr marL="0" indent="0" algn="ctr">
              <a:buNone/>
            </a:pPr>
            <a:r>
              <a:rPr lang="de-DE" sz="4000" b="1" dirty="0">
                <a:solidFill>
                  <a:schemeClr val="bg1"/>
                </a:solidFill>
                <a:latin typeface="+mn-lt"/>
              </a:rPr>
              <a:t>Herzlichen Dank </a:t>
            </a:r>
          </a:p>
          <a:p>
            <a:pPr marL="0" indent="0" algn="ctr">
              <a:buNone/>
            </a:pPr>
            <a:r>
              <a:rPr lang="de-DE" sz="4000" b="1" dirty="0">
                <a:solidFill>
                  <a:schemeClr val="bg1"/>
                </a:solidFill>
                <a:latin typeface="+mn-lt"/>
              </a:rPr>
              <a:t>für die </a:t>
            </a:r>
          </a:p>
          <a:p>
            <a:pPr marL="0" indent="0" algn="ctr">
              <a:buNone/>
            </a:pPr>
            <a:r>
              <a:rPr lang="de-DE" sz="4000" b="1" dirty="0">
                <a:solidFill>
                  <a:schemeClr val="bg1"/>
                </a:solidFill>
                <a:latin typeface="+mn-lt"/>
              </a:rPr>
              <a:t>Aufmerksamkeit!</a:t>
            </a:r>
          </a:p>
        </p:txBody>
      </p:sp>
      <p:sp>
        <p:nvSpPr>
          <p:cNvPr id="30" name="Textfeld 29"/>
          <p:cNvSpPr txBox="1"/>
          <p:nvPr/>
        </p:nvSpPr>
        <p:spPr>
          <a:xfrm>
            <a:off x="91440" y="4856927"/>
            <a:ext cx="1362456" cy="230832"/>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de-DE" sz="900" b="1" i="0" u="none" strike="noStrike" kern="1200" cap="none" spc="0" normalizeH="0" baseline="0" noProof="0" dirty="0">
                <a:ln>
                  <a:noFill/>
                </a:ln>
                <a:solidFill>
                  <a:prstClr val="white"/>
                </a:solidFill>
                <a:effectLst/>
                <a:uLnTx/>
                <a:uFillTx/>
                <a:latin typeface="Calibri" panose="020F0502020204030204"/>
                <a:ea typeface="ＭＳ Ｐゴシック" panose="020B0600070205080204" pitchFamily="34" charset="-128"/>
                <a:cs typeface="+mn-cs"/>
              </a:rPr>
              <a:t>www.garten-klima.</a:t>
            </a:r>
            <a:r>
              <a:rPr lang="de-DE" sz="900" b="1">
                <a:solidFill>
                  <a:prstClr val="white"/>
                </a:solidFill>
                <a:latin typeface="Calibri" panose="020F0502020204030204"/>
              </a:rPr>
              <a:t>de</a:t>
            </a:r>
            <a:endParaRPr kumimoji="0" lang="de-DE" sz="900" b="1" i="0" u="none" strike="noStrike" kern="1200" cap="none" spc="0" normalizeH="0" baseline="0" noProof="0" dirty="0">
              <a:ln>
                <a:noFill/>
              </a:ln>
              <a:solidFill>
                <a:prstClr val="white"/>
              </a:solidFill>
              <a:effectLst/>
              <a:uLnTx/>
              <a:uFillTx/>
              <a:latin typeface="Calibri" panose="020F0502020204030204"/>
              <a:ea typeface="ＭＳ Ｐゴシック" panose="020B0600070205080204" pitchFamily="34" charset="-128"/>
              <a:cs typeface="+mn-cs"/>
            </a:endParaRPr>
          </a:p>
        </p:txBody>
      </p:sp>
      <p:pic>
        <p:nvPicPr>
          <p:cNvPr id="32" name="Grafik 3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65380" y="194547"/>
            <a:ext cx="2740371" cy="549138"/>
          </a:xfrm>
          <a:prstGeom prst="rect">
            <a:avLst/>
          </a:prstGeom>
        </p:spPr>
      </p:pic>
      <p:pic>
        <p:nvPicPr>
          <p:cNvPr id="33" name="Grafik 3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40841" y="4080102"/>
            <a:ext cx="1203159" cy="1063398"/>
          </a:xfrm>
          <a:prstGeom prst="rect">
            <a:avLst/>
          </a:prstGeom>
          <a:noFill/>
        </p:spPr>
      </p:pic>
      <p:sp>
        <p:nvSpPr>
          <p:cNvPr id="11" name="Rechteck 10">
            <a:extLst>
              <a:ext uri="{FF2B5EF4-FFF2-40B4-BE49-F238E27FC236}">
                <a16:creationId xmlns:a16="http://schemas.microsoft.com/office/drawing/2014/main" id="{D3743F2D-FE29-4EC4-A24A-4E5BC2C14F70}"/>
              </a:ext>
            </a:extLst>
          </p:cNvPr>
          <p:cNvSpPr/>
          <p:nvPr/>
        </p:nvSpPr>
        <p:spPr>
          <a:xfrm rot="16200000">
            <a:off x="5638205" y="1329878"/>
            <a:ext cx="2196350" cy="2545259"/>
          </a:xfrm>
          <a:prstGeom prst="rect">
            <a:avLst/>
          </a:prstGeom>
          <a:noFill/>
          <a:ln>
            <a:noFill/>
          </a:ln>
        </p:spPr>
        <p:txBody>
          <a:bodyPr wrap="none" lIns="91440" tIns="45720" rIns="91440" bIns="45720">
            <a:prstTxWarp prst="textCircle">
              <a:avLst/>
            </a:prstTxWarp>
            <a:spAutoFit/>
          </a:bodyPr>
          <a:lstStyle/>
          <a:p>
            <a:pPr algn="ctr"/>
            <a:r>
              <a:rPr lang="de-DE" sz="2800" b="1" cap="none" spc="0" dirty="0" err="1">
                <a:ln w="0">
                  <a:noFill/>
                </a:ln>
                <a:solidFill>
                  <a:srgbClr val="79B800"/>
                </a:solidFill>
                <a:latin typeface="+mn-lt"/>
              </a:rPr>
              <a:t>GartenKlimA</a:t>
            </a:r>
            <a:endParaRPr lang="de-DE" sz="2800" b="1" cap="none" spc="0" dirty="0">
              <a:ln w="0">
                <a:noFill/>
              </a:ln>
              <a:solidFill>
                <a:srgbClr val="79B800"/>
              </a:solidFill>
              <a:latin typeface="+mn-lt"/>
            </a:endParaRPr>
          </a:p>
        </p:txBody>
      </p:sp>
      <p:sp>
        <p:nvSpPr>
          <p:cNvPr id="12" name="Rechteck 11">
            <a:extLst>
              <a:ext uri="{FF2B5EF4-FFF2-40B4-BE49-F238E27FC236}">
                <a16:creationId xmlns:a16="http://schemas.microsoft.com/office/drawing/2014/main" id="{9FDE0FE7-FF1C-49B0-BC0A-6CC675C77B12}"/>
              </a:ext>
            </a:extLst>
          </p:cNvPr>
          <p:cNvSpPr/>
          <p:nvPr/>
        </p:nvSpPr>
        <p:spPr>
          <a:xfrm>
            <a:off x="5563425" y="2703211"/>
            <a:ext cx="2345909" cy="1587562"/>
          </a:xfrm>
          <a:prstGeom prst="rect">
            <a:avLst/>
          </a:prstGeom>
          <a:noFill/>
          <a:ln>
            <a:noFill/>
          </a:ln>
        </p:spPr>
        <p:txBody>
          <a:bodyPr wrap="none" lIns="91440" tIns="45720" rIns="91440" bIns="45720">
            <a:prstTxWarp prst="textArchDown">
              <a:avLst/>
            </a:prstTxWarp>
            <a:spAutoFit/>
          </a:bodyPr>
          <a:lstStyle/>
          <a:p>
            <a:pPr algn="ctr"/>
            <a:r>
              <a:rPr lang="de-DE" sz="2000" cap="none" spc="0" dirty="0">
                <a:ln w="0">
                  <a:noFill/>
                </a:ln>
                <a:solidFill>
                  <a:srgbClr val="79B800"/>
                </a:solidFill>
                <a:latin typeface="+mn-lt"/>
              </a:rPr>
              <a:t>Fit für den </a:t>
            </a:r>
            <a:r>
              <a:rPr lang="de-DE" sz="2000" cap="none" spc="0" dirty="0" err="1">
                <a:ln w="0">
                  <a:noFill/>
                </a:ln>
                <a:solidFill>
                  <a:srgbClr val="79B800"/>
                </a:solidFill>
                <a:latin typeface="+mn-lt"/>
              </a:rPr>
              <a:t>KlimAwandel</a:t>
            </a:r>
            <a:endParaRPr lang="de-DE" sz="2000" cap="none" spc="0" dirty="0">
              <a:ln w="0">
                <a:noFill/>
              </a:ln>
              <a:solidFill>
                <a:srgbClr val="79B800"/>
              </a:solidFill>
              <a:latin typeface="+mn-lt"/>
            </a:endParaRPr>
          </a:p>
        </p:txBody>
      </p:sp>
      <p:pic>
        <p:nvPicPr>
          <p:cNvPr id="13" name="Grafik 12">
            <a:extLst>
              <a:ext uri="{FF2B5EF4-FFF2-40B4-BE49-F238E27FC236}">
                <a16:creationId xmlns:a16="http://schemas.microsoft.com/office/drawing/2014/main" id="{9C344812-028A-4E3E-A590-D015998A793B}"/>
              </a:ext>
            </a:extLst>
          </p:cNvPr>
          <p:cNvPicPr>
            <a:picLocks noChangeAspect="1"/>
          </p:cNvPicPr>
          <p:nvPr/>
        </p:nvPicPr>
        <p:blipFill>
          <a:blip r:embed="rId7"/>
          <a:stretch>
            <a:fillRect/>
          </a:stretch>
        </p:blipFill>
        <p:spPr>
          <a:xfrm>
            <a:off x="4015066" y="440525"/>
            <a:ext cx="678322" cy="289300"/>
          </a:xfrm>
          <a:prstGeom prst="rect">
            <a:avLst/>
          </a:prstGeom>
        </p:spPr>
      </p:pic>
      <p:sp>
        <p:nvSpPr>
          <p:cNvPr id="14" name="Textfeld 13">
            <a:extLst>
              <a:ext uri="{FF2B5EF4-FFF2-40B4-BE49-F238E27FC236}">
                <a16:creationId xmlns:a16="http://schemas.microsoft.com/office/drawing/2014/main" id="{74A826CB-425D-43CF-A6C8-CBE4E5A47161}"/>
              </a:ext>
            </a:extLst>
          </p:cNvPr>
          <p:cNvSpPr txBox="1"/>
          <p:nvPr/>
        </p:nvSpPr>
        <p:spPr>
          <a:xfrm>
            <a:off x="7436817" y="4266736"/>
            <a:ext cx="406820" cy="215444"/>
          </a:xfrm>
          <a:prstGeom prst="rect">
            <a:avLst/>
          </a:prstGeom>
          <a:noFill/>
        </p:spPr>
        <p:txBody>
          <a:bodyPr wrap="square" rtlCol="0">
            <a:spAutoFit/>
          </a:bodyPr>
          <a:lstStyle/>
          <a:p>
            <a:r>
              <a:rPr lang="de-DE" sz="800">
                <a:latin typeface="+mn-lt"/>
              </a:rPr>
              <a:t>(57)</a:t>
            </a:r>
            <a:endParaRPr lang="de-DE" sz="800" dirty="0">
              <a:latin typeface="+mn-lt"/>
            </a:endParaRPr>
          </a:p>
        </p:txBody>
      </p:sp>
      <p:pic>
        <p:nvPicPr>
          <p:cNvPr id="15" name="Bild 6">
            <a:extLst>
              <a:ext uri="{FF2B5EF4-FFF2-40B4-BE49-F238E27FC236}">
                <a16:creationId xmlns:a16="http://schemas.microsoft.com/office/drawing/2014/main" id="{EBBDE53E-E4F4-45A4-9A49-A86127388B73}"/>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85637" y="429360"/>
            <a:ext cx="2357437"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398863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p:txBody>
          <a:bodyPr/>
          <a:lstStyle/>
          <a:p>
            <a:r>
              <a:rPr lang="de-DE" dirty="0"/>
              <a:t>Literatur</a:t>
            </a:r>
          </a:p>
        </p:txBody>
      </p:sp>
      <p:sp>
        <p:nvSpPr>
          <p:cNvPr id="3" name="Textplatzhalter 2"/>
          <p:cNvSpPr>
            <a:spLocks noGrp="1"/>
          </p:cNvSpPr>
          <p:nvPr>
            <p:ph type="body" sz="quarter" idx="13"/>
          </p:nvPr>
        </p:nvSpPr>
        <p:spPr>
          <a:xfrm>
            <a:off x="971550" y="1219200"/>
            <a:ext cx="6576732" cy="4131733"/>
          </a:xfrm>
        </p:spPr>
        <p:txBody>
          <a:bodyPr>
            <a:normAutofit/>
          </a:bodyPr>
          <a:lstStyle/>
          <a:p>
            <a:pPr marL="2381" indent="0">
              <a:lnSpc>
                <a:spcPct val="107000"/>
              </a:lnSpc>
              <a:spcAft>
                <a:spcPts val="600"/>
              </a:spcAft>
              <a:buNone/>
            </a:pPr>
            <a:r>
              <a:rPr lang="de-DE" sz="1000" cap="small" dirty="0" err="1">
                <a:latin typeface="Calibri" panose="020F0502020204030204" pitchFamily="34" charset="0"/>
                <a:ea typeface="Calibri" panose="020F0502020204030204" pitchFamily="34" charset="0"/>
                <a:cs typeface="Times New Roman" panose="02020603050405020304" pitchFamily="18" charset="0"/>
              </a:rPr>
              <a:t>ahu</a:t>
            </a:r>
            <a:r>
              <a:rPr lang="de-DE" sz="1000" cap="small" dirty="0">
                <a:latin typeface="Calibri" panose="020F0502020204030204" pitchFamily="34" charset="0"/>
                <a:ea typeface="Calibri" panose="020F0502020204030204" pitchFamily="34" charset="0"/>
                <a:cs typeface="Times New Roman" panose="02020603050405020304" pitchFamily="18" charset="0"/>
              </a:rPr>
              <a:t> AG &amp; J.</a:t>
            </a:r>
            <a:r>
              <a:rPr lang="de-DE" sz="1000" dirty="0">
                <a:latin typeface="Calibri" panose="020F0502020204030204" pitchFamily="34" charset="0"/>
                <a:ea typeface="Calibri" panose="020F0502020204030204" pitchFamily="34" charset="0"/>
                <a:cs typeface="Times New Roman" panose="02020603050405020304" pitchFamily="18" charset="0"/>
              </a:rPr>
              <a:t> </a:t>
            </a:r>
            <a:r>
              <a:rPr lang="de-DE" sz="1000" cap="small" dirty="0">
                <a:latin typeface="Calibri" panose="020F0502020204030204" pitchFamily="34" charset="0"/>
                <a:ea typeface="Calibri" panose="020F0502020204030204" pitchFamily="34" charset="0"/>
                <a:cs typeface="Times New Roman" panose="02020603050405020304" pitchFamily="18" charset="0"/>
              </a:rPr>
              <a:t>Mathews</a:t>
            </a:r>
            <a:r>
              <a:rPr lang="de-DE" sz="1000" dirty="0">
                <a:latin typeface="Calibri" panose="020F0502020204030204" pitchFamily="34" charset="0"/>
                <a:ea typeface="Calibri" panose="020F0502020204030204" pitchFamily="34" charset="0"/>
                <a:cs typeface="Times New Roman" panose="02020603050405020304" pitchFamily="18" charset="0"/>
              </a:rPr>
              <a:t>, 2011: Boden. Themenblatt: Anpassung an den Klimawandel. Hrsg.: Umweltbundesamt, Kompetenzzentrum Klimafolgen und Anpassung.</a:t>
            </a:r>
          </a:p>
          <a:p>
            <a:pPr marL="2381" indent="0">
              <a:lnSpc>
                <a:spcPct val="107000"/>
              </a:lnSpc>
              <a:spcAft>
                <a:spcPts val="600"/>
              </a:spcAft>
              <a:buNone/>
            </a:pPr>
            <a:r>
              <a:rPr lang="de-DE" sz="1000" cap="small" dirty="0">
                <a:latin typeface="Calibri" panose="020F0502020204030204" pitchFamily="34" charset="0"/>
                <a:ea typeface="Calibri" panose="020F0502020204030204" pitchFamily="34" charset="0"/>
                <a:cs typeface="Times New Roman" panose="02020603050405020304" pitchFamily="18" charset="0"/>
              </a:rPr>
              <a:t>Bayerische Landesanstalt für Landwirtschaft</a:t>
            </a:r>
            <a:r>
              <a:rPr lang="de-DE" sz="1000" dirty="0">
                <a:latin typeface="Calibri" panose="020F0502020204030204" pitchFamily="34" charset="0"/>
                <a:ea typeface="Calibri" panose="020F0502020204030204" pitchFamily="34" charset="0"/>
                <a:cs typeface="Times New Roman" panose="02020603050405020304" pitchFamily="18" charset="0"/>
              </a:rPr>
              <a:t>, 2019: Humus, 7. überarbeitete Auflage.</a:t>
            </a:r>
          </a:p>
          <a:p>
            <a:pPr marL="2381" indent="0">
              <a:lnSpc>
                <a:spcPct val="107000"/>
              </a:lnSpc>
              <a:spcAft>
                <a:spcPts val="600"/>
              </a:spcAft>
              <a:buNone/>
            </a:pPr>
            <a:r>
              <a:rPr lang="de-DE" sz="1000" cap="small" dirty="0">
                <a:latin typeface="Calibri" panose="020F0502020204030204" pitchFamily="34" charset="0"/>
                <a:ea typeface="Calibri" panose="020F0502020204030204" pitchFamily="34" charset="0"/>
                <a:cs typeface="Times New Roman" panose="02020603050405020304" pitchFamily="18" charset="0"/>
              </a:rPr>
              <a:t>Bayerischer Landesverband für Gartenbau und Landespflege e. V.</a:t>
            </a:r>
            <a:r>
              <a:rPr lang="de-DE" sz="1000" dirty="0">
                <a:latin typeface="Calibri" panose="020F0502020204030204" pitchFamily="34" charset="0"/>
                <a:ea typeface="Calibri" panose="020F0502020204030204" pitchFamily="34" charset="0"/>
                <a:cs typeface="Times New Roman" panose="02020603050405020304" pitchFamily="18" charset="0"/>
              </a:rPr>
              <a:t>, 2005: Bodengesundheit erhalten und fördern. Merkblatt: Die bayerischen Obst- und Gartenbauvereine informieren.</a:t>
            </a:r>
          </a:p>
          <a:p>
            <a:pPr marL="2381" indent="0">
              <a:lnSpc>
                <a:spcPct val="107000"/>
              </a:lnSpc>
              <a:spcAft>
                <a:spcPts val="600"/>
              </a:spcAft>
              <a:buNone/>
            </a:pPr>
            <a:r>
              <a:rPr lang="de-DE" sz="1000" cap="small" dirty="0">
                <a:latin typeface="Calibri" panose="020F0502020204030204" pitchFamily="34" charset="0"/>
                <a:ea typeface="Calibri" panose="020F0502020204030204" pitchFamily="34" charset="0"/>
                <a:cs typeface="Times New Roman" panose="02020603050405020304" pitchFamily="18" charset="0"/>
              </a:rPr>
              <a:t>Bayerisches Landesamt für Umwelt</a:t>
            </a:r>
            <a:r>
              <a:rPr lang="de-DE" sz="1000" dirty="0">
                <a:latin typeface="Calibri" panose="020F0502020204030204" pitchFamily="34" charset="0"/>
                <a:ea typeface="Calibri" panose="020F0502020204030204" pitchFamily="34" charset="0"/>
                <a:cs typeface="Times New Roman" panose="02020603050405020304" pitchFamily="18" charset="0"/>
              </a:rPr>
              <a:t>, 2020: Bodenarten. https://www.lfu.bayern.de/boden/boeden_brauchen_wissenschaft/physik/bodenarten/index.htm. Zugriff am 03.09.2020.</a:t>
            </a:r>
          </a:p>
          <a:p>
            <a:pPr marL="2381" indent="0">
              <a:lnSpc>
                <a:spcPct val="107000"/>
              </a:lnSpc>
              <a:spcAft>
                <a:spcPts val="600"/>
              </a:spcAft>
              <a:buNone/>
            </a:pPr>
            <a:r>
              <a:rPr lang="de-DE" sz="1000" cap="small" dirty="0">
                <a:latin typeface="Calibri" panose="020F0502020204030204" pitchFamily="34" charset="0"/>
                <a:ea typeface="Calibri" panose="020F0502020204030204" pitchFamily="34" charset="0"/>
                <a:cs typeface="Times New Roman" panose="02020603050405020304" pitchFamily="18" charset="0"/>
              </a:rPr>
              <a:t>Bayerisches Staatsministerium für Umwelt und Verbraucherschutz</a:t>
            </a:r>
            <a:r>
              <a:rPr lang="de-DE" sz="1000" dirty="0">
                <a:latin typeface="Calibri" panose="020F0502020204030204" pitchFamily="34" charset="0"/>
                <a:ea typeface="Calibri" panose="020F0502020204030204" pitchFamily="34" charset="0"/>
                <a:cs typeface="Times New Roman" panose="02020603050405020304" pitchFamily="18" charset="0"/>
              </a:rPr>
              <a:t>, 2015: Klima-Report Bayern 2015. Klimawandel, Auswirkungen, Anpassungs- und Forschungsaktivitäten.</a:t>
            </a:r>
          </a:p>
          <a:p>
            <a:pPr marL="2381" indent="0">
              <a:lnSpc>
                <a:spcPct val="107000"/>
              </a:lnSpc>
              <a:spcAft>
                <a:spcPts val="600"/>
              </a:spcAft>
              <a:buNone/>
            </a:pPr>
            <a:r>
              <a:rPr lang="de-DE" sz="1000" cap="small" dirty="0" err="1">
                <a:latin typeface="Calibri" panose="020F0502020204030204" pitchFamily="34" charset="0"/>
                <a:ea typeface="Calibri" panose="020F0502020204030204" pitchFamily="34" charset="0"/>
                <a:cs typeface="Times New Roman" panose="02020603050405020304" pitchFamily="18" charset="0"/>
              </a:rPr>
              <a:t>Bouslama</a:t>
            </a:r>
            <a:r>
              <a:rPr lang="de-DE" sz="1000" cap="small" dirty="0">
                <a:latin typeface="Calibri" panose="020F0502020204030204" pitchFamily="34" charset="0"/>
                <a:ea typeface="Calibri" panose="020F0502020204030204" pitchFamily="34" charset="0"/>
                <a:cs typeface="Times New Roman" panose="02020603050405020304" pitchFamily="18" charset="0"/>
              </a:rPr>
              <a:t>, S. &amp; B.</a:t>
            </a:r>
            <a:r>
              <a:rPr lang="de-DE" sz="1000" dirty="0">
                <a:latin typeface="Calibri" panose="020F0502020204030204" pitchFamily="34" charset="0"/>
                <a:ea typeface="Calibri" panose="020F0502020204030204" pitchFamily="34" charset="0"/>
                <a:cs typeface="Times New Roman" panose="02020603050405020304" pitchFamily="18" charset="0"/>
              </a:rPr>
              <a:t> </a:t>
            </a:r>
            <a:r>
              <a:rPr lang="de-DE" sz="1000" cap="small" dirty="0" err="1">
                <a:latin typeface="Calibri" panose="020F0502020204030204" pitchFamily="34" charset="0"/>
                <a:ea typeface="Calibri" panose="020F0502020204030204" pitchFamily="34" charset="0"/>
                <a:cs typeface="Times New Roman" panose="02020603050405020304" pitchFamily="18" charset="0"/>
              </a:rPr>
              <a:t>Birli</a:t>
            </a:r>
            <a:r>
              <a:rPr lang="de-DE" sz="1000" dirty="0">
                <a:latin typeface="Calibri" panose="020F0502020204030204" pitchFamily="34" charset="0"/>
                <a:ea typeface="Calibri" panose="020F0502020204030204" pitchFamily="34" charset="0"/>
                <a:cs typeface="Times New Roman" panose="02020603050405020304" pitchFamily="18" charset="0"/>
              </a:rPr>
              <a:t>, 2015: </a:t>
            </a:r>
            <a:r>
              <a:rPr lang="de-DE" sz="1000" dirty="0" err="1">
                <a:latin typeface="Calibri" panose="020F0502020204030204" pitchFamily="34" charset="0"/>
                <a:ea typeface="Calibri" panose="020F0502020204030204" pitchFamily="34" charset="0"/>
                <a:cs typeface="Times New Roman" panose="02020603050405020304" pitchFamily="18" charset="0"/>
              </a:rPr>
              <a:t>BodenReich</a:t>
            </a:r>
            <a:r>
              <a:rPr lang="de-DE" sz="1000" dirty="0">
                <a:latin typeface="Calibri" panose="020F0502020204030204" pitchFamily="34" charset="0"/>
                <a:ea typeface="Calibri" panose="020F0502020204030204" pitchFamily="34" charset="0"/>
                <a:cs typeface="Times New Roman" panose="02020603050405020304" pitchFamily="18" charset="0"/>
              </a:rPr>
              <a:t>. Lehrmaterialien für Jugendliche, 15 - 19 Jahre, 1. Aufl.</a:t>
            </a:r>
          </a:p>
          <a:p>
            <a:pPr marL="2381" indent="0">
              <a:lnSpc>
                <a:spcPct val="107000"/>
              </a:lnSpc>
              <a:spcAft>
                <a:spcPts val="600"/>
              </a:spcAft>
              <a:buNone/>
            </a:pPr>
            <a:r>
              <a:rPr lang="de-DE" sz="1000" cap="small" dirty="0" err="1">
                <a:latin typeface="Calibri" panose="020F0502020204030204" pitchFamily="34" charset="0"/>
                <a:ea typeface="Calibri" panose="020F0502020204030204" pitchFamily="34" charset="0"/>
                <a:cs typeface="Times New Roman" panose="02020603050405020304" pitchFamily="18" charset="0"/>
              </a:rPr>
              <a:t>Brameier</a:t>
            </a:r>
            <a:r>
              <a:rPr lang="de-DE" sz="1000" cap="small" dirty="0">
                <a:latin typeface="Calibri" panose="020F0502020204030204" pitchFamily="34" charset="0"/>
                <a:ea typeface="Calibri" panose="020F0502020204030204" pitchFamily="34" charset="0"/>
                <a:cs typeface="Times New Roman" panose="02020603050405020304" pitchFamily="18" charset="0"/>
              </a:rPr>
              <a:t>, U., A.</a:t>
            </a:r>
            <a:r>
              <a:rPr lang="de-DE" sz="1000" dirty="0">
                <a:latin typeface="Calibri" panose="020F0502020204030204" pitchFamily="34" charset="0"/>
                <a:ea typeface="Calibri" panose="020F0502020204030204" pitchFamily="34" charset="0"/>
                <a:cs typeface="Times New Roman" panose="02020603050405020304" pitchFamily="18" charset="0"/>
              </a:rPr>
              <a:t> </a:t>
            </a:r>
            <a:r>
              <a:rPr lang="de-DE" sz="1000" cap="small" dirty="0" err="1">
                <a:latin typeface="Calibri" panose="020F0502020204030204" pitchFamily="34" charset="0"/>
                <a:ea typeface="Calibri" panose="020F0502020204030204" pitchFamily="34" charset="0"/>
                <a:cs typeface="Times New Roman" panose="02020603050405020304" pitchFamily="18" charset="0"/>
              </a:rPr>
              <a:t>Kreus</a:t>
            </a:r>
            <a:r>
              <a:rPr lang="de-DE" sz="1000" cap="small" dirty="0">
                <a:latin typeface="Calibri" panose="020F0502020204030204" pitchFamily="34" charset="0"/>
                <a:ea typeface="Calibri" panose="020F0502020204030204" pitchFamily="34" charset="0"/>
                <a:cs typeface="Times New Roman" panose="02020603050405020304" pitchFamily="18" charset="0"/>
              </a:rPr>
              <a:t> &amp; N. v. d.</a:t>
            </a:r>
            <a:r>
              <a:rPr lang="de-DE" sz="1000" dirty="0">
                <a:latin typeface="Calibri" panose="020F0502020204030204" pitchFamily="34" charset="0"/>
                <a:ea typeface="Calibri" panose="020F0502020204030204" pitchFamily="34" charset="0"/>
                <a:cs typeface="Times New Roman" panose="02020603050405020304" pitchFamily="18" charset="0"/>
              </a:rPr>
              <a:t> </a:t>
            </a:r>
            <a:r>
              <a:rPr lang="de-DE" sz="1000" cap="small" dirty="0">
                <a:latin typeface="Calibri" panose="020F0502020204030204" pitchFamily="34" charset="0"/>
                <a:ea typeface="Calibri" panose="020F0502020204030204" pitchFamily="34" charset="0"/>
                <a:cs typeface="Times New Roman" panose="02020603050405020304" pitchFamily="18" charset="0"/>
              </a:rPr>
              <a:t>Ruhren</a:t>
            </a:r>
            <a:r>
              <a:rPr lang="de-DE" sz="1000" dirty="0">
                <a:latin typeface="Calibri" panose="020F0502020204030204" pitchFamily="34" charset="0"/>
                <a:ea typeface="Calibri" panose="020F0502020204030204" pitchFamily="34" charset="0"/>
                <a:cs typeface="Times New Roman" panose="02020603050405020304" pitchFamily="18" charset="0"/>
              </a:rPr>
              <a:t> (Hrsg.), 2009: Fundamente - Geographie, Oberstufe. Klett, Stuttgart, Leipzig, 1. Aufl., [</a:t>
            </a:r>
            <a:r>
              <a:rPr lang="de-DE" sz="1000" dirty="0" err="1">
                <a:latin typeface="Calibri" panose="020F0502020204030204" pitchFamily="34" charset="0"/>
                <a:ea typeface="Calibri" panose="020F0502020204030204" pitchFamily="34" charset="0"/>
                <a:cs typeface="Times New Roman" panose="02020603050405020304" pitchFamily="18" charset="0"/>
              </a:rPr>
              <a:t>Nachdr</a:t>
            </a:r>
            <a:r>
              <a:rPr lang="de-DE" sz="1000" dirty="0">
                <a:latin typeface="Calibri" panose="020F0502020204030204" pitchFamily="34" charset="0"/>
                <a:ea typeface="Calibri" panose="020F0502020204030204" pitchFamily="34" charset="0"/>
                <a:cs typeface="Times New Roman" panose="02020603050405020304" pitchFamily="18" charset="0"/>
              </a:rPr>
              <a:t>.].</a:t>
            </a:r>
          </a:p>
          <a:p>
            <a:pPr marL="2381" indent="0">
              <a:lnSpc>
                <a:spcPct val="107000"/>
              </a:lnSpc>
              <a:spcAft>
                <a:spcPts val="600"/>
              </a:spcAft>
              <a:buNone/>
            </a:pPr>
            <a:r>
              <a:rPr lang="de-DE" sz="1000" cap="small" dirty="0">
                <a:latin typeface="Calibri" panose="020F0502020204030204" pitchFamily="34" charset="0"/>
                <a:ea typeface="Calibri" panose="020F0502020204030204" pitchFamily="34" charset="0"/>
                <a:cs typeface="Times New Roman" panose="02020603050405020304" pitchFamily="18" charset="0"/>
              </a:rPr>
              <a:t>Bucher, A.</a:t>
            </a:r>
            <a:r>
              <a:rPr lang="de-DE" sz="1000" dirty="0">
                <a:latin typeface="Calibri" panose="020F0502020204030204" pitchFamily="34" charset="0"/>
                <a:ea typeface="Calibri" panose="020F0502020204030204" pitchFamily="34" charset="0"/>
                <a:cs typeface="Times New Roman" panose="02020603050405020304" pitchFamily="18" charset="0"/>
              </a:rPr>
              <a:t>, 2021: Düngung im Klimawandel. Mündliche Mitteilung, 14.01.2021.</a:t>
            </a:r>
          </a:p>
          <a:p>
            <a:pPr marL="2381" indent="0">
              <a:lnSpc>
                <a:spcPct val="107000"/>
              </a:lnSpc>
              <a:spcAft>
                <a:spcPts val="600"/>
              </a:spcAft>
              <a:buNone/>
            </a:pPr>
            <a:r>
              <a:rPr lang="de-DE" sz="1000" cap="small" dirty="0">
                <a:latin typeface="Calibri" panose="020F0502020204030204" pitchFamily="34" charset="0"/>
                <a:ea typeface="Calibri" panose="020F0502020204030204" pitchFamily="34" charset="0"/>
                <a:cs typeface="Times New Roman" panose="02020603050405020304" pitchFamily="18" charset="0"/>
              </a:rPr>
              <a:t>Bundesinformationszentrum Landwirtschaft</a:t>
            </a:r>
            <a:r>
              <a:rPr lang="de-DE" sz="1000" dirty="0">
                <a:latin typeface="Calibri" panose="020F0502020204030204" pitchFamily="34" charset="0"/>
                <a:ea typeface="Calibri" panose="020F0502020204030204" pitchFamily="34" charset="0"/>
                <a:cs typeface="Times New Roman" panose="02020603050405020304" pitchFamily="18" charset="0"/>
              </a:rPr>
              <a:t>: Richtig düngen im Gemüsegarten. https://www.landwirtschaft.de/landwirtschaft-erleben/garten-und-balkon/duengung-und-pflanzenschutz/richtig-duengen-im-gemuesegarten. Zugriff am 04.09.2020.</a:t>
            </a:r>
          </a:p>
          <a:p>
            <a:pPr marL="2381" indent="0">
              <a:lnSpc>
                <a:spcPct val="107000"/>
              </a:lnSpc>
              <a:spcAft>
                <a:spcPts val="600"/>
              </a:spcAft>
              <a:buNone/>
            </a:pPr>
            <a:endParaRPr lang="de-DE" sz="1000" dirty="0">
              <a:latin typeface="Calibri" panose="020F0502020204030204" pitchFamily="34" charset="0"/>
              <a:ea typeface="Calibri" panose="020F0502020204030204" pitchFamily="34" charset="0"/>
              <a:cs typeface="Times New Roman" panose="02020603050405020304" pitchFamily="18" charset="0"/>
            </a:endParaRPr>
          </a:p>
          <a:p>
            <a:endParaRPr lang="de-DE" dirty="0"/>
          </a:p>
        </p:txBody>
      </p:sp>
      <p:sp>
        <p:nvSpPr>
          <p:cNvPr id="4" name="Textfeld 3">
            <a:extLst>
              <a:ext uri="{FF2B5EF4-FFF2-40B4-BE49-F238E27FC236}">
                <a16:creationId xmlns:a16="http://schemas.microsoft.com/office/drawing/2014/main" id="{27A777FF-7973-47D1-8297-DA915CDD1C66}"/>
              </a:ext>
            </a:extLst>
          </p:cNvPr>
          <p:cNvSpPr txBox="1"/>
          <p:nvPr/>
        </p:nvSpPr>
        <p:spPr>
          <a:xfrm>
            <a:off x="8584444" y="2474093"/>
            <a:ext cx="430887" cy="1806554"/>
          </a:xfrm>
          <a:prstGeom prst="rect">
            <a:avLst/>
          </a:prstGeom>
          <a:noFill/>
        </p:spPr>
        <p:txBody>
          <a:bodyPr vert="vert" wrap="square" rtlCol="0" anchor="ctr">
            <a:spAutoFit/>
          </a:bodyPr>
          <a:lstStyle/>
          <a:p>
            <a:pPr algn="ctr"/>
            <a:r>
              <a:rPr lang="de-DE" sz="1600" dirty="0">
                <a:solidFill>
                  <a:schemeClr val="bg1"/>
                </a:solidFill>
                <a:latin typeface="+mn-lt"/>
              </a:rPr>
              <a:t>Literatur</a:t>
            </a:r>
          </a:p>
        </p:txBody>
      </p:sp>
    </p:spTree>
    <p:extLst>
      <p:ext uri="{BB962C8B-B14F-4D97-AF65-F5344CB8AC3E}">
        <p14:creationId xmlns:p14="http://schemas.microsoft.com/office/powerpoint/2010/main" val="317812367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p:cNvSpPr>
            <a:spLocks noGrp="1"/>
          </p:cNvSpPr>
          <p:nvPr>
            <p:ph type="body" sz="quarter" idx="13"/>
          </p:nvPr>
        </p:nvSpPr>
        <p:spPr>
          <a:xfrm>
            <a:off x="971550" y="592182"/>
            <a:ext cx="6576732" cy="4162697"/>
          </a:xfrm>
        </p:spPr>
        <p:txBody>
          <a:bodyPr>
            <a:noAutofit/>
          </a:bodyPr>
          <a:lstStyle/>
          <a:p>
            <a:pPr marL="2381" indent="0">
              <a:lnSpc>
                <a:spcPct val="107000"/>
              </a:lnSpc>
              <a:spcAft>
                <a:spcPts val="600"/>
              </a:spcAft>
              <a:buNone/>
            </a:pPr>
            <a:r>
              <a:rPr lang="de-DE" sz="1050" cap="small" dirty="0">
                <a:latin typeface="Calibri" panose="020F0502020204030204" pitchFamily="34" charset="0"/>
                <a:ea typeface="Calibri" panose="020F0502020204030204" pitchFamily="34" charset="0"/>
                <a:cs typeface="Times New Roman" panose="02020603050405020304" pitchFamily="18" charset="0"/>
              </a:rPr>
              <a:t>Bundesverband Boden e. V.</a:t>
            </a:r>
            <a:r>
              <a:rPr lang="de-DE" sz="1050" dirty="0">
                <a:latin typeface="Calibri" panose="020F0502020204030204" pitchFamily="34" charset="0"/>
                <a:ea typeface="Calibri" panose="020F0502020204030204" pitchFamily="34" charset="0"/>
                <a:cs typeface="Times New Roman" panose="02020603050405020304" pitchFamily="18" charset="0"/>
              </a:rPr>
              <a:t> (a): Boden und Klima. Mögliche Auswirkungen auf den Boden. https://www.bodenwelten.de/content/moegliche-auswirkungen-auf-den-boden. Zugriff am 01.09.2020.</a:t>
            </a:r>
          </a:p>
          <a:p>
            <a:pPr marL="2381" indent="0">
              <a:lnSpc>
                <a:spcPct val="107000"/>
              </a:lnSpc>
              <a:spcAft>
                <a:spcPts val="600"/>
              </a:spcAft>
              <a:buNone/>
            </a:pPr>
            <a:r>
              <a:rPr lang="de-DE" sz="1050" cap="small" dirty="0">
                <a:latin typeface="Calibri" panose="020F0502020204030204" pitchFamily="34" charset="0"/>
                <a:ea typeface="Calibri" panose="020F0502020204030204" pitchFamily="34" charset="0"/>
                <a:cs typeface="Times New Roman" panose="02020603050405020304" pitchFamily="18" charset="0"/>
              </a:rPr>
              <a:t>Bundesverband Boden e. V.</a:t>
            </a:r>
            <a:r>
              <a:rPr lang="de-DE" sz="1050" dirty="0">
                <a:latin typeface="Calibri" panose="020F0502020204030204" pitchFamily="34" charset="0"/>
                <a:ea typeface="Calibri" panose="020F0502020204030204" pitchFamily="34" charset="0"/>
                <a:cs typeface="Times New Roman" panose="02020603050405020304" pitchFamily="18" charset="0"/>
              </a:rPr>
              <a:t> (b): Bodenfunktionen. Der ökologische Wert der Böden. https://www.bodenwelten.de/content/bodenfunktionen-der-oekologische-wert-der-boeden. Zugriff am 01.09.2020.</a:t>
            </a:r>
          </a:p>
          <a:p>
            <a:pPr marL="2381" indent="0">
              <a:lnSpc>
                <a:spcPct val="107000"/>
              </a:lnSpc>
              <a:spcAft>
                <a:spcPts val="600"/>
              </a:spcAft>
              <a:buNone/>
            </a:pPr>
            <a:r>
              <a:rPr lang="de-DE" sz="1050" cap="small" dirty="0">
                <a:latin typeface="Calibri" panose="020F0502020204030204" pitchFamily="34" charset="0"/>
                <a:ea typeface="Calibri" panose="020F0502020204030204" pitchFamily="34" charset="0"/>
                <a:cs typeface="Times New Roman" panose="02020603050405020304" pitchFamily="18" charset="0"/>
              </a:rPr>
              <a:t>Bundesverband Boden e. V.</a:t>
            </a:r>
            <a:r>
              <a:rPr lang="de-DE" sz="1050" dirty="0">
                <a:latin typeface="Calibri" panose="020F0502020204030204" pitchFamily="34" charset="0"/>
                <a:ea typeface="Calibri" panose="020F0502020204030204" pitchFamily="34" charset="0"/>
                <a:cs typeface="Times New Roman" panose="02020603050405020304" pitchFamily="18" charset="0"/>
              </a:rPr>
              <a:t> (c): Rolle der Böden im Klimawandel. https://www.bodenwelten.de/content/rolle-der-boeden-im-klimawandel. Zugriff am 01.09.2020.</a:t>
            </a:r>
          </a:p>
          <a:p>
            <a:pPr marL="2381" indent="0">
              <a:lnSpc>
                <a:spcPct val="107000"/>
              </a:lnSpc>
              <a:spcAft>
                <a:spcPts val="600"/>
              </a:spcAft>
              <a:buNone/>
            </a:pPr>
            <a:r>
              <a:rPr lang="de-DE" sz="1050" cap="small" dirty="0">
                <a:latin typeface="Calibri" panose="020F0502020204030204" pitchFamily="34" charset="0"/>
                <a:ea typeface="Calibri" panose="020F0502020204030204" pitchFamily="34" charset="0"/>
                <a:cs typeface="Times New Roman" panose="02020603050405020304" pitchFamily="18" charset="0"/>
              </a:rPr>
              <a:t>Degen, M. &amp; K.</a:t>
            </a:r>
            <a:r>
              <a:rPr lang="de-DE" sz="1050" dirty="0">
                <a:latin typeface="Calibri" panose="020F0502020204030204" pitchFamily="34" charset="0"/>
                <a:ea typeface="Calibri" panose="020F0502020204030204" pitchFamily="34" charset="0"/>
                <a:cs typeface="Times New Roman" panose="02020603050405020304" pitchFamily="18" charset="0"/>
              </a:rPr>
              <a:t> </a:t>
            </a:r>
            <a:r>
              <a:rPr lang="de-DE" sz="1050" cap="small" dirty="0">
                <a:latin typeface="Calibri" panose="020F0502020204030204" pitchFamily="34" charset="0"/>
                <a:ea typeface="Calibri" panose="020F0502020204030204" pitchFamily="34" charset="0"/>
                <a:cs typeface="Times New Roman" panose="02020603050405020304" pitchFamily="18" charset="0"/>
              </a:rPr>
              <a:t>Schrader</a:t>
            </a:r>
            <a:r>
              <a:rPr lang="de-DE" sz="1050" dirty="0">
                <a:latin typeface="Calibri" panose="020F0502020204030204" pitchFamily="34" charset="0"/>
                <a:ea typeface="Calibri" panose="020F0502020204030204" pitchFamily="34" charset="0"/>
                <a:cs typeface="Times New Roman" panose="02020603050405020304" pitchFamily="18" charset="0"/>
              </a:rPr>
              <a:t>, 2002: Grundwissen für Gärtner. Verlag Eugen Ulmer, Stuttgart.</a:t>
            </a:r>
          </a:p>
          <a:p>
            <a:pPr marL="2381" indent="0">
              <a:lnSpc>
                <a:spcPct val="107000"/>
              </a:lnSpc>
              <a:spcAft>
                <a:spcPts val="600"/>
              </a:spcAft>
              <a:buNone/>
            </a:pPr>
            <a:r>
              <a:rPr lang="de-DE" sz="1050" cap="small" dirty="0">
                <a:latin typeface="Calibri" panose="020F0502020204030204" pitchFamily="34" charset="0"/>
                <a:ea typeface="Calibri" panose="020F0502020204030204" pitchFamily="34" charset="0"/>
                <a:cs typeface="Times New Roman" panose="02020603050405020304" pitchFamily="18" charset="0"/>
              </a:rPr>
              <a:t>Deutsche Presseagentur</a:t>
            </a:r>
            <a:r>
              <a:rPr lang="de-DE" sz="1050" dirty="0">
                <a:latin typeface="Calibri" panose="020F0502020204030204" pitchFamily="34" charset="0"/>
                <a:ea typeface="Calibri" panose="020F0502020204030204" pitchFamily="34" charset="0"/>
                <a:cs typeface="Times New Roman" panose="02020603050405020304" pitchFamily="18" charset="0"/>
              </a:rPr>
              <a:t> (dpa), 2020: Warmer Frühling verschärft Klimawandel-Effekt. Weser Kurier, 10.06.2020.</a:t>
            </a:r>
          </a:p>
          <a:p>
            <a:pPr marL="2381" indent="0">
              <a:lnSpc>
                <a:spcPct val="107000"/>
              </a:lnSpc>
              <a:spcAft>
                <a:spcPts val="600"/>
              </a:spcAft>
              <a:buNone/>
            </a:pPr>
            <a:r>
              <a:rPr lang="de-DE" sz="1050" cap="small" dirty="0">
                <a:latin typeface="Calibri" panose="020F0502020204030204" pitchFamily="34" charset="0"/>
                <a:ea typeface="Calibri" panose="020F0502020204030204" pitchFamily="34" charset="0"/>
                <a:cs typeface="Times New Roman" panose="02020603050405020304" pitchFamily="18" charset="0"/>
              </a:rPr>
              <a:t>Deutscher Wetterdienst</a:t>
            </a:r>
            <a:r>
              <a:rPr lang="de-DE" sz="1050" dirty="0">
                <a:latin typeface="Calibri" panose="020F0502020204030204" pitchFamily="34" charset="0"/>
                <a:ea typeface="Calibri" panose="020F0502020204030204" pitchFamily="34" charset="0"/>
                <a:cs typeface="Times New Roman" panose="02020603050405020304" pitchFamily="18" charset="0"/>
              </a:rPr>
              <a:t>, 2020: Sonnenscheindauer. Jährliches Gebietsmittel in Bayern im Zeitraum 1951-2019. https://www.dwd.de/DE/leistungen/zeitreihen/zeitreihen.html. Zugriff am 02.09.2020.</a:t>
            </a:r>
          </a:p>
          <a:p>
            <a:pPr marL="2381" indent="0">
              <a:lnSpc>
                <a:spcPct val="107000"/>
              </a:lnSpc>
              <a:spcAft>
                <a:spcPts val="600"/>
              </a:spcAft>
              <a:buNone/>
            </a:pPr>
            <a:r>
              <a:rPr lang="de-DE" sz="1050" cap="small" dirty="0">
                <a:latin typeface="Calibri" panose="020F0502020204030204" pitchFamily="34" charset="0"/>
                <a:ea typeface="Calibri" panose="020F0502020204030204" pitchFamily="34" charset="0"/>
                <a:cs typeface="Times New Roman" panose="02020603050405020304" pitchFamily="18" charset="0"/>
              </a:rPr>
              <a:t>Die Umweltberatung</a:t>
            </a:r>
            <a:r>
              <a:rPr lang="de-DE" sz="1050" dirty="0">
                <a:latin typeface="Calibri" panose="020F0502020204030204" pitchFamily="34" charset="0"/>
                <a:ea typeface="Calibri" panose="020F0502020204030204" pitchFamily="34" charset="0"/>
                <a:cs typeface="Times New Roman" panose="02020603050405020304" pitchFamily="18" charset="0"/>
              </a:rPr>
              <a:t>, 2011: Klimaschutz durch nachhaltige Gartenprodukte. Nachhaltigkeit, die sich rechnet.</a:t>
            </a:r>
            <a:r>
              <a:rPr lang="de-DE" sz="800" dirty="0">
                <a:latin typeface="Segoe UI" panose="020B0502040204020203" pitchFamily="34" charset="0"/>
                <a:ea typeface="Calibri" panose="020F0502020204030204" pitchFamily="34" charset="0"/>
                <a:cs typeface="Times New Roman" panose="02020603050405020304" pitchFamily="18" charset="0"/>
              </a:rPr>
              <a:t> </a:t>
            </a:r>
            <a:r>
              <a:rPr lang="de-DE" sz="1050" dirty="0">
                <a:latin typeface="Calibri" panose="020F0502020204030204" pitchFamily="34" charset="0"/>
                <a:ea typeface="Calibri" panose="020F0502020204030204" pitchFamily="34" charset="0"/>
                <a:cs typeface="Times New Roman" panose="02020603050405020304" pitchFamily="18" charset="0"/>
              </a:rPr>
              <a:t>https://www.umweltberatung.at/download/?id=klimaschutz-gartenprodukte-2029-umweltberatung.pdf. Zugriff am 04.09.2020.</a:t>
            </a:r>
          </a:p>
          <a:p>
            <a:pPr marL="2381" indent="0">
              <a:lnSpc>
                <a:spcPct val="107000"/>
              </a:lnSpc>
              <a:spcAft>
                <a:spcPts val="600"/>
              </a:spcAft>
              <a:buNone/>
            </a:pPr>
            <a:r>
              <a:rPr lang="de-DE" sz="1050" cap="small" dirty="0">
                <a:latin typeface="Calibri" panose="020F0502020204030204" pitchFamily="34" charset="0"/>
                <a:ea typeface="Calibri" panose="020F0502020204030204" pitchFamily="34" charset="0"/>
                <a:cs typeface="Times New Roman" panose="02020603050405020304" pitchFamily="18" charset="0"/>
              </a:rPr>
              <a:t>Die Umweltberatung</a:t>
            </a:r>
            <a:r>
              <a:rPr lang="de-DE" sz="1050" dirty="0">
                <a:latin typeface="Calibri" panose="020F0502020204030204" pitchFamily="34" charset="0"/>
                <a:ea typeface="Calibri" panose="020F0502020204030204" pitchFamily="34" charset="0"/>
                <a:cs typeface="Times New Roman" panose="02020603050405020304" pitchFamily="18" charset="0"/>
              </a:rPr>
              <a:t>, 2020: Schonende Bodenbearbeitung. https://www.umweltberatung.at/schonende-bodenbearbeitung. Zugriff am 04.09.2020.</a:t>
            </a:r>
          </a:p>
          <a:p>
            <a:pPr marL="2381" indent="0">
              <a:lnSpc>
                <a:spcPct val="107000"/>
              </a:lnSpc>
              <a:spcAft>
                <a:spcPts val="600"/>
              </a:spcAft>
              <a:buNone/>
            </a:pPr>
            <a:r>
              <a:rPr lang="de-DE" sz="1050" cap="small" dirty="0">
                <a:latin typeface="Calibri" panose="020F0502020204030204" pitchFamily="34" charset="0"/>
                <a:ea typeface="Calibri" panose="020F0502020204030204" pitchFamily="34" charset="0"/>
                <a:cs typeface="Times New Roman" panose="02020603050405020304" pitchFamily="18" charset="0"/>
              </a:rPr>
              <a:t>Europäische Umweltagentur</a:t>
            </a:r>
            <a:r>
              <a:rPr lang="de-DE" sz="1050" dirty="0">
                <a:latin typeface="Calibri" panose="020F0502020204030204" pitchFamily="34" charset="0"/>
                <a:ea typeface="Calibri" panose="020F0502020204030204" pitchFamily="34" charset="0"/>
                <a:cs typeface="Times New Roman" panose="02020603050405020304" pitchFamily="18" charset="0"/>
              </a:rPr>
              <a:t>, 2015: Boden und Klimawandel. In: Signale - Leben mit dem Klimawandel. https://www.eea.europa.eu/de/signale/signale-2015/artikel/boden-und-klimawandel. Zugriff am 04.09.2020.</a:t>
            </a:r>
          </a:p>
          <a:p>
            <a:pPr marL="2381" indent="0">
              <a:lnSpc>
                <a:spcPct val="107000"/>
              </a:lnSpc>
              <a:spcAft>
                <a:spcPts val="600"/>
              </a:spcAft>
              <a:buNone/>
            </a:pPr>
            <a:r>
              <a:rPr lang="de-DE" sz="1050" cap="small" dirty="0" err="1">
                <a:latin typeface="Calibri" panose="020F0502020204030204" pitchFamily="34" charset="0"/>
                <a:ea typeface="Calibri" panose="020F0502020204030204" pitchFamily="34" charset="0"/>
                <a:cs typeface="Times New Roman" panose="02020603050405020304" pitchFamily="18" charset="0"/>
              </a:rPr>
              <a:t>Felbermeir</a:t>
            </a:r>
            <a:r>
              <a:rPr lang="de-DE" sz="1050" cap="small" dirty="0">
                <a:latin typeface="Calibri" panose="020F0502020204030204" pitchFamily="34" charset="0"/>
                <a:ea typeface="Calibri" panose="020F0502020204030204" pitchFamily="34" charset="0"/>
                <a:cs typeface="Times New Roman" panose="02020603050405020304" pitchFamily="18" charset="0"/>
              </a:rPr>
              <a:t>, T.</a:t>
            </a:r>
            <a:r>
              <a:rPr lang="de-DE" sz="1050" dirty="0">
                <a:latin typeface="Calibri" panose="020F0502020204030204" pitchFamily="34" charset="0"/>
                <a:ea typeface="Calibri" panose="020F0502020204030204" pitchFamily="34" charset="0"/>
                <a:cs typeface="Times New Roman" panose="02020603050405020304" pitchFamily="18" charset="0"/>
              </a:rPr>
              <a:t>, 2011: Auswirkungen der Klimaänderung auf Naturalerträge. In: Bayerische Landesanstalt für Landwirtschaft (Hrsg.): Klimaänderung in Bayern. Antworten des Pflanzenbaus, 7-16.</a:t>
            </a:r>
          </a:p>
          <a:p>
            <a:pPr marL="2381" indent="0">
              <a:lnSpc>
                <a:spcPct val="107000"/>
              </a:lnSpc>
              <a:spcAft>
                <a:spcPts val="800"/>
              </a:spcAft>
              <a:buNone/>
            </a:pPr>
            <a:endParaRPr lang="de-DE" sz="1000" cap="small" dirty="0">
              <a:latin typeface="Calibri" panose="020F0502020204030204" pitchFamily="34" charset="0"/>
              <a:ea typeface="Calibri" panose="020F0502020204030204" pitchFamily="34" charset="0"/>
              <a:cs typeface="Times New Roman" panose="02020603050405020304" pitchFamily="18" charset="0"/>
            </a:endParaRPr>
          </a:p>
          <a:p>
            <a:pPr marL="2381" indent="0">
              <a:lnSpc>
                <a:spcPct val="107000"/>
              </a:lnSpc>
              <a:spcAft>
                <a:spcPts val="800"/>
              </a:spcAft>
              <a:buNone/>
            </a:pPr>
            <a:endParaRPr lang="de-DE" sz="1000" dirty="0">
              <a:latin typeface="Calibri" panose="020F0502020204030204" pitchFamily="34" charset="0"/>
              <a:ea typeface="Calibri" panose="020F0502020204030204" pitchFamily="34" charset="0"/>
              <a:cs typeface="Times New Roman" panose="02020603050405020304" pitchFamily="18" charset="0"/>
            </a:endParaRPr>
          </a:p>
          <a:p>
            <a:pPr marL="2381" indent="0">
              <a:buNone/>
            </a:pPr>
            <a:endParaRPr lang="de-DE" sz="900" dirty="0"/>
          </a:p>
        </p:txBody>
      </p:sp>
      <p:sp>
        <p:nvSpPr>
          <p:cNvPr id="3" name="Textfeld 2">
            <a:extLst>
              <a:ext uri="{FF2B5EF4-FFF2-40B4-BE49-F238E27FC236}">
                <a16:creationId xmlns:a16="http://schemas.microsoft.com/office/drawing/2014/main" id="{D6E83E46-D85B-4AC9-8B4C-F9F803D55BE2}"/>
              </a:ext>
            </a:extLst>
          </p:cNvPr>
          <p:cNvSpPr txBox="1"/>
          <p:nvPr/>
        </p:nvSpPr>
        <p:spPr>
          <a:xfrm>
            <a:off x="8584444" y="2474093"/>
            <a:ext cx="430887" cy="1806554"/>
          </a:xfrm>
          <a:prstGeom prst="rect">
            <a:avLst/>
          </a:prstGeom>
          <a:noFill/>
        </p:spPr>
        <p:txBody>
          <a:bodyPr vert="vert" wrap="square" rtlCol="0" anchor="ctr">
            <a:spAutoFit/>
          </a:bodyPr>
          <a:lstStyle/>
          <a:p>
            <a:pPr algn="ctr"/>
            <a:r>
              <a:rPr lang="de-DE" sz="1600" dirty="0">
                <a:solidFill>
                  <a:schemeClr val="bg1"/>
                </a:solidFill>
                <a:latin typeface="+mn-lt"/>
              </a:rPr>
              <a:t>Literatur</a:t>
            </a:r>
          </a:p>
        </p:txBody>
      </p:sp>
    </p:spTree>
    <p:extLst>
      <p:ext uri="{BB962C8B-B14F-4D97-AF65-F5344CB8AC3E}">
        <p14:creationId xmlns:p14="http://schemas.microsoft.com/office/powerpoint/2010/main" val="4974893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p:cNvSpPr>
            <a:spLocks noGrp="1"/>
          </p:cNvSpPr>
          <p:nvPr>
            <p:ph type="body" sz="quarter" idx="13"/>
          </p:nvPr>
        </p:nvSpPr>
        <p:spPr>
          <a:xfrm>
            <a:off x="971550" y="592182"/>
            <a:ext cx="6576732" cy="4162697"/>
          </a:xfrm>
        </p:spPr>
        <p:txBody>
          <a:bodyPr>
            <a:noAutofit/>
          </a:bodyPr>
          <a:lstStyle/>
          <a:p>
            <a:pPr marL="2381" indent="0">
              <a:lnSpc>
                <a:spcPct val="107000"/>
              </a:lnSpc>
              <a:spcAft>
                <a:spcPts val="600"/>
              </a:spcAft>
              <a:buNone/>
            </a:pPr>
            <a:r>
              <a:rPr lang="de-DE" sz="1000" cap="small" dirty="0">
                <a:latin typeface="Calibri" panose="020F0502020204030204" pitchFamily="34" charset="0"/>
                <a:ea typeface="Calibri" panose="020F0502020204030204" pitchFamily="34" charset="0"/>
                <a:cs typeface="Times New Roman" panose="02020603050405020304" pitchFamily="18" charset="0"/>
              </a:rPr>
              <a:t>Fischer, P. &amp; M.</a:t>
            </a:r>
            <a:r>
              <a:rPr lang="de-DE" sz="1000" dirty="0">
                <a:latin typeface="Calibri" panose="020F0502020204030204" pitchFamily="34" charset="0"/>
                <a:ea typeface="Calibri" panose="020F0502020204030204" pitchFamily="34" charset="0"/>
                <a:cs typeface="Times New Roman" panose="02020603050405020304" pitchFamily="18" charset="0"/>
              </a:rPr>
              <a:t> </a:t>
            </a:r>
            <a:r>
              <a:rPr lang="de-DE" sz="1000" cap="small" dirty="0">
                <a:latin typeface="Calibri" panose="020F0502020204030204" pitchFamily="34" charset="0"/>
                <a:ea typeface="Calibri" panose="020F0502020204030204" pitchFamily="34" charset="0"/>
                <a:cs typeface="Times New Roman" panose="02020603050405020304" pitchFamily="18" charset="0"/>
              </a:rPr>
              <a:t>Jauch</a:t>
            </a:r>
            <a:r>
              <a:rPr lang="de-DE" sz="1000" dirty="0">
                <a:latin typeface="Calibri" panose="020F0502020204030204" pitchFamily="34" charset="0"/>
                <a:ea typeface="Calibri" panose="020F0502020204030204" pitchFamily="34" charset="0"/>
                <a:cs typeface="Times New Roman" panose="02020603050405020304" pitchFamily="18" charset="0"/>
              </a:rPr>
              <a:t>, 1999: Leitfaden zur Kompostierung im Garten. Hrsg.: Hochschule Weihenstephan-Triesdorf.</a:t>
            </a:r>
          </a:p>
          <a:p>
            <a:pPr marL="2381" indent="0">
              <a:lnSpc>
                <a:spcPct val="107000"/>
              </a:lnSpc>
              <a:spcAft>
                <a:spcPts val="800"/>
              </a:spcAft>
              <a:buNone/>
            </a:pPr>
            <a:r>
              <a:rPr lang="de-DE" sz="1000" cap="small" dirty="0">
                <a:latin typeface="Calibri" panose="020F0502020204030204" pitchFamily="34" charset="0"/>
                <a:ea typeface="Calibri" panose="020F0502020204030204" pitchFamily="34" charset="0"/>
                <a:cs typeface="Times New Roman" panose="02020603050405020304" pitchFamily="18" charset="0"/>
              </a:rPr>
              <a:t>Hellberg-Rode, G., </a:t>
            </a:r>
            <a:r>
              <a:rPr lang="de-DE" sz="1000" dirty="0">
                <a:latin typeface="Calibri" panose="020F0502020204030204" pitchFamily="34" charset="0"/>
                <a:ea typeface="Calibri" panose="020F0502020204030204" pitchFamily="34" charset="0"/>
                <a:cs typeface="Times New Roman" panose="02020603050405020304" pitchFamily="18" charset="0"/>
              </a:rPr>
              <a:t>2002-2004: Bodenart, in: Projekt </a:t>
            </a:r>
            <a:r>
              <a:rPr lang="de-DE" sz="1000" dirty="0" err="1">
                <a:latin typeface="Calibri" panose="020F0502020204030204" pitchFamily="34" charset="0"/>
                <a:ea typeface="Calibri" panose="020F0502020204030204" pitchFamily="34" charset="0"/>
                <a:cs typeface="Times New Roman" panose="02020603050405020304" pitchFamily="18" charset="0"/>
              </a:rPr>
              <a:t>Hypersoil</a:t>
            </a:r>
            <a:r>
              <a:rPr lang="de-DE" sz="1000" dirty="0">
                <a:latin typeface="Calibri" panose="020F0502020204030204" pitchFamily="34" charset="0"/>
                <a:ea typeface="Calibri" panose="020F0502020204030204" pitchFamily="34" charset="0"/>
                <a:cs typeface="Times New Roman" panose="02020603050405020304" pitchFamily="18" charset="0"/>
              </a:rPr>
              <a:t> der Westfälischen Wilhelms-Universität Münster. </a:t>
            </a:r>
          </a:p>
          <a:p>
            <a:pPr marL="2381" indent="0">
              <a:lnSpc>
                <a:spcPct val="107000"/>
              </a:lnSpc>
              <a:spcAft>
                <a:spcPts val="600"/>
              </a:spcAft>
              <a:buNone/>
            </a:pPr>
            <a:r>
              <a:rPr lang="de-DE" sz="1000" cap="small" dirty="0">
                <a:latin typeface="Calibri" panose="020F0502020204030204" pitchFamily="34" charset="0"/>
                <a:ea typeface="Calibri" panose="020F0502020204030204" pitchFamily="34" charset="0"/>
                <a:cs typeface="Times New Roman" panose="02020603050405020304" pitchFamily="18" charset="0"/>
              </a:rPr>
              <a:t>Hölzer, A.</a:t>
            </a:r>
            <a:r>
              <a:rPr lang="de-DE" sz="1000" dirty="0">
                <a:latin typeface="Calibri" panose="020F0502020204030204" pitchFamily="34" charset="0"/>
                <a:ea typeface="Calibri" panose="020F0502020204030204" pitchFamily="34" charset="0"/>
                <a:cs typeface="Times New Roman" panose="02020603050405020304" pitchFamily="18" charset="0"/>
              </a:rPr>
              <a:t>, 2017: Gärten für die Zukunft. Wie können wir handeln? Hrsg.: Deutsche Umwelthilfe e. V., Hannover.</a:t>
            </a:r>
          </a:p>
          <a:p>
            <a:pPr marL="2381" indent="0">
              <a:lnSpc>
                <a:spcPct val="107000"/>
              </a:lnSpc>
              <a:spcAft>
                <a:spcPts val="600"/>
              </a:spcAft>
              <a:buNone/>
            </a:pPr>
            <a:r>
              <a:rPr lang="de-DE" sz="1000" cap="small" dirty="0">
                <a:latin typeface="Calibri" panose="020F0502020204030204" pitchFamily="34" charset="0"/>
                <a:ea typeface="Calibri" panose="020F0502020204030204" pitchFamily="34" charset="0"/>
                <a:cs typeface="Times New Roman" panose="02020603050405020304" pitchFamily="18" charset="0"/>
              </a:rPr>
              <a:t>Humberg GmbH</a:t>
            </a:r>
            <a:r>
              <a:rPr lang="de-DE" sz="1000" dirty="0">
                <a:latin typeface="Calibri" panose="020F0502020204030204" pitchFamily="34" charset="0"/>
                <a:ea typeface="Calibri" panose="020F0502020204030204" pitchFamily="34" charset="0"/>
                <a:cs typeface="Times New Roman" panose="02020603050405020304" pitchFamily="18" charset="0"/>
              </a:rPr>
              <a:t>: Wurzelwachstum. https://humberg-baumschutz.de/wurzelwachstum-319. Zugriff am 02.09.2020.</a:t>
            </a:r>
          </a:p>
          <a:p>
            <a:pPr marL="2381" indent="0">
              <a:lnSpc>
                <a:spcPct val="107000"/>
              </a:lnSpc>
              <a:spcAft>
                <a:spcPts val="600"/>
              </a:spcAft>
              <a:buNone/>
            </a:pPr>
            <a:r>
              <a:rPr lang="de-DE" sz="1000" cap="small" dirty="0">
                <a:latin typeface="Calibri" panose="020F0502020204030204" pitchFamily="34" charset="0"/>
                <a:ea typeface="Calibri" panose="020F0502020204030204" pitchFamily="34" charset="0"/>
                <a:cs typeface="Times New Roman" panose="02020603050405020304" pitchFamily="18" charset="0"/>
              </a:rPr>
              <a:t>Industrieverband </a:t>
            </a:r>
            <a:r>
              <a:rPr lang="de-DE" sz="1000" cap="small" dirty="0" err="1">
                <a:latin typeface="Calibri" panose="020F0502020204030204" pitchFamily="34" charset="0"/>
                <a:ea typeface="Calibri" panose="020F0502020204030204" pitchFamily="34" charset="0"/>
                <a:cs typeface="Times New Roman" panose="02020603050405020304" pitchFamily="18" charset="0"/>
              </a:rPr>
              <a:t>Agrar</a:t>
            </a:r>
            <a:r>
              <a:rPr lang="de-DE" sz="1000" cap="small" dirty="0">
                <a:latin typeface="Calibri" panose="020F0502020204030204" pitchFamily="34" charset="0"/>
                <a:ea typeface="Calibri" panose="020F0502020204030204" pitchFamily="34" charset="0"/>
                <a:cs typeface="Times New Roman" panose="02020603050405020304" pitchFamily="18" charset="0"/>
              </a:rPr>
              <a:t> e. V.</a:t>
            </a:r>
            <a:r>
              <a:rPr lang="de-DE" sz="1000" dirty="0">
                <a:latin typeface="Calibri" panose="020F0502020204030204" pitchFamily="34" charset="0"/>
                <a:ea typeface="Calibri" panose="020F0502020204030204" pitchFamily="34" charset="0"/>
                <a:cs typeface="Times New Roman" panose="02020603050405020304" pitchFamily="18" charset="0"/>
              </a:rPr>
              <a:t>, 2014: Kalium reguliert Wasserhaushalt. https://www.iva.de/iva-magazin/umwelt-verbraucher/kalium-reguliert-wasserhaushalt. Zugriff am 04.09.2020.</a:t>
            </a:r>
          </a:p>
          <a:p>
            <a:pPr marL="2381" indent="0">
              <a:lnSpc>
                <a:spcPct val="107000"/>
              </a:lnSpc>
              <a:spcAft>
                <a:spcPts val="600"/>
              </a:spcAft>
              <a:buNone/>
            </a:pPr>
            <a:r>
              <a:rPr lang="de-DE" sz="1000" cap="small" dirty="0">
                <a:latin typeface="Calibri" panose="020F0502020204030204" pitchFamily="34" charset="0"/>
                <a:ea typeface="Calibri" panose="020F0502020204030204" pitchFamily="34" charset="0"/>
                <a:cs typeface="Times New Roman" panose="02020603050405020304" pitchFamily="18" charset="0"/>
              </a:rPr>
              <a:t>Johann Heinrich von Thünen-Institut</a:t>
            </a:r>
            <a:r>
              <a:rPr lang="de-DE" sz="1000" dirty="0">
                <a:latin typeface="Calibri" panose="020F0502020204030204" pitchFamily="34" charset="0"/>
                <a:ea typeface="Calibri" panose="020F0502020204030204" pitchFamily="34" charset="0"/>
                <a:cs typeface="Times New Roman" panose="02020603050405020304" pitchFamily="18" charset="0"/>
              </a:rPr>
              <a:t>: Humus für Bodenfruchtbarkeit und Klimaschutz. Unter Mitarbeit von Jacobs, A., Institut für Agrarklimaschutz. https://www.thuenen.de/de/thema/boden/humus-fuer-bodenfruchtbarkeit-und-klimaschutz/. Zugriff am 01.09.2020.</a:t>
            </a:r>
          </a:p>
          <a:p>
            <a:pPr marL="2381" indent="0">
              <a:lnSpc>
                <a:spcPct val="107000"/>
              </a:lnSpc>
              <a:spcAft>
                <a:spcPts val="600"/>
              </a:spcAft>
              <a:buNone/>
            </a:pPr>
            <a:r>
              <a:rPr lang="de-DE" sz="1000" cap="small" dirty="0" err="1">
                <a:latin typeface="Calibri" panose="020F0502020204030204" pitchFamily="34" charset="0"/>
                <a:ea typeface="Calibri" panose="020F0502020204030204" pitchFamily="34" charset="0"/>
                <a:cs typeface="Times New Roman" panose="02020603050405020304" pitchFamily="18" charset="0"/>
              </a:rPr>
              <a:t>Kasang</a:t>
            </a:r>
            <a:r>
              <a:rPr lang="de-DE" sz="1000" cap="small" dirty="0">
                <a:latin typeface="Calibri" panose="020F0502020204030204" pitchFamily="34" charset="0"/>
                <a:ea typeface="Calibri" panose="020F0502020204030204" pitchFamily="34" charset="0"/>
                <a:cs typeface="Times New Roman" panose="02020603050405020304" pitchFamily="18" charset="0"/>
              </a:rPr>
              <a:t>, D.</a:t>
            </a:r>
            <a:r>
              <a:rPr lang="de-DE" sz="1000" dirty="0">
                <a:latin typeface="Calibri" panose="020F0502020204030204" pitchFamily="34" charset="0"/>
                <a:ea typeface="Calibri" panose="020F0502020204030204" pitchFamily="34" charset="0"/>
                <a:cs typeface="Times New Roman" panose="02020603050405020304" pitchFamily="18" charset="0"/>
              </a:rPr>
              <a:t>, 2017: Boden im Klimasystem. Wiki Klimawandel. http://wiki.bildungsserver.de/klimawandel/index.php/Boden_im_Klimasystem. Zugriff am 01.09.2020.</a:t>
            </a:r>
          </a:p>
          <a:p>
            <a:pPr marL="2381" indent="0">
              <a:lnSpc>
                <a:spcPct val="107000"/>
              </a:lnSpc>
              <a:spcAft>
                <a:spcPts val="600"/>
              </a:spcAft>
              <a:buNone/>
            </a:pPr>
            <a:r>
              <a:rPr lang="de-DE" sz="1000" cap="small" dirty="0" err="1">
                <a:latin typeface="Calibri" panose="020F0502020204030204" pitchFamily="34" charset="0"/>
                <a:ea typeface="Calibri" panose="020F0502020204030204" pitchFamily="34" charset="0"/>
                <a:cs typeface="Times New Roman" panose="02020603050405020304" pitchFamily="18" charset="0"/>
              </a:rPr>
              <a:t>Klemisch</a:t>
            </a:r>
            <a:r>
              <a:rPr lang="de-DE" sz="1000" cap="small" dirty="0">
                <a:latin typeface="Calibri" panose="020F0502020204030204" pitchFamily="34" charset="0"/>
                <a:ea typeface="Calibri" panose="020F0502020204030204" pitchFamily="34" charset="0"/>
                <a:cs typeface="Times New Roman" panose="02020603050405020304" pitchFamily="18" charset="0"/>
              </a:rPr>
              <a:t>, M.</a:t>
            </a:r>
            <a:r>
              <a:rPr lang="de-DE" sz="1000" dirty="0">
                <a:latin typeface="Calibri" panose="020F0502020204030204" pitchFamily="34" charset="0"/>
                <a:ea typeface="Calibri" panose="020F0502020204030204" pitchFamily="34" charset="0"/>
                <a:cs typeface="Times New Roman" panose="02020603050405020304" pitchFamily="18" charset="0"/>
              </a:rPr>
              <a:t>, 2017: Mach Dich locker, Boden! Der Gartenboden bei Wetterextremen. Vortrag am Fachzentrum Analytik der Bayerischen Landesanstalt für Weinbau und Gartenbau am 12.07.2017.</a:t>
            </a:r>
          </a:p>
          <a:p>
            <a:pPr marL="2381" indent="0">
              <a:lnSpc>
                <a:spcPct val="107000"/>
              </a:lnSpc>
              <a:spcAft>
                <a:spcPts val="600"/>
              </a:spcAft>
              <a:buNone/>
            </a:pPr>
            <a:r>
              <a:rPr lang="de-DE" sz="1000" cap="small" dirty="0">
                <a:latin typeface="Calibri" panose="020F0502020204030204" pitchFamily="34" charset="0"/>
                <a:ea typeface="Calibri" panose="020F0502020204030204" pitchFamily="34" charset="0"/>
                <a:cs typeface="Times New Roman" panose="02020603050405020304" pitchFamily="18" charset="0"/>
              </a:rPr>
              <a:t>Krusche, S.</a:t>
            </a:r>
            <a:r>
              <a:rPr lang="de-DE" sz="1000" dirty="0">
                <a:latin typeface="Calibri" panose="020F0502020204030204" pitchFamily="34" charset="0"/>
                <a:ea typeface="Calibri" panose="020F0502020204030204" pitchFamily="34" charset="0"/>
                <a:cs typeface="Times New Roman" panose="02020603050405020304" pitchFamily="18" charset="0"/>
              </a:rPr>
              <a:t>, 2018: Emergenz - Definition und Erläuterungen. Mündliche Mitteilung.</a:t>
            </a:r>
          </a:p>
          <a:p>
            <a:pPr marL="2381" indent="0">
              <a:lnSpc>
                <a:spcPct val="107000"/>
              </a:lnSpc>
              <a:spcAft>
                <a:spcPts val="600"/>
              </a:spcAft>
              <a:buNone/>
            </a:pPr>
            <a:r>
              <a:rPr lang="de-DE" sz="1000" cap="small" dirty="0">
                <a:latin typeface="Calibri" panose="020F0502020204030204" pitchFamily="34" charset="0"/>
                <a:ea typeface="Calibri" panose="020F0502020204030204" pitchFamily="34" charset="0"/>
                <a:cs typeface="Times New Roman" panose="02020603050405020304" pitchFamily="18" charset="0"/>
              </a:rPr>
              <a:t>Landwirtschaftskammer Nordrhein-Westfalen</a:t>
            </a:r>
            <a:r>
              <a:rPr lang="de-DE" sz="1000" dirty="0">
                <a:latin typeface="Calibri" panose="020F0502020204030204" pitchFamily="34" charset="0"/>
                <a:ea typeface="Calibri" panose="020F0502020204030204" pitchFamily="34" charset="0"/>
                <a:cs typeface="Times New Roman" panose="02020603050405020304" pitchFamily="18" charset="0"/>
              </a:rPr>
              <a:t>: Welche Gründüngung eignet sich für den Gemüsegarten? https://www.landwirtschaftskammer.de/verbraucher/garten/gartentipp028.htm. Zugriff am 04.09.2020.</a:t>
            </a:r>
          </a:p>
          <a:p>
            <a:pPr marL="2381" indent="0">
              <a:lnSpc>
                <a:spcPct val="107000"/>
              </a:lnSpc>
              <a:spcAft>
                <a:spcPts val="600"/>
              </a:spcAft>
              <a:buNone/>
            </a:pPr>
            <a:r>
              <a:rPr lang="de-DE" sz="1000" cap="small" dirty="0" err="1">
                <a:latin typeface="Calibri" panose="020F0502020204030204" pitchFamily="34" charset="0"/>
                <a:ea typeface="Calibri" panose="020F0502020204030204" pitchFamily="34" charset="0"/>
                <a:cs typeface="Times New Roman" panose="02020603050405020304" pitchFamily="18" charset="0"/>
              </a:rPr>
              <a:t>Meinken</a:t>
            </a:r>
            <a:r>
              <a:rPr lang="de-DE" sz="1000" cap="small" dirty="0">
                <a:latin typeface="Calibri" panose="020F0502020204030204" pitchFamily="34" charset="0"/>
                <a:ea typeface="Calibri" panose="020F0502020204030204" pitchFamily="34" charset="0"/>
                <a:cs typeface="Times New Roman" panose="02020603050405020304" pitchFamily="18" charset="0"/>
              </a:rPr>
              <a:t>, E.</a:t>
            </a:r>
            <a:r>
              <a:rPr lang="de-DE" sz="1000" dirty="0">
                <a:latin typeface="Calibri" panose="020F0502020204030204" pitchFamily="34" charset="0"/>
                <a:ea typeface="Calibri" panose="020F0502020204030204" pitchFamily="34" charset="0"/>
                <a:cs typeface="Times New Roman" panose="02020603050405020304" pitchFamily="18" charset="0"/>
              </a:rPr>
              <a:t>, 2017: Bodenkunde. Mündliche Mitteilung.</a:t>
            </a:r>
          </a:p>
          <a:p>
            <a:pPr marL="2381" indent="0">
              <a:lnSpc>
                <a:spcPct val="107000"/>
              </a:lnSpc>
              <a:spcAft>
                <a:spcPts val="600"/>
              </a:spcAft>
              <a:buNone/>
            </a:pPr>
            <a:endParaRPr lang="de-DE" sz="1000" dirty="0">
              <a:latin typeface="Calibri" panose="020F0502020204030204" pitchFamily="34" charset="0"/>
              <a:ea typeface="Calibri" panose="020F0502020204030204" pitchFamily="34" charset="0"/>
              <a:cs typeface="Times New Roman" panose="02020603050405020304" pitchFamily="18" charset="0"/>
            </a:endParaRPr>
          </a:p>
          <a:p>
            <a:pPr marL="2381" indent="0">
              <a:buNone/>
            </a:pPr>
            <a:endParaRPr lang="de-DE" sz="900" dirty="0"/>
          </a:p>
        </p:txBody>
      </p:sp>
      <p:sp>
        <p:nvSpPr>
          <p:cNvPr id="3" name="Textfeld 2">
            <a:extLst>
              <a:ext uri="{FF2B5EF4-FFF2-40B4-BE49-F238E27FC236}">
                <a16:creationId xmlns:a16="http://schemas.microsoft.com/office/drawing/2014/main" id="{9AC59EF5-1381-4DDF-9B04-9CA733FE7135}"/>
              </a:ext>
            </a:extLst>
          </p:cNvPr>
          <p:cNvSpPr txBox="1"/>
          <p:nvPr/>
        </p:nvSpPr>
        <p:spPr>
          <a:xfrm>
            <a:off x="8584444" y="2474093"/>
            <a:ext cx="430887" cy="1806554"/>
          </a:xfrm>
          <a:prstGeom prst="rect">
            <a:avLst/>
          </a:prstGeom>
          <a:noFill/>
        </p:spPr>
        <p:txBody>
          <a:bodyPr vert="vert" wrap="square" rtlCol="0" anchor="ctr">
            <a:spAutoFit/>
          </a:bodyPr>
          <a:lstStyle/>
          <a:p>
            <a:pPr algn="ctr"/>
            <a:r>
              <a:rPr lang="de-DE" sz="1600" dirty="0">
                <a:solidFill>
                  <a:schemeClr val="bg1"/>
                </a:solidFill>
                <a:latin typeface="+mn-lt"/>
              </a:rPr>
              <a:t>Literatur</a:t>
            </a:r>
          </a:p>
        </p:txBody>
      </p:sp>
    </p:spTree>
    <p:extLst>
      <p:ext uri="{BB962C8B-B14F-4D97-AF65-F5344CB8AC3E}">
        <p14:creationId xmlns:p14="http://schemas.microsoft.com/office/powerpoint/2010/main" val="29008596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p:cNvSpPr>
            <a:spLocks noGrp="1"/>
          </p:cNvSpPr>
          <p:nvPr>
            <p:ph type="body" sz="quarter" idx="13"/>
          </p:nvPr>
        </p:nvSpPr>
        <p:spPr>
          <a:xfrm>
            <a:off x="971550" y="592182"/>
            <a:ext cx="6576732" cy="4162697"/>
          </a:xfrm>
        </p:spPr>
        <p:txBody>
          <a:bodyPr>
            <a:noAutofit/>
          </a:bodyPr>
          <a:lstStyle/>
          <a:p>
            <a:pPr marL="2381" lvl="0" indent="0">
              <a:lnSpc>
                <a:spcPct val="107000"/>
              </a:lnSpc>
              <a:spcAft>
                <a:spcPts val="600"/>
              </a:spcAft>
              <a:buNone/>
            </a:pPr>
            <a:r>
              <a:rPr lang="de-DE" sz="1000" cap="small" dirty="0" err="1">
                <a:solidFill>
                  <a:srgbClr val="000000"/>
                </a:solidFill>
                <a:latin typeface="Calibri" panose="020F0502020204030204" pitchFamily="34" charset="0"/>
                <a:ea typeface="Calibri" panose="020F0502020204030204" pitchFamily="34" charset="0"/>
                <a:cs typeface="Times New Roman" panose="02020603050405020304" pitchFamily="18" charset="0"/>
              </a:rPr>
              <a:t>Meinken</a:t>
            </a:r>
            <a:r>
              <a:rPr lang="de-DE" sz="1000" cap="small" dirty="0">
                <a:solidFill>
                  <a:srgbClr val="000000"/>
                </a:solidFill>
                <a:latin typeface="Calibri" panose="020F0502020204030204" pitchFamily="34" charset="0"/>
                <a:ea typeface="Calibri" panose="020F0502020204030204" pitchFamily="34" charset="0"/>
                <a:cs typeface="Times New Roman" panose="02020603050405020304" pitchFamily="18" charset="0"/>
              </a:rPr>
              <a:t>, E. &amp; A.</a:t>
            </a:r>
            <a:r>
              <a:rPr lang="de-DE" sz="10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a:t>
            </a:r>
            <a:r>
              <a:rPr lang="de-DE" sz="1000" cap="small" dirty="0">
                <a:solidFill>
                  <a:srgbClr val="000000"/>
                </a:solidFill>
                <a:latin typeface="Calibri" panose="020F0502020204030204" pitchFamily="34" charset="0"/>
                <a:ea typeface="Calibri" panose="020F0502020204030204" pitchFamily="34" charset="0"/>
                <a:cs typeface="Times New Roman" panose="02020603050405020304" pitchFamily="18" charset="0"/>
              </a:rPr>
              <a:t>Bucher</a:t>
            </a:r>
            <a:r>
              <a:rPr lang="de-DE" sz="1000" dirty="0">
                <a:solidFill>
                  <a:srgbClr val="000000"/>
                </a:solidFill>
                <a:latin typeface="Calibri" panose="020F0502020204030204" pitchFamily="34" charset="0"/>
                <a:ea typeface="Calibri" panose="020F0502020204030204" pitchFamily="34" charset="0"/>
                <a:cs typeface="Times New Roman" panose="02020603050405020304" pitchFamily="18" charset="0"/>
              </a:rPr>
              <a:t>, 2011: Leitfaden zur Düngung im Garten. In fünf Schritten zur erfolgreichen Düngung. Berichte der Bayerischen Gartenakademie 2. Hrsg.: Bayerische Gartenakademie an der Bayerischen Landesanstalt für Weinbau und Gartenbau, Staatliche Forschungsanstalt für Gartenbau Weihenstephan (FGW).</a:t>
            </a:r>
          </a:p>
          <a:p>
            <a:pPr marL="2381" indent="0">
              <a:lnSpc>
                <a:spcPct val="107000"/>
              </a:lnSpc>
              <a:spcAft>
                <a:spcPts val="600"/>
              </a:spcAft>
              <a:buNone/>
            </a:pPr>
            <a:r>
              <a:rPr lang="de-DE" sz="1000" cap="small" dirty="0">
                <a:latin typeface="Calibri" panose="020F0502020204030204" pitchFamily="34" charset="0"/>
                <a:ea typeface="Calibri" panose="020F0502020204030204" pitchFamily="34" charset="0"/>
                <a:cs typeface="Times New Roman" panose="02020603050405020304" pitchFamily="18" charset="0"/>
              </a:rPr>
              <a:t>Ministerium für Klimaschutz, Umwelt, Landwirtschaft, Natur- und Verbraucherschutz des Landes Nordrhein-Westfalen</a:t>
            </a:r>
            <a:r>
              <a:rPr lang="de-DE" sz="1000" dirty="0">
                <a:latin typeface="Calibri" panose="020F0502020204030204" pitchFamily="34" charset="0"/>
                <a:ea typeface="Calibri" panose="020F0502020204030204" pitchFamily="34" charset="0"/>
                <a:cs typeface="Times New Roman" panose="02020603050405020304" pitchFamily="18" charset="0"/>
              </a:rPr>
              <a:t>, 2011: Klimawandel und Boden. Auswirkungen der globalen Erwärmung auf den Boden als Pflanzenstandort, 2. Auflage.</a:t>
            </a:r>
          </a:p>
          <a:p>
            <a:pPr marL="2381" indent="0">
              <a:lnSpc>
                <a:spcPct val="107000"/>
              </a:lnSpc>
              <a:spcAft>
                <a:spcPts val="600"/>
              </a:spcAft>
              <a:buNone/>
            </a:pPr>
            <a:r>
              <a:rPr lang="de-DE" sz="1000" cap="small" dirty="0" err="1">
                <a:latin typeface="Calibri" panose="020F0502020204030204" pitchFamily="34" charset="0"/>
                <a:ea typeface="Calibri" panose="020F0502020204030204" pitchFamily="34" charset="0"/>
                <a:cs typeface="Times New Roman" panose="02020603050405020304" pitchFamily="18" charset="0"/>
              </a:rPr>
              <a:t>Mustroph</a:t>
            </a:r>
            <a:r>
              <a:rPr lang="de-DE" sz="1000" cap="small" dirty="0">
                <a:latin typeface="Calibri" panose="020F0502020204030204" pitchFamily="34" charset="0"/>
                <a:ea typeface="Calibri" panose="020F0502020204030204" pitchFamily="34" charset="0"/>
                <a:cs typeface="Times New Roman" panose="02020603050405020304" pitchFamily="18" charset="0"/>
              </a:rPr>
              <a:t>, A.</a:t>
            </a:r>
            <a:r>
              <a:rPr lang="de-DE" sz="1000" dirty="0">
                <a:latin typeface="Calibri" panose="020F0502020204030204" pitchFamily="34" charset="0"/>
                <a:ea typeface="Calibri" panose="020F0502020204030204" pitchFamily="34" charset="0"/>
                <a:cs typeface="Times New Roman" panose="02020603050405020304" pitchFamily="18" charset="0"/>
              </a:rPr>
              <a:t>: Toleranz gegenüber Staunässe und Überflutung bei Raps. Vortrag im Rahmen des Projektverbundes Strategien zur Anpassung von Kulturpflanzen an den Klimawandel an der Universität Bayreuth.</a:t>
            </a:r>
          </a:p>
          <a:p>
            <a:pPr marL="2381" indent="0">
              <a:lnSpc>
                <a:spcPct val="107000"/>
              </a:lnSpc>
              <a:spcAft>
                <a:spcPts val="600"/>
              </a:spcAft>
              <a:buNone/>
            </a:pPr>
            <a:r>
              <a:rPr lang="de-DE" sz="1000" cap="small" dirty="0">
                <a:latin typeface="Calibri" panose="020F0502020204030204" pitchFamily="34" charset="0"/>
                <a:ea typeface="Calibri" panose="020F0502020204030204" pitchFamily="34" charset="0"/>
                <a:cs typeface="Times New Roman" panose="02020603050405020304" pitchFamily="18" charset="0"/>
              </a:rPr>
              <a:t>Neumeier, D.</a:t>
            </a:r>
            <a:r>
              <a:rPr lang="de-DE" sz="1000" dirty="0">
                <a:latin typeface="Calibri" panose="020F0502020204030204" pitchFamily="34" charset="0"/>
                <a:ea typeface="Calibri" panose="020F0502020204030204" pitchFamily="34" charset="0"/>
                <a:cs typeface="Times New Roman" panose="02020603050405020304" pitchFamily="18" charset="0"/>
              </a:rPr>
              <a:t>, 2020: Bodenbearbeitung. Mündliche Mitteilung.</a:t>
            </a:r>
          </a:p>
          <a:p>
            <a:pPr marL="2381" indent="0">
              <a:lnSpc>
                <a:spcPct val="107000"/>
              </a:lnSpc>
              <a:spcAft>
                <a:spcPts val="600"/>
              </a:spcAft>
              <a:buNone/>
            </a:pPr>
            <a:r>
              <a:rPr lang="de-DE" sz="1000" cap="small" dirty="0">
                <a:latin typeface="Calibri" panose="020F0502020204030204" pitchFamily="34" charset="0"/>
                <a:ea typeface="Calibri" panose="020F0502020204030204" pitchFamily="34" charset="0"/>
                <a:cs typeface="Times New Roman" panose="02020603050405020304" pitchFamily="18" charset="0"/>
              </a:rPr>
              <a:t>Niemeyer-</a:t>
            </a:r>
            <a:r>
              <a:rPr lang="de-DE" sz="1000" cap="small" dirty="0" err="1">
                <a:latin typeface="Calibri" panose="020F0502020204030204" pitchFamily="34" charset="0"/>
                <a:ea typeface="Calibri" panose="020F0502020204030204" pitchFamily="34" charset="0"/>
                <a:cs typeface="Times New Roman" panose="02020603050405020304" pitchFamily="18" charset="0"/>
              </a:rPr>
              <a:t>Lüllwitz</a:t>
            </a:r>
            <a:r>
              <a:rPr lang="de-DE" sz="1000" cap="small" dirty="0">
                <a:latin typeface="Calibri" panose="020F0502020204030204" pitchFamily="34" charset="0"/>
                <a:ea typeface="Calibri" panose="020F0502020204030204" pitchFamily="34" charset="0"/>
                <a:cs typeface="Times New Roman" panose="02020603050405020304" pitchFamily="18" charset="0"/>
              </a:rPr>
              <a:t>, A.</a:t>
            </a:r>
            <a:r>
              <a:rPr lang="de-DE" sz="1000" dirty="0">
                <a:latin typeface="Calibri" panose="020F0502020204030204" pitchFamily="34" charset="0"/>
                <a:ea typeface="Calibri" panose="020F0502020204030204" pitchFamily="34" charset="0"/>
                <a:cs typeface="Times New Roman" panose="02020603050405020304" pitchFamily="18" charset="0"/>
              </a:rPr>
              <a:t>: Gesundheitskur für den Boden: Gründüngung. Naturgarten </a:t>
            </a:r>
            <a:r>
              <a:rPr lang="de-DE" sz="1000" dirty="0" err="1">
                <a:latin typeface="Calibri" panose="020F0502020204030204" pitchFamily="34" charset="0"/>
                <a:ea typeface="Calibri" panose="020F0502020204030204" pitchFamily="34" charset="0"/>
                <a:cs typeface="Times New Roman" panose="02020603050405020304" pitchFamily="18" charset="0"/>
              </a:rPr>
              <a:t>pratisch</a:t>
            </a:r>
            <a:r>
              <a:rPr lang="de-DE" sz="1000" dirty="0">
                <a:latin typeface="Calibri" panose="020F0502020204030204" pitchFamily="34" charset="0"/>
                <a:ea typeface="Calibri" panose="020F0502020204030204" pitchFamily="34" charset="0"/>
                <a:cs typeface="Times New Roman" panose="02020603050405020304" pitchFamily="18" charset="0"/>
              </a:rPr>
              <a:t> 1.06. Hrsg.: Natur- und Umweltschutz-Akademie des Landes Nordrhein-Westfalen, Landesverband Westfalen und Lippe der Kleingärtner e. V.; Landesverband Rheinland der Gartenfreunde e. V.</a:t>
            </a:r>
          </a:p>
          <a:p>
            <a:pPr marL="2381" indent="0">
              <a:lnSpc>
                <a:spcPct val="107000"/>
              </a:lnSpc>
              <a:spcAft>
                <a:spcPts val="600"/>
              </a:spcAft>
              <a:buNone/>
            </a:pPr>
            <a:r>
              <a:rPr lang="de-DE" sz="1000" cap="small" dirty="0">
                <a:latin typeface="Calibri" panose="020F0502020204030204" pitchFamily="34" charset="0"/>
                <a:ea typeface="Calibri" panose="020F0502020204030204" pitchFamily="34" charset="0"/>
                <a:cs typeface="Times New Roman" panose="02020603050405020304" pitchFamily="18" charset="0"/>
              </a:rPr>
              <a:t>Nitsch, A.</a:t>
            </a:r>
            <a:r>
              <a:rPr lang="de-DE" sz="1000" dirty="0">
                <a:latin typeface="Calibri" panose="020F0502020204030204" pitchFamily="34" charset="0"/>
                <a:ea typeface="Calibri" panose="020F0502020204030204" pitchFamily="34" charset="0"/>
                <a:cs typeface="Times New Roman" panose="02020603050405020304" pitchFamily="18" charset="0"/>
              </a:rPr>
              <a:t>, 2020: Praxishandbuch Kartoffelbau. Erling Verlag GmbH &amp; Co. KG, [</a:t>
            </a:r>
            <a:r>
              <a:rPr lang="de-DE" sz="1000" dirty="0" err="1">
                <a:latin typeface="Calibri" panose="020F0502020204030204" pitchFamily="34" charset="0"/>
                <a:ea typeface="Calibri" panose="020F0502020204030204" pitchFamily="34" charset="0"/>
                <a:cs typeface="Times New Roman" panose="02020603050405020304" pitchFamily="18" charset="0"/>
              </a:rPr>
              <a:t>Clenze</a:t>
            </a:r>
            <a:r>
              <a:rPr lang="de-DE" sz="1000" dirty="0">
                <a:latin typeface="Calibri" panose="020F0502020204030204" pitchFamily="34" charset="0"/>
                <a:ea typeface="Calibri" panose="020F0502020204030204" pitchFamily="34" charset="0"/>
                <a:cs typeface="Times New Roman" panose="02020603050405020304" pitchFamily="18" charset="0"/>
              </a:rPr>
              <a:t>], 3. Auflage.</a:t>
            </a:r>
          </a:p>
          <a:p>
            <a:pPr marL="2381" indent="0">
              <a:lnSpc>
                <a:spcPct val="107000"/>
              </a:lnSpc>
              <a:spcAft>
                <a:spcPts val="600"/>
              </a:spcAft>
              <a:buNone/>
            </a:pPr>
            <a:r>
              <a:rPr lang="de-DE" sz="1000" cap="small" dirty="0">
                <a:latin typeface="Calibri" panose="020F0502020204030204" pitchFamily="34" charset="0"/>
                <a:ea typeface="Calibri" panose="020F0502020204030204" pitchFamily="34" charset="0"/>
                <a:cs typeface="Times New Roman" panose="02020603050405020304" pitchFamily="18" charset="0"/>
              </a:rPr>
              <a:t>Österreichische Agentur für Gesundheit und Ernährungssicherheit GmbH</a:t>
            </a:r>
            <a:r>
              <a:rPr lang="de-DE" sz="1000" dirty="0">
                <a:latin typeface="Calibri" panose="020F0502020204030204" pitchFamily="34" charset="0"/>
                <a:ea typeface="Calibri" panose="020F0502020204030204" pitchFamily="34" charset="0"/>
                <a:cs typeface="Times New Roman" panose="02020603050405020304" pitchFamily="18" charset="0"/>
              </a:rPr>
              <a:t>, 2019: Mineralische und organische Düngemittel. https://www.ages.at/themen/landwirtschaft/duengemittel/mineralische-und-organische-duengemittel/. Zugriff am 04.09.2020.</a:t>
            </a:r>
          </a:p>
          <a:p>
            <a:pPr marL="2381" indent="0">
              <a:lnSpc>
                <a:spcPct val="107000"/>
              </a:lnSpc>
              <a:spcAft>
                <a:spcPts val="600"/>
              </a:spcAft>
              <a:buNone/>
            </a:pPr>
            <a:r>
              <a:rPr lang="de-DE" sz="1000" cap="small" dirty="0">
                <a:latin typeface="Calibri" panose="020F0502020204030204" pitchFamily="34" charset="0"/>
                <a:ea typeface="Calibri" panose="020F0502020204030204" pitchFamily="34" charset="0"/>
                <a:cs typeface="Times New Roman" panose="02020603050405020304" pitchFamily="18" charset="0"/>
              </a:rPr>
              <a:t>Pflanzenforschung.de</a:t>
            </a:r>
            <a:r>
              <a:rPr lang="de-DE" sz="1000" dirty="0">
                <a:latin typeface="Calibri" panose="020F0502020204030204" pitchFamily="34" charset="0"/>
                <a:ea typeface="Calibri" panose="020F0502020204030204" pitchFamily="34" charset="0"/>
                <a:cs typeface="Times New Roman" panose="02020603050405020304" pitchFamily="18" charset="0"/>
              </a:rPr>
              <a:t>: Photosynthese. https://www.pflanzenforschung.de/de/pflanzenwissen/lexikon-a-z/photosynthese-285. Zugriff am 02.09.2020.</a:t>
            </a:r>
          </a:p>
          <a:p>
            <a:pPr marL="2381" indent="0">
              <a:lnSpc>
                <a:spcPct val="107000"/>
              </a:lnSpc>
              <a:spcAft>
                <a:spcPts val="600"/>
              </a:spcAft>
              <a:buNone/>
            </a:pPr>
            <a:r>
              <a:rPr lang="de-DE" sz="1000" cap="small" dirty="0">
                <a:latin typeface="Calibri" panose="020F0502020204030204" pitchFamily="34" charset="0"/>
                <a:ea typeface="Calibri" panose="020F0502020204030204" pitchFamily="34" charset="0"/>
                <a:cs typeface="Times New Roman" panose="02020603050405020304" pitchFamily="18" charset="0"/>
              </a:rPr>
              <a:t>Polak, P., G.</a:t>
            </a:r>
            <a:r>
              <a:rPr lang="de-DE" sz="1000" dirty="0">
                <a:latin typeface="Calibri" panose="020F0502020204030204" pitchFamily="34" charset="0"/>
                <a:ea typeface="Calibri" panose="020F0502020204030204" pitchFamily="34" charset="0"/>
                <a:cs typeface="Times New Roman" panose="02020603050405020304" pitchFamily="18" charset="0"/>
              </a:rPr>
              <a:t> </a:t>
            </a:r>
            <a:r>
              <a:rPr lang="de-DE" sz="1000" cap="small" dirty="0" err="1">
                <a:latin typeface="Calibri" panose="020F0502020204030204" pitchFamily="34" charset="0"/>
                <a:ea typeface="Calibri" panose="020F0502020204030204" pitchFamily="34" charset="0"/>
                <a:cs typeface="Times New Roman" panose="02020603050405020304" pitchFamily="18" charset="0"/>
              </a:rPr>
              <a:t>Gundacker</a:t>
            </a:r>
            <a:r>
              <a:rPr lang="de-DE" sz="1000" cap="small" dirty="0">
                <a:latin typeface="Calibri" panose="020F0502020204030204" pitchFamily="34" charset="0"/>
                <a:ea typeface="Calibri" panose="020F0502020204030204" pitchFamily="34" charset="0"/>
                <a:cs typeface="Times New Roman" panose="02020603050405020304" pitchFamily="18" charset="0"/>
              </a:rPr>
              <a:t>, C.</a:t>
            </a:r>
            <a:r>
              <a:rPr lang="de-DE" sz="1000" dirty="0">
                <a:latin typeface="Calibri" panose="020F0502020204030204" pitchFamily="34" charset="0"/>
                <a:ea typeface="Calibri" panose="020F0502020204030204" pitchFamily="34" charset="0"/>
                <a:cs typeface="Times New Roman" panose="02020603050405020304" pitchFamily="18" charset="0"/>
              </a:rPr>
              <a:t> </a:t>
            </a:r>
            <a:r>
              <a:rPr lang="de-DE" sz="1000" cap="small" dirty="0" err="1">
                <a:latin typeface="Calibri" panose="020F0502020204030204" pitchFamily="34" charset="0"/>
                <a:ea typeface="Calibri" panose="020F0502020204030204" pitchFamily="34" charset="0"/>
                <a:cs typeface="Times New Roman" panose="02020603050405020304" pitchFamily="18" charset="0"/>
              </a:rPr>
              <a:t>Wundrak</a:t>
            </a:r>
            <a:r>
              <a:rPr lang="de-DE" sz="1000" cap="small" dirty="0">
                <a:latin typeface="Calibri" panose="020F0502020204030204" pitchFamily="34" charset="0"/>
                <a:ea typeface="Calibri" panose="020F0502020204030204" pitchFamily="34" charset="0"/>
                <a:cs typeface="Times New Roman" panose="02020603050405020304" pitchFamily="18" charset="0"/>
              </a:rPr>
              <a:t>, J.</a:t>
            </a:r>
            <a:r>
              <a:rPr lang="de-DE" sz="1000" dirty="0">
                <a:latin typeface="Calibri" panose="020F0502020204030204" pitchFamily="34" charset="0"/>
                <a:ea typeface="Calibri" panose="020F0502020204030204" pitchFamily="34" charset="0"/>
                <a:cs typeface="Times New Roman" panose="02020603050405020304" pitchFamily="18" charset="0"/>
              </a:rPr>
              <a:t> </a:t>
            </a:r>
            <a:r>
              <a:rPr lang="de-DE" sz="1000" cap="small" dirty="0" err="1">
                <a:latin typeface="Calibri" panose="020F0502020204030204" pitchFamily="34" charset="0"/>
                <a:ea typeface="Calibri" panose="020F0502020204030204" pitchFamily="34" charset="0"/>
                <a:cs typeface="Times New Roman" panose="02020603050405020304" pitchFamily="18" charset="0"/>
              </a:rPr>
              <a:t>Hambrusch</a:t>
            </a:r>
            <a:r>
              <a:rPr lang="de-DE" sz="1000" cap="small" dirty="0">
                <a:latin typeface="Calibri" panose="020F0502020204030204" pitchFamily="34" charset="0"/>
                <a:ea typeface="Calibri" panose="020F0502020204030204" pitchFamily="34" charset="0"/>
                <a:cs typeface="Times New Roman" panose="02020603050405020304" pitchFamily="18" charset="0"/>
              </a:rPr>
              <a:t>, A.</a:t>
            </a:r>
            <a:r>
              <a:rPr lang="de-DE" sz="1000" dirty="0">
                <a:latin typeface="Calibri" panose="020F0502020204030204" pitchFamily="34" charset="0"/>
                <a:ea typeface="Calibri" panose="020F0502020204030204" pitchFamily="34" charset="0"/>
                <a:cs typeface="Times New Roman" panose="02020603050405020304" pitchFamily="18" charset="0"/>
              </a:rPr>
              <a:t> </a:t>
            </a:r>
            <a:r>
              <a:rPr lang="de-DE" sz="1000" cap="small" dirty="0">
                <a:latin typeface="Calibri" panose="020F0502020204030204" pitchFamily="34" charset="0"/>
                <a:ea typeface="Calibri" panose="020F0502020204030204" pitchFamily="34" charset="0"/>
                <a:cs typeface="Times New Roman" panose="02020603050405020304" pitchFamily="18" charset="0"/>
              </a:rPr>
              <a:t>Steinert, P.</a:t>
            </a:r>
            <a:r>
              <a:rPr lang="de-DE" sz="1000" dirty="0">
                <a:latin typeface="Calibri" panose="020F0502020204030204" pitchFamily="34" charset="0"/>
                <a:ea typeface="Calibri" panose="020F0502020204030204" pitchFamily="34" charset="0"/>
                <a:cs typeface="Times New Roman" panose="02020603050405020304" pitchFamily="18" charset="0"/>
              </a:rPr>
              <a:t> </a:t>
            </a:r>
            <a:r>
              <a:rPr lang="de-DE" sz="1000" cap="small" dirty="0">
                <a:latin typeface="Calibri" panose="020F0502020204030204" pitchFamily="34" charset="0"/>
                <a:ea typeface="Calibri" panose="020F0502020204030204" pitchFamily="34" charset="0"/>
                <a:cs typeface="Times New Roman" panose="02020603050405020304" pitchFamily="18" charset="0"/>
              </a:rPr>
              <a:t>Santner, F.</a:t>
            </a:r>
            <a:r>
              <a:rPr lang="de-DE" sz="1000" dirty="0">
                <a:latin typeface="Calibri" panose="020F0502020204030204" pitchFamily="34" charset="0"/>
                <a:ea typeface="Calibri" panose="020F0502020204030204" pitchFamily="34" charset="0"/>
                <a:cs typeface="Times New Roman" panose="02020603050405020304" pitchFamily="18" charset="0"/>
              </a:rPr>
              <a:t> </a:t>
            </a:r>
            <a:r>
              <a:rPr lang="de-DE" sz="1000" cap="small" dirty="0">
                <a:latin typeface="Calibri" panose="020F0502020204030204" pitchFamily="34" charset="0"/>
                <a:ea typeface="Calibri" panose="020F0502020204030204" pitchFamily="34" charset="0"/>
                <a:cs typeface="Times New Roman" panose="02020603050405020304" pitchFamily="18" charset="0"/>
              </a:rPr>
              <a:t>Kiss, G.</a:t>
            </a:r>
            <a:r>
              <a:rPr lang="de-DE" sz="1000" dirty="0">
                <a:latin typeface="Calibri" panose="020F0502020204030204" pitchFamily="34" charset="0"/>
                <a:ea typeface="Calibri" panose="020F0502020204030204" pitchFamily="34" charset="0"/>
                <a:cs typeface="Times New Roman" panose="02020603050405020304" pitchFamily="18" charset="0"/>
              </a:rPr>
              <a:t> </a:t>
            </a:r>
            <a:r>
              <a:rPr lang="de-DE" sz="1000" cap="small" dirty="0">
                <a:latin typeface="Calibri" panose="020F0502020204030204" pitchFamily="34" charset="0"/>
                <a:ea typeface="Calibri" panose="020F0502020204030204" pitchFamily="34" charset="0"/>
                <a:cs typeface="Times New Roman" panose="02020603050405020304" pitchFamily="18" charset="0"/>
              </a:rPr>
              <a:t>Dietrich &amp; J.</a:t>
            </a:r>
            <a:r>
              <a:rPr lang="de-DE" sz="1000" dirty="0">
                <a:latin typeface="Calibri" panose="020F0502020204030204" pitchFamily="34" charset="0"/>
                <a:ea typeface="Calibri" panose="020F0502020204030204" pitchFamily="34" charset="0"/>
                <a:cs typeface="Times New Roman" panose="02020603050405020304" pitchFamily="18" charset="0"/>
              </a:rPr>
              <a:t> </a:t>
            </a:r>
            <a:r>
              <a:rPr lang="de-DE" sz="1000" cap="small" dirty="0">
                <a:latin typeface="Calibri" panose="020F0502020204030204" pitchFamily="34" charset="0"/>
                <a:ea typeface="Calibri" panose="020F0502020204030204" pitchFamily="34" charset="0"/>
                <a:cs typeface="Times New Roman" panose="02020603050405020304" pitchFamily="18" charset="0"/>
              </a:rPr>
              <a:t>Brocks</a:t>
            </a:r>
            <a:r>
              <a:rPr lang="de-DE" sz="1000" dirty="0">
                <a:latin typeface="Calibri" panose="020F0502020204030204" pitchFamily="34" charset="0"/>
                <a:ea typeface="Calibri" panose="020F0502020204030204" pitchFamily="34" charset="0"/>
                <a:cs typeface="Times New Roman" panose="02020603050405020304" pitchFamily="18" charset="0"/>
              </a:rPr>
              <a:t>, 2014: Boden. Grundlage gesunden Pflanzenwachstums. Natur im Garten. Hrsg.: Land Niederösterreich, Abteilung Umwelt- und Energiewirtschaft.</a:t>
            </a:r>
          </a:p>
          <a:p>
            <a:pPr marL="2381" indent="0">
              <a:lnSpc>
                <a:spcPct val="107000"/>
              </a:lnSpc>
              <a:spcAft>
                <a:spcPts val="600"/>
              </a:spcAft>
              <a:buNone/>
            </a:pPr>
            <a:endParaRPr lang="de-DE" sz="1000" dirty="0">
              <a:latin typeface="Calibri" panose="020F0502020204030204" pitchFamily="34" charset="0"/>
              <a:ea typeface="Calibri" panose="020F0502020204030204" pitchFamily="34" charset="0"/>
              <a:cs typeface="Times New Roman" panose="02020603050405020304" pitchFamily="18" charset="0"/>
            </a:endParaRPr>
          </a:p>
          <a:p>
            <a:pPr marL="2381" indent="0">
              <a:lnSpc>
                <a:spcPct val="107000"/>
              </a:lnSpc>
              <a:spcAft>
                <a:spcPts val="600"/>
              </a:spcAft>
              <a:buNone/>
            </a:pPr>
            <a:endParaRPr lang="de-DE" sz="1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feld 2">
            <a:extLst>
              <a:ext uri="{FF2B5EF4-FFF2-40B4-BE49-F238E27FC236}">
                <a16:creationId xmlns:a16="http://schemas.microsoft.com/office/drawing/2014/main" id="{6EB33319-DBE7-4292-B21A-A18865BEEC77}"/>
              </a:ext>
            </a:extLst>
          </p:cNvPr>
          <p:cNvSpPr txBox="1"/>
          <p:nvPr/>
        </p:nvSpPr>
        <p:spPr>
          <a:xfrm>
            <a:off x="8584444" y="2474093"/>
            <a:ext cx="430887" cy="1806554"/>
          </a:xfrm>
          <a:prstGeom prst="rect">
            <a:avLst/>
          </a:prstGeom>
          <a:noFill/>
        </p:spPr>
        <p:txBody>
          <a:bodyPr vert="vert" wrap="square" rtlCol="0" anchor="ctr">
            <a:spAutoFit/>
          </a:bodyPr>
          <a:lstStyle/>
          <a:p>
            <a:pPr algn="ctr"/>
            <a:r>
              <a:rPr lang="de-DE" sz="1600" dirty="0">
                <a:solidFill>
                  <a:schemeClr val="bg1"/>
                </a:solidFill>
                <a:latin typeface="+mn-lt"/>
              </a:rPr>
              <a:t>Literatur</a:t>
            </a:r>
          </a:p>
        </p:txBody>
      </p:sp>
    </p:spTree>
    <p:extLst>
      <p:ext uri="{BB962C8B-B14F-4D97-AF65-F5344CB8AC3E}">
        <p14:creationId xmlns:p14="http://schemas.microsoft.com/office/powerpoint/2010/main" val="41929952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p:cNvSpPr>
            <a:spLocks noGrp="1"/>
          </p:cNvSpPr>
          <p:nvPr>
            <p:ph type="body" sz="quarter" idx="13"/>
          </p:nvPr>
        </p:nvSpPr>
        <p:spPr>
          <a:xfrm>
            <a:off x="928006" y="348342"/>
            <a:ext cx="7083879" cy="4162697"/>
          </a:xfrm>
        </p:spPr>
        <p:txBody>
          <a:bodyPr>
            <a:noAutofit/>
          </a:bodyPr>
          <a:lstStyle/>
          <a:p>
            <a:pPr marL="2381" indent="0">
              <a:lnSpc>
                <a:spcPct val="107000"/>
              </a:lnSpc>
              <a:spcAft>
                <a:spcPts val="600"/>
              </a:spcAft>
              <a:buNone/>
            </a:pPr>
            <a:r>
              <a:rPr lang="de-DE" sz="1000" cap="small" dirty="0">
                <a:latin typeface="Calibri" panose="020F0502020204030204" pitchFamily="34" charset="0"/>
                <a:ea typeface="Calibri" panose="020F0502020204030204" pitchFamily="34" charset="0"/>
                <a:cs typeface="Times New Roman" panose="02020603050405020304" pitchFamily="18" charset="0"/>
              </a:rPr>
              <a:t>Sächsisches Staatsministerium für Umwelt und Landwirtschaft</a:t>
            </a:r>
            <a:r>
              <a:rPr lang="de-DE" sz="1000" dirty="0">
                <a:latin typeface="Calibri" panose="020F0502020204030204" pitchFamily="34" charset="0"/>
                <a:ea typeface="Calibri" panose="020F0502020204030204" pitchFamily="34" charset="0"/>
                <a:cs typeface="Times New Roman" panose="02020603050405020304" pitchFamily="18" charset="0"/>
              </a:rPr>
              <a:t>, 2009: Klimawandel und Landwirtschaft. Strategien zur Anpassung der sächsischen Landwirtschaft an den Klimawandel.</a:t>
            </a:r>
          </a:p>
          <a:p>
            <a:pPr marL="2381" indent="0">
              <a:lnSpc>
                <a:spcPct val="107000"/>
              </a:lnSpc>
              <a:spcAft>
                <a:spcPts val="600"/>
              </a:spcAft>
              <a:buNone/>
            </a:pPr>
            <a:r>
              <a:rPr lang="de-DE" sz="1000" cap="small" dirty="0">
                <a:latin typeface="Calibri" panose="020F0502020204030204" pitchFamily="34" charset="0"/>
                <a:ea typeface="Calibri" panose="020F0502020204030204" pitchFamily="34" charset="0"/>
                <a:cs typeface="Times New Roman" panose="02020603050405020304" pitchFamily="18" charset="0"/>
              </a:rPr>
              <a:t>Schaller, M., C.</a:t>
            </a:r>
            <a:r>
              <a:rPr lang="de-DE" sz="1000" dirty="0">
                <a:latin typeface="Calibri" panose="020F0502020204030204" pitchFamily="34" charset="0"/>
                <a:ea typeface="Calibri" panose="020F0502020204030204" pitchFamily="34" charset="0"/>
                <a:cs typeface="Times New Roman" panose="02020603050405020304" pitchFamily="18" charset="0"/>
              </a:rPr>
              <a:t> </a:t>
            </a:r>
            <a:r>
              <a:rPr lang="de-DE" sz="1000" cap="small" dirty="0" err="1">
                <a:latin typeface="Calibri" panose="020F0502020204030204" pitchFamily="34" charset="0"/>
                <a:ea typeface="Calibri" panose="020F0502020204030204" pitchFamily="34" charset="0"/>
                <a:cs typeface="Times New Roman" panose="02020603050405020304" pitchFamily="18" charset="0"/>
              </a:rPr>
              <a:t>Beierkuhnlein</a:t>
            </a:r>
            <a:r>
              <a:rPr lang="de-DE" sz="1000" cap="small" dirty="0">
                <a:latin typeface="Calibri" panose="020F0502020204030204" pitchFamily="34" charset="0"/>
                <a:ea typeface="Calibri" panose="020F0502020204030204" pitchFamily="34" charset="0"/>
                <a:cs typeface="Times New Roman" panose="02020603050405020304" pitchFamily="18" charset="0"/>
              </a:rPr>
              <a:t>, S.</a:t>
            </a:r>
            <a:r>
              <a:rPr lang="de-DE" sz="1000" dirty="0">
                <a:latin typeface="Calibri" panose="020F0502020204030204" pitchFamily="34" charset="0"/>
                <a:ea typeface="Calibri" panose="020F0502020204030204" pitchFamily="34" charset="0"/>
                <a:cs typeface="Times New Roman" panose="02020603050405020304" pitchFamily="18" charset="0"/>
              </a:rPr>
              <a:t> </a:t>
            </a:r>
            <a:r>
              <a:rPr lang="de-DE" sz="1000" cap="small" dirty="0" err="1">
                <a:latin typeface="Calibri" panose="020F0502020204030204" pitchFamily="34" charset="0"/>
                <a:ea typeface="Calibri" panose="020F0502020204030204" pitchFamily="34" charset="0"/>
                <a:cs typeface="Times New Roman" panose="02020603050405020304" pitchFamily="18" charset="0"/>
              </a:rPr>
              <a:t>Rajmis</a:t>
            </a:r>
            <a:r>
              <a:rPr lang="de-DE" sz="1000" cap="small" dirty="0">
                <a:latin typeface="Calibri" panose="020F0502020204030204" pitchFamily="34" charset="0"/>
                <a:ea typeface="Calibri" panose="020F0502020204030204" pitchFamily="34" charset="0"/>
                <a:cs typeface="Times New Roman" panose="02020603050405020304" pitchFamily="18" charset="0"/>
              </a:rPr>
              <a:t>, T.</a:t>
            </a:r>
            <a:r>
              <a:rPr lang="de-DE" sz="1000" dirty="0">
                <a:latin typeface="Calibri" panose="020F0502020204030204" pitchFamily="34" charset="0"/>
                <a:ea typeface="Calibri" panose="020F0502020204030204" pitchFamily="34" charset="0"/>
                <a:cs typeface="Times New Roman" panose="02020603050405020304" pitchFamily="18" charset="0"/>
              </a:rPr>
              <a:t> </a:t>
            </a:r>
            <a:r>
              <a:rPr lang="de-DE" sz="1000" cap="small" dirty="0">
                <a:latin typeface="Calibri" panose="020F0502020204030204" pitchFamily="34" charset="0"/>
                <a:ea typeface="Calibri" panose="020F0502020204030204" pitchFamily="34" charset="0"/>
                <a:cs typeface="Times New Roman" panose="02020603050405020304" pitchFamily="18" charset="0"/>
              </a:rPr>
              <a:t>Schmidt, H.</a:t>
            </a:r>
            <a:r>
              <a:rPr lang="de-DE" sz="1000" dirty="0">
                <a:latin typeface="Calibri" panose="020F0502020204030204" pitchFamily="34" charset="0"/>
                <a:ea typeface="Calibri" panose="020F0502020204030204" pitchFamily="34" charset="0"/>
                <a:cs typeface="Times New Roman" panose="02020603050405020304" pitchFamily="18" charset="0"/>
              </a:rPr>
              <a:t> </a:t>
            </a:r>
            <a:r>
              <a:rPr lang="de-DE" sz="1000" cap="small" dirty="0">
                <a:latin typeface="Calibri" panose="020F0502020204030204" pitchFamily="34" charset="0"/>
                <a:ea typeface="Calibri" panose="020F0502020204030204" pitchFamily="34" charset="0"/>
                <a:cs typeface="Times New Roman" panose="02020603050405020304" pitchFamily="18" charset="0"/>
              </a:rPr>
              <a:t>Nitsch, M.</a:t>
            </a:r>
            <a:r>
              <a:rPr lang="de-DE" sz="1000" dirty="0">
                <a:latin typeface="Calibri" panose="020F0502020204030204" pitchFamily="34" charset="0"/>
                <a:ea typeface="Calibri" panose="020F0502020204030204" pitchFamily="34" charset="0"/>
                <a:cs typeface="Times New Roman" panose="02020603050405020304" pitchFamily="18" charset="0"/>
              </a:rPr>
              <a:t> </a:t>
            </a:r>
            <a:r>
              <a:rPr lang="de-DE" sz="1000" cap="small" dirty="0" err="1">
                <a:latin typeface="Calibri" panose="020F0502020204030204" pitchFamily="34" charset="0"/>
                <a:ea typeface="Calibri" panose="020F0502020204030204" pitchFamily="34" charset="0"/>
                <a:cs typeface="Times New Roman" panose="02020603050405020304" pitchFamily="18" charset="0"/>
              </a:rPr>
              <a:t>Liess</a:t>
            </a:r>
            <a:r>
              <a:rPr lang="de-DE" sz="1000" cap="small" dirty="0">
                <a:latin typeface="Calibri" panose="020F0502020204030204" pitchFamily="34" charset="0"/>
                <a:ea typeface="Calibri" panose="020F0502020204030204" pitchFamily="34" charset="0"/>
                <a:cs typeface="Times New Roman" panose="02020603050405020304" pitchFamily="18" charset="0"/>
              </a:rPr>
              <a:t>, M.</a:t>
            </a:r>
            <a:r>
              <a:rPr lang="de-DE" sz="1000" dirty="0">
                <a:latin typeface="Calibri" panose="020F0502020204030204" pitchFamily="34" charset="0"/>
                <a:ea typeface="Calibri" panose="020F0502020204030204" pitchFamily="34" charset="0"/>
                <a:cs typeface="Times New Roman" panose="02020603050405020304" pitchFamily="18" charset="0"/>
              </a:rPr>
              <a:t> </a:t>
            </a:r>
            <a:r>
              <a:rPr lang="de-DE" sz="1000" cap="small" dirty="0" err="1">
                <a:latin typeface="Calibri" panose="020F0502020204030204" pitchFamily="34" charset="0"/>
                <a:ea typeface="Calibri" panose="020F0502020204030204" pitchFamily="34" charset="0"/>
                <a:cs typeface="Times New Roman" panose="02020603050405020304" pitchFamily="18" charset="0"/>
              </a:rPr>
              <a:t>Kattwinkel</a:t>
            </a:r>
            <a:r>
              <a:rPr lang="de-DE" sz="1000" cap="small" dirty="0">
                <a:latin typeface="Calibri" panose="020F0502020204030204" pitchFamily="34" charset="0"/>
                <a:ea typeface="Calibri" panose="020F0502020204030204" pitchFamily="34" charset="0"/>
                <a:cs typeface="Times New Roman" panose="02020603050405020304" pitchFamily="18" charset="0"/>
              </a:rPr>
              <a:t> &amp; J.</a:t>
            </a:r>
            <a:r>
              <a:rPr lang="de-DE" sz="1000" dirty="0">
                <a:latin typeface="Calibri" panose="020F0502020204030204" pitchFamily="34" charset="0"/>
                <a:ea typeface="Calibri" panose="020F0502020204030204" pitchFamily="34" charset="0"/>
                <a:cs typeface="Times New Roman" panose="02020603050405020304" pitchFamily="18" charset="0"/>
              </a:rPr>
              <a:t> </a:t>
            </a:r>
            <a:r>
              <a:rPr lang="de-DE" sz="1000" cap="small" dirty="0" err="1">
                <a:latin typeface="Calibri" panose="020F0502020204030204" pitchFamily="34" charset="0"/>
                <a:ea typeface="Calibri" panose="020F0502020204030204" pitchFamily="34" charset="0"/>
                <a:cs typeface="Times New Roman" panose="02020603050405020304" pitchFamily="18" charset="0"/>
              </a:rPr>
              <a:t>Settele</a:t>
            </a:r>
            <a:r>
              <a:rPr lang="de-DE" sz="1000" dirty="0">
                <a:latin typeface="Calibri" panose="020F0502020204030204" pitchFamily="34" charset="0"/>
                <a:ea typeface="Calibri" panose="020F0502020204030204" pitchFamily="34" charset="0"/>
                <a:cs typeface="Times New Roman" panose="02020603050405020304" pitchFamily="18" charset="0"/>
              </a:rPr>
              <a:t>, 2012: Auswirkungen auf landwirtschaftlich genutzte Lebensräume. In: </a:t>
            </a:r>
            <a:r>
              <a:rPr lang="de-DE" sz="1000" cap="small" dirty="0" err="1">
                <a:latin typeface="Calibri" panose="020F0502020204030204" pitchFamily="34" charset="0"/>
                <a:ea typeface="Calibri" panose="020F0502020204030204" pitchFamily="34" charset="0"/>
                <a:cs typeface="Times New Roman" panose="02020603050405020304" pitchFamily="18" charset="0"/>
              </a:rPr>
              <a:t>Mosbrugger</a:t>
            </a:r>
            <a:r>
              <a:rPr lang="de-DE" sz="1000" cap="small" dirty="0">
                <a:latin typeface="Calibri" panose="020F0502020204030204" pitchFamily="34" charset="0"/>
                <a:ea typeface="Calibri" panose="020F0502020204030204" pitchFamily="34" charset="0"/>
                <a:cs typeface="Times New Roman" panose="02020603050405020304" pitchFamily="18" charset="0"/>
              </a:rPr>
              <a:t>, V.</a:t>
            </a:r>
            <a:r>
              <a:rPr lang="de-DE" sz="1000" dirty="0">
                <a:latin typeface="Calibri" panose="020F0502020204030204" pitchFamily="34" charset="0"/>
                <a:ea typeface="Calibri" panose="020F0502020204030204" pitchFamily="34" charset="0"/>
                <a:cs typeface="Times New Roman" panose="02020603050405020304" pitchFamily="18" charset="0"/>
              </a:rPr>
              <a:t>, </a:t>
            </a:r>
            <a:r>
              <a:rPr lang="de-DE" sz="1000" cap="small" dirty="0">
                <a:latin typeface="Calibri" panose="020F0502020204030204" pitchFamily="34" charset="0"/>
                <a:ea typeface="Calibri" panose="020F0502020204030204" pitchFamily="34" charset="0"/>
                <a:cs typeface="Times New Roman" panose="02020603050405020304" pitchFamily="18" charset="0"/>
              </a:rPr>
              <a:t>G.</a:t>
            </a:r>
            <a:r>
              <a:rPr lang="de-DE" sz="1000" dirty="0">
                <a:latin typeface="Calibri" panose="020F0502020204030204" pitchFamily="34" charset="0"/>
                <a:ea typeface="Calibri" panose="020F0502020204030204" pitchFamily="34" charset="0"/>
                <a:cs typeface="Times New Roman" panose="02020603050405020304" pitchFamily="18" charset="0"/>
              </a:rPr>
              <a:t> </a:t>
            </a:r>
            <a:r>
              <a:rPr lang="de-DE" sz="1000" cap="small" dirty="0" err="1">
                <a:latin typeface="Calibri" panose="020F0502020204030204" pitchFamily="34" charset="0"/>
                <a:ea typeface="Calibri" panose="020F0502020204030204" pitchFamily="34" charset="0"/>
                <a:cs typeface="Times New Roman" panose="02020603050405020304" pitchFamily="18" charset="0"/>
              </a:rPr>
              <a:t>Brasseur</a:t>
            </a:r>
            <a:r>
              <a:rPr lang="de-DE" sz="1000" dirty="0">
                <a:latin typeface="Calibri" panose="020F0502020204030204" pitchFamily="34" charset="0"/>
                <a:ea typeface="Calibri" panose="020F0502020204030204" pitchFamily="34" charset="0"/>
                <a:cs typeface="Times New Roman" panose="02020603050405020304" pitchFamily="18" charset="0"/>
              </a:rPr>
              <a:t>, </a:t>
            </a:r>
            <a:r>
              <a:rPr lang="de-DE" sz="1000" cap="small" dirty="0">
                <a:latin typeface="Calibri" panose="020F0502020204030204" pitchFamily="34" charset="0"/>
                <a:ea typeface="Calibri" panose="020F0502020204030204" pitchFamily="34" charset="0"/>
                <a:cs typeface="Times New Roman" panose="02020603050405020304" pitchFamily="18" charset="0"/>
              </a:rPr>
              <a:t>M.</a:t>
            </a:r>
            <a:r>
              <a:rPr lang="de-DE" sz="1000" dirty="0">
                <a:latin typeface="Calibri" panose="020F0502020204030204" pitchFamily="34" charset="0"/>
                <a:ea typeface="Calibri" panose="020F0502020204030204" pitchFamily="34" charset="0"/>
                <a:cs typeface="Times New Roman" panose="02020603050405020304" pitchFamily="18" charset="0"/>
              </a:rPr>
              <a:t> </a:t>
            </a:r>
            <a:r>
              <a:rPr lang="de-DE" sz="1000" cap="small" dirty="0">
                <a:latin typeface="Calibri" panose="020F0502020204030204" pitchFamily="34" charset="0"/>
                <a:ea typeface="Calibri" panose="020F0502020204030204" pitchFamily="34" charset="0"/>
                <a:cs typeface="Times New Roman" panose="02020603050405020304" pitchFamily="18" charset="0"/>
              </a:rPr>
              <a:t>Schaller</a:t>
            </a:r>
            <a:r>
              <a:rPr lang="de-DE" sz="1000" dirty="0">
                <a:latin typeface="Calibri" panose="020F0502020204030204" pitchFamily="34" charset="0"/>
                <a:ea typeface="Calibri" panose="020F0502020204030204" pitchFamily="34" charset="0"/>
                <a:cs typeface="Times New Roman" panose="02020603050405020304" pitchFamily="18" charset="0"/>
              </a:rPr>
              <a:t> &amp; </a:t>
            </a:r>
            <a:r>
              <a:rPr lang="de-DE" sz="1000" cap="small" dirty="0">
                <a:latin typeface="Calibri" panose="020F0502020204030204" pitchFamily="34" charset="0"/>
                <a:ea typeface="Calibri" panose="020F0502020204030204" pitchFamily="34" charset="0"/>
                <a:cs typeface="Times New Roman" panose="02020603050405020304" pitchFamily="18" charset="0"/>
              </a:rPr>
              <a:t>B.</a:t>
            </a:r>
            <a:r>
              <a:rPr lang="de-DE" sz="1000" dirty="0">
                <a:latin typeface="Calibri" panose="020F0502020204030204" pitchFamily="34" charset="0"/>
                <a:ea typeface="Calibri" panose="020F0502020204030204" pitchFamily="34" charset="0"/>
                <a:cs typeface="Times New Roman" panose="02020603050405020304" pitchFamily="18" charset="0"/>
              </a:rPr>
              <a:t> </a:t>
            </a:r>
            <a:r>
              <a:rPr lang="de-DE" sz="1000" cap="small" dirty="0" err="1">
                <a:latin typeface="Calibri" panose="020F0502020204030204" pitchFamily="34" charset="0"/>
                <a:ea typeface="Calibri" panose="020F0502020204030204" pitchFamily="34" charset="0"/>
                <a:cs typeface="Times New Roman" panose="02020603050405020304" pitchFamily="18" charset="0"/>
              </a:rPr>
              <a:t>Stribrny</a:t>
            </a:r>
            <a:r>
              <a:rPr lang="de-DE" sz="1000" dirty="0">
                <a:latin typeface="Calibri" panose="020F0502020204030204" pitchFamily="34" charset="0"/>
                <a:ea typeface="Calibri" panose="020F0502020204030204" pitchFamily="34" charset="0"/>
                <a:cs typeface="Times New Roman" panose="02020603050405020304" pitchFamily="18" charset="0"/>
              </a:rPr>
              <a:t> (Hrsg.): Klimawandel und </a:t>
            </a:r>
            <a:r>
              <a:rPr lang="de-DE" sz="1000" dirty="0" err="1">
                <a:latin typeface="Calibri" panose="020F0502020204030204" pitchFamily="34" charset="0"/>
                <a:ea typeface="Calibri" panose="020F0502020204030204" pitchFamily="34" charset="0"/>
                <a:cs typeface="Times New Roman" panose="02020603050405020304" pitchFamily="18" charset="0"/>
              </a:rPr>
              <a:t>Biodiveristät</a:t>
            </a:r>
            <a:r>
              <a:rPr lang="de-DE" sz="1000" dirty="0">
                <a:latin typeface="Calibri" panose="020F0502020204030204" pitchFamily="34" charset="0"/>
                <a:ea typeface="Calibri" panose="020F0502020204030204" pitchFamily="34" charset="0"/>
                <a:cs typeface="Times New Roman" panose="02020603050405020304" pitchFamily="18" charset="0"/>
              </a:rPr>
              <a:t>. Folgen für Deutschland, 222-259. WBG, Darmstadt.</a:t>
            </a:r>
          </a:p>
          <a:p>
            <a:pPr marL="2381" indent="0">
              <a:lnSpc>
                <a:spcPct val="107000"/>
              </a:lnSpc>
              <a:spcAft>
                <a:spcPts val="600"/>
              </a:spcAft>
              <a:buNone/>
            </a:pPr>
            <a:r>
              <a:rPr lang="de-DE" sz="1000" cap="small" dirty="0">
                <a:latin typeface="Calibri" panose="020F0502020204030204" pitchFamily="34" charset="0"/>
                <a:ea typeface="Calibri" panose="020F0502020204030204" pitchFamily="34" charset="0"/>
                <a:cs typeface="Times New Roman" panose="02020603050405020304" pitchFamily="18" charset="0"/>
              </a:rPr>
              <a:t>Schaller, M., H.-J.</a:t>
            </a:r>
            <a:r>
              <a:rPr lang="de-DE" sz="1000" dirty="0">
                <a:latin typeface="Calibri" panose="020F0502020204030204" pitchFamily="34" charset="0"/>
                <a:ea typeface="Calibri" panose="020F0502020204030204" pitchFamily="34" charset="0"/>
                <a:cs typeface="Times New Roman" panose="02020603050405020304" pitchFamily="18" charset="0"/>
              </a:rPr>
              <a:t> </a:t>
            </a:r>
            <a:r>
              <a:rPr lang="de-DE" sz="1000" cap="small" dirty="0">
                <a:latin typeface="Calibri" panose="020F0502020204030204" pitchFamily="34" charset="0"/>
                <a:ea typeface="Calibri" panose="020F0502020204030204" pitchFamily="34" charset="0"/>
                <a:cs typeface="Times New Roman" panose="02020603050405020304" pitchFamily="18" charset="0"/>
              </a:rPr>
              <a:t>Weigel &amp; S.</a:t>
            </a:r>
            <a:r>
              <a:rPr lang="de-DE" sz="1000" dirty="0">
                <a:latin typeface="Calibri" panose="020F0502020204030204" pitchFamily="34" charset="0"/>
                <a:ea typeface="Calibri" panose="020F0502020204030204" pitchFamily="34" charset="0"/>
                <a:cs typeface="Times New Roman" panose="02020603050405020304" pitchFamily="18" charset="0"/>
              </a:rPr>
              <a:t> </a:t>
            </a:r>
            <a:r>
              <a:rPr lang="de-DE" sz="1000" cap="small" dirty="0">
                <a:latin typeface="Calibri" panose="020F0502020204030204" pitchFamily="34" charset="0"/>
                <a:ea typeface="Calibri" panose="020F0502020204030204" pitchFamily="34" charset="0"/>
                <a:cs typeface="Times New Roman" panose="02020603050405020304" pitchFamily="18" charset="0"/>
              </a:rPr>
              <a:t>Schrader</a:t>
            </a:r>
            <a:r>
              <a:rPr lang="de-DE" sz="1000" dirty="0">
                <a:latin typeface="Calibri" panose="020F0502020204030204" pitchFamily="34" charset="0"/>
                <a:ea typeface="Calibri" panose="020F0502020204030204" pitchFamily="34" charset="0"/>
                <a:cs typeface="Times New Roman" panose="02020603050405020304" pitchFamily="18" charset="0"/>
              </a:rPr>
              <a:t> (Hrsg.), 2007: Analyse des Sachstands zu Auswirkungen von Klimaveränderungen auf die deutsche Landwirtschaft und Maßnahmen zur Anpassung. </a:t>
            </a:r>
            <a:r>
              <a:rPr lang="de-DE" sz="1000" dirty="0" err="1">
                <a:latin typeface="Calibri" panose="020F0502020204030204" pitchFamily="34" charset="0"/>
                <a:ea typeface="Calibri" panose="020F0502020204030204" pitchFamily="34" charset="0"/>
                <a:cs typeface="Times New Roman" panose="02020603050405020304" pitchFamily="18" charset="0"/>
              </a:rPr>
              <a:t>Bundesforschungsanst</a:t>
            </a:r>
            <a:r>
              <a:rPr lang="de-DE" sz="1000" dirty="0">
                <a:latin typeface="Calibri" panose="020F0502020204030204" pitchFamily="34" charset="0"/>
                <a:ea typeface="Calibri" panose="020F0502020204030204" pitchFamily="34" charset="0"/>
                <a:cs typeface="Times New Roman" panose="02020603050405020304" pitchFamily="18" charset="0"/>
              </a:rPr>
              <a:t>. für Landwirtschaft (FAL), Braunschweig.</a:t>
            </a:r>
          </a:p>
          <a:p>
            <a:pPr marL="2381" indent="0">
              <a:lnSpc>
                <a:spcPct val="107000"/>
              </a:lnSpc>
              <a:spcAft>
                <a:spcPts val="600"/>
              </a:spcAft>
              <a:buNone/>
            </a:pPr>
            <a:r>
              <a:rPr lang="de-DE" sz="1000" cap="small" dirty="0" err="1">
                <a:latin typeface="Calibri" panose="020F0502020204030204" pitchFamily="34" charset="0"/>
                <a:ea typeface="Calibri" panose="020F0502020204030204" pitchFamily="34" charset="0"/>
                <a:cs typeface="Times New Roman" panose="02020603050405020304" pitchFamily="18" charset="0"/>
              </a:rPr>
              <a:t>Schembecker</a:t>
            </a:r>
            <a:r>
              <a:rPr lang="de-DE" sz="1000" cap="small" dirty="0">
                <a:latin typeface="Calibri" panose="020F0502020204030204" pitchFamily="34" charset="0"/>
                <a:ea typeface="Calibri" panose="020F0502020204030204" pitchFamily="34" charset="0"/>
                <a:cs typeface="Times New Roman" panose="02020603050405020304" pitchFamily="18" charset="0"/>
              </a:rPr>
              <a:t>, F.-K.</a:t>
            </a:r>
            <a:r>
              <a:rPr lang="de-DE" sz="1000" dirty="0">
                <a:latin typeface="Calibri" panose="020F0502020204030204" pitchFamily="34" charset="0"/>
                <a:ea typeface="Calibri" panose="020F0502020204030204" pitchFamily="34" charset="0"/>
                <a:cs typeface="Times New Roman" panose="02020603050405020304" pitchFamily="18" charset="0"/>
              </a:rPr>
              <a:t>: Der Boden im Klimawandel. Vortrag aus der Reihe Urbane Klima-Gärten: Bildungsinitiative der Modellregion Berlin an der Humboldt-Universität zu Berlin.</a:t>
            </a:r>
          </a:p>
          <a:p>
            <a:pPr marL="2381" indent="0">
              <a:lnSpc>
                <a:spcPct val="107000"/>
              </a:lnSpc>
              <a:spcAft>
                <a:spcPts val="600"/>
              </a:spcAft>
              <a:buNone/>
            </a:pPr>
            <a:r>
              <a:rPr lang="de-DE" sz="1000" cap="small" dirty="0">
                <a:latin typeface="Calibri" panose="020F0502020204030204" pitchFamily="34" charset="0"/>
                <a:ea typeface="Calibri" panose="020F0502020204030204" pitchFamily="34" charset="0"/>
                <a:cs typeface="Times New Roman" panose="02020603050405020304" pitchFamily="18" charset="0"/>
              </a:rPr>
              <a:t>Scheu-</a:t>
            </a:r>
            <a:r>
              <a:rPr lang="de-DE" sz="1000" cap="small" dirty="0" err="1">
                <a:latin typeface="Calibri" panose="020F0502020204030204" pitchFamily="34" charset="0"/>
                <a:ea typeface="Calibri" panose="020F0502020204030204" pitchFamily="34" charset="0"/>
                <a:cs typeface="Times New Roman" panose="02020603050405020304" pitchFamily="18" charset="0"/>
              </a:rPr>
              <a:t>Helgert</a:t>
            </a:r>
            <a:r>
              <a:rPr lang="de-DE" sz="1000" cap="small" dirty="0">
                <a:latin typeface="Calibri" panose="020F0502020204030204" pitchFamily="34" charset="0"/>
                <a:ea typeface="Calibri" panose="020F0502020204030204" pitchFamily="34" charset="0"/>
                <a:cs typeface="Times New Roman" panose="02020603050405020304" pitchFamily="18" charset="0"/>
              </a:rPr>
              <a:t>, M.</a:t>
            </a:r>
            <a:r>
              <a:rPr lang="de-DE" sz="1000" dirty="0">
                <a:latin typeface="Calibri" panose="020F0502020204030204" pitchFamily="34" charset="0"/>
                <a:ea typeface="Calibri" panose="020F0502020204030204" pitchFamily="34" charset="0"/>
                <a:cs typeface="Times New Roman" panose="02020603050405020304" pitchFamily="18" charset="0"/>
              </a:rPr>
              <a:t>, 2020: Mulchen - aber richtig! Merkblatt: Die bayerischen Obst- und Gartenbauvereine informieren. Hrsg.: Bayerischer Landesverband für Gartenbau und Landespflege e. V., München.</a:t>
            </a:r>
          </a:p>
          <a:p>
            <a:pPr marL="2381" indent="0">
              <a:lnSpc>
                <a:spcPct val="107000"/>
              </a:lnSpc>
              <a:spcAft>
                <a:spcPts val="600"/>
              </a:spcAft>
              <a:buNone/>
            </a:pPr>
            <a:r>
              <a:rPr lang="de-DE" sz="1000" cap="small" dirty="0">
                <a:latin typeface="Calibri" panose="020F0502020204030204" pitchFamily="34" charset="0"/>
                <a:ea typeface="Calibri" panose="020F0502020204030204" pitchFamily="34" charset="0"/>
                <a:cs typeface="Times New Roman" panose="02020603050405020304" pitchFamily="18" charset="0"/>
              </a:rPr>
              <a:t>v. </a:t>
            </a:r>
            <a:r>
              <a:rPr lang="de-DE" sz="1000" cap="small" dirty="0" err="1">
                <a:latin typeface="Calibri" panose="020F0502020204030204" pitchFamily="34" charset="0"/>
                <a:ea typeface="Calibri" panose="020F0502020204030204" pitchFamily="34" charset="0"/>
                <a:cs typeface="Times New Roman" panose="02020603050405020304" pitchFamily="18" charset="0"/>
              </a:rPr>
              <a:t>Sengbusch</a:t>
            </a:r>
            <a:r>
              <a:rPr lang="de-DE" sz="1000" cap="small" dirty="0">
                <a:latin typeface="Calibri" panose="020F0502020204030204" pitchFamily="34" charset="0"/>
                <a:ea typeface="Calibri" panose="020F0502020204030204" pitchFamily="34" charset="0"/>
                <a:cs typeface="Times New Roman" panose="02020603050405020304" pitchFamily="18" charset="0"/>
              </a:rPr>
              <a:t>, P., </a:t>
            </a:r>
            <a:r>
              <a:rPr lang="de-DE" sz="1000" dirty="0">
                <a:latin typeface="Calibri" panose="020F0502020204030204" pitchFamily="34" charset="0"/>
                <a:ea typeface="Calibri" panose="020F0502020204030204" pitchFamily="34" charset="0"/>
                <a:cs typeface="Times New Roman" panose="02020603050405020304" pitchFamily="18" charset="0"/>
              </a:rPr>
              <a:t>1996-2004: Wachstum und Differenzierung, in: Botanik online. http://www1.biologie.uni-hamburg.de/b-online/d28/28c.htm. Zugriff am 04.09.2020.</a:t>
            </a:r>
            <a:endParaRPr lang="de-DE" sz="1000" cap="small" dirty="0">
              <a:latin typeface="Calibri" panose="020F0502020204030204" pitchFamily="34" charset="0"/>
              <a:ea typeface="Calibri" panose="020F0502020204030204" pitchFamily="34" charset="0"/>
              <a:cs typeface="Times New Roman" panose="02020603050405020304" pitchFamily="18" charset="0"/>
            </a:endParaRPr>
          </a:p>
          <a:p>
            <a:pPr marL="2381" indent="0">
              <a:lnSpc>
                <a:spcPct val="107000"/>
              </a:lnSpc>
              <a:spcAft>
                <a:spcPts val="600"/>
              </a:spcAft>
              <a:buNone/>
            </a:pPr>
            <a:r>
              <a:rPr lang="de-DE" sz="1000" cap="small" dirty="0">
                <a:latin typeface="Calibri" panose="020F0502020204030204" pitchFamily="34" charset="0"/>
                <a:ea typeface="Calibri" panose="020F0502020204030204" pitchFamily="34" charset="0"/>
                <a:cs typeface="Times New Roman" panose="02020603050405020304" pitchFamily="18" charset="0"/>
              </a:rPr>
              <a:t>Stahr, A.</a:t>
            </a:r>
            <a:r>
              <a:rPr lang="de-DE" sz="1000" dirty="0">
                <a:latin typeface="Calibri" panose="020F0502020204030204" pitchFamily="34" charset="0"/>
                <a:ea typeface="Calibri" panose="020F0502020204030204" pitchFamily="34" charset="0"/>
                <a:cs typeface="Times New Roman" panose="02020603050405020304" pitchFamily="18" charset="0"/>
              </a:rPr>
              <a:t>: Wasserspeichervermögen. Hrsg.: Ahabc.de. Das Magazin für Boden und Garten. http://www.ahabc.de/bodeneigenschaften/wasserspeichervermoegen/. Zugriff am 03.09.2020.</a:t>
            </a:r>
          </a:p>
          <a:p>
            <a:pPr marL="2381" indent="0">
              <a:lnSpc>
                <a:spcPct val="107000"/>
              </a:lnSpc>
              <a:spcAft>
                <a:spcPts val="600"/>
              </a:spcAft>
              <a:buNone/>
            </a:pPr>
            <a:r>
              <a:rPr lang="de-DE" sz="1000" cap="small" dirty="0">
                <a:latin typeface="Calibri" panose="020F0502020204030204" pitchFamily="34" charset="0"/>
                <a:ea typeface="Calibri" panose="020F0502020204030204" pitchFamily="34" charset="0"/>
                <a:cs typeface="Times New Roman" panose="02020603050405020304" pitchFamily="18" charset="0"/>
              </a:rPr>
              <a:t>Umweltbundesamt</a:t>
            </a:r>
            <a:r>
              <a:rPr lang="de-DE" sz="1000" dirty="0">
                <a:latin typeface="Calibri" panose="020F0502020204030204" pitchFamily="34" charset="0"/>
                <a:ea typeface="Calibri" panose="020F0502020204030204" pitchFamily="34" charset="0"/>
                <a:cs typeface="Times New Roman" panose="02020603050405020304" pitchFamily="18" charset="0"/>
              </a:rPr>
              <a:t>, 2020: Nähr- und Schadstoffe. https://www.umweltbundesamt.de/themen/wasser/gewaesser/grundwasser/nutzung-belastungen/naehr-schadstoffe. Zugriff am 03.09.2020.</a:t>
            </a:r>
          </a:p>
          <a:p>
            <a:pPr marL="2381" indent="0">
              <a:lnSpc>
                <a:spcPct val="107000"/>
              </a:lnSpc>
              <a:spcAft>
                <a:spcPts val="600"/>
              </a:spcAft>
              <a:buNone/>
            </a:pPr>
            <a:r>
              <a:rPr lang="de-DE" sz="1000" cap="small" dirty="0">
                <a:latin typeface="Calibri" panose="020F0502020204030204" pitchFamily="34" charset="0"/>
                <a:ea typeface="Calibri" panose="020F0502020204030204" pitchFamily="34" charset="0"/>
                <a:cs typeface="Times New Roman" panose="02020603050405020304" pitchFamily="18" charset="0"/>
              </a:rPr>
              <a:t>Weigel, H.-J.</a:t>
            </a:r>
            <a:r>
              <a:rPr lang="de-DE" sz="1000" dirty="0">
                <a:latin typeface="Calibri" panose="020F0502020204030204" pitchFamily="34" charset="0"/>
                <a:ea typeface="Calibri" panose="020F0502020204030204" pitchFamily="34" charset="0"/>
                <a:cs typeface="Times New Roman" panose="02020603050405020304" pitchFamily="18" charset="0"/>
              </a:rPr>
              <a:t>, 2011: Klimawandel - Auswirkungen und Anpassungsmöglichkeiten. In: Neues aus dem Ökologischen Landbau 2011, 9-28.</a:t>
            </a:r>
          </a:p>
          <a:p>
            <a:pPr marL="2381" indent="0">
              <a:buNone/>
            </a:pPr>
            <a:r>
              <a:rPr lang="de-DE" sz="1000" cap="small" dirty="0">
                <a:latin typeface="Calibri" panose="020F0502020204030204" pitchFamily="34" charset="0"/>
                <a:ea typeface="Calibri" panose="020F0502020204030204" pitchFamily="34" charset="0"/>
                <a:cs typeface="Times New Roman" panose="02020603050405020304" pitchFamily="18" charset="0"/>
              </a:rPr>
              <a:t>Willems, W.</a:t>
            </a:r>
            <a:r>
              <a:rPr lang="de-DE" sz="1000" dirty="0">
                <a:latin typeface="Calibri" panose="020F0502020204030204" pitchFamily="34" charset="0"/>
                <a:ea typeface="Calibri" panose="020F0502020204030204" pitchFamily="34" charset="0"/>
                <a:cs typeface="Times New Roman" panose="02020603050405020304" pitchFamily="18" charset="0"/>
              </a:rPr>
              <a:t>, 2014: Steigende CO2-Werte senken Nährstoffgehalt. Welt.de, 08.05.2014. https://www.welt.de/gesundheit/article127788445/Steigende-CO2-Werte-senken-Naehrstoffgehalt.html. Zugriff am 23.10.2020.</a:t>
            </a:r>
          </a:p>
          <a:p>
            <a:pPr marL="2381" indent="0">
              <a:buNone/>
            </a:pPr>
            <a:endParaRPr lang="de-DE" sz="1000" dirty="0"/>
          </a:p>
        </p:txBody>
      </p:sp>
      <p:sp>
        <p:nvSpPr>
          <p:cNvPr id="3" name="Textfeld 2">
            <a:extLst>
              <a:ext uri="{FF2B5EF4-FFF2-40B4-BE49-F238E27FC236}">
                <a16:creationId xmlns:a16="http://schemas.microsoft.com/office/drawing/2014/main" id="{B36B3BA2-5D1B-4998-8B2D-C846F8A27EBC}"/>
              </a:ext>
            </a:extLst>
          </p:cNvPr>
          <p:cNvSpPr txBox="1"/>
          <p:nvPr/>
        </p:nvSpPr>
        <p:spPr>
          <a:xfrm>
            <a:off x="8584444" y="2474093"/>
            <a:ext cx="430887" cy="1806554"/>
          </a:xfrm>
          <a:prstGeom prst="rect">
            <a:avLst/>
          </a:prstGeom>
          <a:noFill/>
        </p:spPr>
        <p:txBody>
          <a:bodyPr vert="vert" wrap="square" rtlCol="0" anchor="ctr">
            <a:spAutoFit/>
          </a:bodyPr>
          <a:lstStyle/>
          <a:p>
            <a:pPr algn="ctr"/>
            <a:r>
              <a:rPr lang="de-DE" sz="1600" dirty="0">
                <a:solidFill>
                  <a:schemeClr val="bg1"/>
                </a:solidFill>
                <a:latin typeface="+mn-lt"/>
              </a:rPr>
              <a:t>Literatur</a:t>
            </a:r>
          </a:p>
        </p:txBody>
      </p:sp>
    </p:spTree>
    <p:extLst>
      <p:ext uri="{BB962C8B-B14F-4D97-AF65-F5344CB8AC3E}">
        <p14:creationId xmlns:p14="http://schemas.microsoft.com/office/powerpoint/2010/main" val="33003069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CE20B38A-D802-4FCC-8E42-B5FA06A2C50F}"/>
              </a:ext>
            </a:extLst>
          </p:cNvPr>
          <p:cNvSpPr>
            <a:spLocks noGrp="1"/>
          </p:cNvSpPr>
          <p:nvPr>
            <p:ph type="body" sz="quarter" idx="12"/>
          </p:nvPr>
        </p:nvSpPr>
        <p:spPr/>
        <p:txBody>
          <a:bodyPr/>
          <a:lstStyle/>
          <a:p>
            <a:r>
              <a:rPr lang="de-DE" dirty="0"/>
              <a:t>Bildnachweis</a:t>
            </a:r>
          </a:p>
        </p:txBody>
      </p:sp>
      <p:sp>
        <p:nvSpPr>
          <p:cNvPr id="6" name="Textplatzhalter 5">
            <a:extLst>
              <a:ext uri="{FF2B5EF4-FFF2-40B4-BE49-F238E27FC236}">
                <a16:creationId xmlns:a16="http://schemas.microsoft.com/office/drawing/2014/main" id="{74556C14-FBB0-4837-8AEC-574A0DBDD574}"/>
              </a:ext>
            </a:extLst>
          </p:cNvPr>
          <p:cNvSpPr>
            <a:spLocks noGrp="1"/>
          </p:cNvSpPr>
          <p:nvPr>
            <p:ph type="body" sz="quarter" idx="13"/>
          </p:nvPr>
        </p:nvSpPr>
        <p:spPr>
          <a:xfrm>
            <a:off x="971550" y="1219200"/>
            <a:ext cx="6576732" cy="3924299"/>
          </a:xfrm>
        </p:spPr>
        <p:txBody>
          <a:bodyPr>
            <a:normAutofit/>
          </a:bodyPr>
          <a:lstStyle/>
          <a:p>
            <a:pPr marL="342900" lvl="0" indent="-342900">
              <a:lnSpc>
                <a:spcPct val="107000"/>
              </a:lnSpc>
              <a:spcAft>
                <a:spcPts val="600"/>
              </a:spcAft>
              <a:buFont typeface="+mj-lt"/>
              <a:buAutoNum type="arabicParenBoth"/>
            </a:pPr>
            <a:r>
              <a:rPr lang="de-DE" sz="1000" dirty="0">
                <a:latin typeface="Calibri" panose="020F0502020204030204" pitchFamily="34" charset="0"/>
                <a:ea typeface="Calibri" panose="020F0502020204030204" pitchFamily="34" charset="0"/>
                <a:cs typeface="Times New Roman" panose="02020603050405020304" pitchFamily="18" charset="0"/>
              </a:rPr>
              <a:t>Stiele, V. &amp; Fröhler, L., 2020, mit Elementen von </a:t>
            </a:r>
            <a:r>
              <a:rPr lang="de-DE" sz="1000" dirty="0" err="1">
                <a:latin typeface="Calibri" panose="020F0502020204030204" pitchFamily="34" charset="0"/>
                <a:ea typeface="Calibri" panose="020F0502020204030204" pitchFamily="34" charset="0"/>
                <a:cs typeface="Times New Roman" panose="02020603050405020304" pitchFamily="18" charset="0"/>
              </a:rPr>
              <a:t>Mayapujiati</a:t>
            </a:r>
            <a:r>
              <a:rPr lang="de-DE" sz="1000" dirty="0">
                <a:latin typeface="Calibri" panose="020F0502020204030204" pitchFamily="34" charset="0"/>
                <a:ea typeface="Calibri" panose="020F0502020204030204" pitchFamily="34" charset="0"/>
                <a:cs typeface="Times New Roman" panose="02020603050405020304" pitchFamily="18" charset="0"/>
              </a:rPr>
              <a:t>/Open-Clipart-</a:t>
            </a:r>
            <a:r>
              <a:rPr lang="de-DE" sz="1000" dirty="0" err="1">
                <a:latin typeface="Calibri" panose="020F0502020204030204" pitchFamily="34" charset="0"/>
                <a:ea typeface="Calibri" panose="020F0502020204030204" pitchFamily="34" charset="0"/>
                <a:cs typeface="Times New Roman" panose="02020603050405020304" pitchFamily="18" charset="0"/>
              </a:rPr>
              <a:t>Vectors</a:t>
            </a:r>
            <a:r>
              <a:rPr lang="de-DE" sz="1000" dirty="0">
                <a:latin typeface="Calibri" panose="020F0502020204030204" pitchFamily="34" charset="0"/>
                <a:ea typeface="Calibri" panose="020F0502020204030204" pitchFamily="34" charset="0"/>
                <a:cs typeface="Times New Roman" panose="02020603050405020304" pitchFamily="18" charset="0"/>
              </a:rPr>
              <a:t>/</a:t>
            </a:r>
            <a:r>
              <a:rPr lang="de-DE" sz="1000" dirty="0" err="1">
                <a:latin typeface="Calibri" panose="020F0502020204030204" pitchFamily="34" charset="0"/>
                <a:ea typeface="Calibri" panose="020F0502020204030204" pitchFamily="34" charset="0"/>
                <a:cs typeface="Times New Roman" panose="02020603050405020304" pitchFamily="18" charset="0"/>
              </a:rPr>
              <a:t>Riasan</a:t>
            </a:r>
            <a:r>
              <a:rPr lang="de-DE" sz="1000" dirty="0">
                <a:latin typeface="Calibri" panose="020F0502020204030204" pitchFamily="34" charset="0"/>
                <a:ea typeface="Calibri" panose="020F0502020204030204" pitchFamily="34" charset="0"/>
                <a:cs typeface="Times New Roman" panose="02020603050405020304" pitchFamily="18" charset="0"/>
              </a:rPr>
              <a:t>/Pixabay.com. Zugriff am 02.02.2021.</a:t>
            </a:r>
          </a:p>
          <a:p>
            <a:pPr marL="342900" lvl="0" indent="-342900">
              <a:lnSpc>
                <a:spcPct val="107000"/>
              </a:lnSpc>
              <a:spcAft>
                <a:spcPts val="600"/>
              </a:spcAft>
              <a:buFont typeface="+mj-lt"/>
              <a:buAutoNum type="arabicParenBoth"/>
            </a:pPr>
            <a:r>
              <a:rPr lang="de-DE" sz="1000" dirty="0">
                <a:latin typeface="Calibri" panose="020F0502020204030204" pitchFamily="34" charset="0"/>
                <a:ea typeface="Calibri" panose="020F0502020204030204" pitchFamily="34" charset="0"/>
                <a:cs typeface="Times New Roman" panose="02020603050405020304" pitchFamily="18" charset="0"/>
              </a:rPr>
              <a:t>Fröhler, L., 2020</a:t>
            </a:r>
          </a:p>
          <a:p>
            <a:pPr marL="342900" lvl="0" indent="-342900">
              <a:lnSpc>
                <a:spcPct val="107000"/>
              </a:lnSpc>
              <a:spcAft>
                <a:spcPts val="600"/>
              </a:spcAft>
              <a:buFont typeface="+mj-lt"/>
              <a:buAutoNum type="arabicParenBoth"/>
            </a:pPr>
            <a:r>
              <a:rPr lang="de-DE" sz="1000" dirty="0">
                <a:latin typeface="Calibri" panose="020F0502020204030204" pitchFamily="34" charset="0"/>
                <a:ea typeface="Calibri" panose="020F0502020204030204" pitchFamily="34" charset="0"/>
                <a:cs typeface="Times New Roman" panose="02020603050405020304" pitchFamily="18" charset="0"/>
              </a:rPr>
              <a:t>Fröhler, L., 2020</a:t>
            </a:r>
          </a:p>
          <a:p>
            <a:pPr marL="342900" lvl="0" indent="-342900">
              <a:lnSpc>
                <a:spcPct val="107000"/>
              </a:lnSpc>
              <a:spcAft>
                <a:spcPts val="600"/>
              </a:spcAft>
              <a:buFont typeface="+mj-lt"/>
              <a:buAutoNum type="arabicParenBoth"/>
            </a:pPr>
            <a:r>
              <a:rPr lang="de-DE" sz="1000" dirty="0">
                <a:latin typeface="Calibri" panose="020F0502020204030204" pitchFamily="34" charset="0"/>
                <a:ea typeface="Calibri" panose="020F0502020204030204" pitchFamily="34" charset="0"/>
                <a:cs typeface="Times New Roman" panose="02020603050405020304" pitchFamily="18" charset="0"/>
              </a:rPr>
              <a:t>Fröhler, L., 2020</a:t>
            </a:r>
          </a:p>
          <a:p>
            <a:pPr marL="342900" lvl="0" indent="-342900">
              <a:lnSpc>
                <a:spcPct val="107000"/>
              </a:lnSpc>
              <a:spcAft>
                <a:spcPts val="600"/>
              </a:spcAft>
              <a:buFont typeface="+mj-lt"/>
              <a:buAutoNum type="arabicParenBoth"/>
            </a:pPr>
            <a:r>
              <a:rPr lang="de-DE" sz="1000" dirty="0">
                <a:latin typeface="Calibri" panose="020F0502020204030204" pitchFamily="34" charset="0"/>
                <a:ea typeface="Calibri" panose="020F0502020204030204" pitchFamily="34" charset="0"/>
                <a:cs typeface="Times New Roman" panose="02020603050405020304" pitchFamily="18" charset="0"/>
              </a:rPr>
              <a:t>Fröhler, L., 2020, Datengrundlage: v. </a:t>
            </a:r>
            <a:r>
              <a:rPr lang="de-DE" sz="1000" dirty="0" err="1">
                <a:latin typeface="Calibri" panose="020F0502020204030204" pitchFamily="34" charset="0"/>
                <a:ea typeface="Calibri" panose="020F0502020204030204" pitchFamily="34" charset="0"/>
                <a:cs typeface="Times New Roman" panose="02020603050405020304" pitchFamily="18" charset="0"/>
              </a:rPr>
              <a:t>Sengbusch</a:t>
            </a:r>
            <a:r>
              <a:rPr lang="de-DE" sz="1000" dirty="0">
                <a:latin typeface="Calibri" panose="020F0502020204030204" pitchFamily="34" charset="0"/>
                <a:ea typeface="Calibri" panose="020F0502020204030204" pitchFamily="34" charset="0"/>
                <a:cs typeface="Times New Roman" panose="02020603050405020304" pitchFamily="18" charset="0"/>
              </a:rPr>
              <a:t>, P., 1996-2004: Wachstum und Differenzierung, in: Botanik online. http://www1.biologie.uni-hamburg.de/b-online/d28/28c.htm. Zugriff am 04.09.2020.</a:t>
            </a:r>
          </a:p>
          <a:p>
            <a:pPr marL="342900" lvl="0" indent="-342900">
              <a:lnSpc>
                <a:spcPct val="107000"/>
              </a:lnSpc>
              <a:spcAft>
                <a:spcPts val="600"/>
              </a:spcAft>
              <a:buFont typeface="+mj-lt"/>
              <a:buAutoNum type="arabicParenBoth"/>
            </a:pPr>
            <a:r>
              <a:rPr lang="de-DE" sz="1000" dirty="0">
                <a:latin typeface="Calibri" panose="020F0502020204030204" pitchFamily="34" charset="0"/>
                <a:ea typeface="Calibri" panose="020F0502020204030204" pitchFamily="34" charset="0"/>
                <a:cs typeface="Times New Roman" panose="02020603050405020304" pitchFamily="18" charset="0"/>
              </a:rPr>
              <a:t>Scherer, </a:t>
            </a:r>
            <a:r>
              <a:rPr lang="de-DE" sz="1000" dirty="0" err="1">
                <a:latin typeface="Calibri" panose="020F0502020204030204" pitchFamily="34" charset="0"/>
                <a:ea typeface="Calibri" panose="020F0502020204030204" pitchFamily="34" charset="0"/>
                <a:cs typeface="Times New Roman" panose="02020603050405020304" pitchFamily="18" charset="0"/>
              </a:rPr>
              <a:t>Ch</a:t>
            </a:r>
            <a:r>
              <a:rPr lang="de-DE" sz="1000" dirty="0">
                <a:latin typeface="Calibri" panose="020F0502020204030204" pitchFamily="34" charset="0"/>
                <a:ea typeface="Calibri" panose="020F0502020204030204" pitchFamily="34" charset="0"/>
                <a:cs typeface="Times New Roman" panose="02020603050405020304" pitchFamily="18" charset="0"/>
              </a:rPr>
              <a:t>., Bayerische Landesanstalt für Weinbau und Gartenbau</a:t>
            </a:r>
          </a:p>
          <a:p>
            <a:pPr marL="342900" lvl="0" indent="-342900">
              <a:lnSpc>
                <a:spcPct val="107000"/>
              </a:lnSpc>
              <a:spcAft>
                <a:spcPts val="600"/>
              </a:spcAft>
              <a:buFont typeface="+mj-lt"/>
              <a:buAutoNum type="arabicParenBoth"/>
            </a:pPr>
            <a:r>
              <a:rPr lang="de-DE" sz="1000" dirty="0">
                <a:latin typeface="Calibri" panose="020F0502020204030204" pitchFamily="34" charset="0"/>
                <a:ea typeface="Calibri" panose="020F0502020204030204" pitchFamily="34" charset="0"/>
                <a:cs typeface="Times New Roman" panose="02020603050405020304" pitchFamily="18" charset="0"/>
              </a:rPr>
              <a:t>Scherer, </a:t>
            </a:r>
            <a:r>
              <a:rPr lang="de-DE" sz="1000" dirty="0" err="1">
                <a:latin typeface="Calibri" panose="020F0502020204030204" pitchFamily="34" charset="0"/>
                <a:ea typeface="Calibri" panose="020F0502020204030204" pitchFamily="34" charset="0"/>
                <a:cs typeface="Times New Roman" panose="02020603050405020304" pitchFamily="18" charset="0"/>
              </a:rPr>
              <a:t>Ch</a:t>
            </a:r>
            <a:r>
              <a:rPr lang="de-DE" sz="1000" dirty="0">
                <a:latin typeface="Calibri" panose="020F0502020204030204" pitchFamily="34" charset="0"/>
                <a:ea typeface="Calibri" panose="020F0502020204030204" pitchFamily="34" charset="0"/>
                <a:cs typeface="Times New Roman" panose="02020603050405020304" pitchFamily="18" charset="0"/>
              </a:rPr>
              <a:t>., Bayerische Landesanstalt für Weinbau und Gartenbau</a:t>
            </a:r>
          </a:p>
          <a:p>
            <a:pPr marL="342900" lvl="0" indent="-342900">
              <a:lnSpc>
                <a:spcPct val="107000"/>
              </a:lnSpc>
              <a:spcAft>
                <a:spcPts val="600"/>
              </a:spcAft>
              <a:buFont typeface="+mj-lt"/>
              <a:buAutoNum type="arabicParenBoth"/>
            </a:pPr>
            <a:r>
              <a:rPr lang="de-DE" sz="1000" dirty="0">
                <a:latin typeface="Calibri" panose="020F0502020204030204" pitchFamily="34" charset="0"/>
                <a:ea typeface="Calibri" panose="020F0502020204030204" pitchFamily="34" charset="0"/>
                <a:cs typeface="Times New Roman" panose="02020603050405020304" pitchFamily="18" charset="0"/>
              </a:rPr>
              <a:t>Bayerische Landesanstalt für Weinbau und Gartenbau</a:t>
            </a:r>
          </a:p>
          <a:p>
            <a:pPr marL="342900" indent="-342900">
              <a:lnSpc>
                <a:spcPct val="107000"/>
              </a:lnSpc>
              <a:spcAft>
                <a:spcPts val="600"/>
              </a:spcAft>
              <a:buFont typeface="+mj-lt"/>
              <a:buAutoNum type="arabicParenBoth"/>
            </a:pPr>
            <a:r>
              <a:rPr lang="de-DE" sz="1000" dirty="0"/>
              <a:t>Fröhler, L., 2021</a:t>
            </a:r>
            <a:endParaRPr lang="de-DE" sz="1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600"/>
              </a:spcAft>
              <a:buFont typeface="+mj-lt"/>
              <a:buAutoNum type="arabicParenBoth"/>
            </a:pPr>
            <a:r>
              <a:rPr lang="de-DE" sz="1000" dirty="0">
                <a:latin typeface="Calibri" panose="020F0502020204030204" pitchFamily="34" charset="0"/>
                <a:ea typeface="Calibri" panose="020F0502020204030204" pitchFamily="34" charset="0"/>
                <a:cs typeface="Times New Roman" panose="02020603050405020304" pitchFamily="18" charset="0"/>
              </a:rPr>
              <a:t>Fröhler, L., 2020</a:t>
            </a:r>
          </a:p>
          <a:p>
            <a:pPr marL="342900" lvl="0" indent="-342900">
              <a:lnSpc>
                <a:spcPct val="107000"/>
              </a:lnSpc>
              <a:spcAft>
                <a:spcPts val="600"/>
              </a:spcAft>
              <a:buFont typeface="+mj-lt"/>
              <a:buAutoNum type="arabicParenBoth"/>
            </a:pPr>
            <a:r>
              <a:rPr lang="de-DE" sz="1000" dirty="0">
                <a:latin typeface="Calibri" panose="020F0502020204030204" pitchFamily="34" charset="0"/>
                <a:ea typeface="Calibri" panose="020F0502020204030204" pitchFamily="34" charset="0"/>
                <a:cs typeface="Times New Roman" panose="02020603050405020304" pitchFamily="18" charset="0"/>
              </a:rPr>
              <a:t>Fröhler, L., 2020</a:t>
            </a:r>
          </a:p>
          <a:p>
            <a:pPr marL="342900" lvl="0" indent="-342900">
              <a:lnSpc>
                <a:spcPct val="107000"/>
              </a:lnSpc>
              <a:spcAft>
                <a:spcPts val="600"/>
              </a:spcAft>
              <a:buFont typeface="+mj-lt"/>
              <a:buAutoNum type="arabicParenBoth"/>
            </a:pPr>
            <a:r>
              <a:rPr lang="de-DE" sz="1000" dirty="0">
                <a:latin typeface="Calibri" panose="020F0502020204030204" pitchFamily="34" charset="0"/>
                <a:ea typeface="Calibri" panose="020F0502020204030204" pitchFamily="34" charset="0"/>
                <a:cs typeface="Times New Roman" panose="02020603050405020304" pitchFamily="18" charset="0"/>
              </a:rPr>
              <a:t>Fröhler, L.., 2020</a:t>
            </a:r>
          </a:p>
          <a:p>
            <a:pPr marL="2381" indent="0">
              <a:buNone/>
            </a:pPr>
            <a:endParaRPr lang="de-DE" sz="1000" dirty="0"/>
          </a:p>
        </p:txBody>
      </p:sp>
      <p:sp>
        <p:nvSpPr>
          <p:cNvPr id="7" name="Textfeld 6">
            <a:extLst>
              <a:ext uri="{FF2B5EF4-FFF2-40B4-BE49-F238E27FC236}">
                <a16:creationId xmlns:a16="http://schemas.microsoft.com/office/drawing/2014/main" id="{8FEA2598-48A9-4000-90E7-1FF39CE8DA90}"/>
              </a:ext>
            </a:extLst>
          </p:cNvPr>
          <p:cNvSpPr txBox="1"/>
          <p:nvPr/>
        </p:nvSpPr>
        <p:spPr>
          <a:xfrm>
            <a:off x="8584444" y="2474093"/>
            <a:ext cx="430887" cy="1806554"/>
          </a:xfrm>
          <a:prstGeom prst="rect">
            <a:avLst/>
          </a:prstGeom>
          <a:noFill/>
        </p:spPr>
        <p:txBody>
          <a:bodyPr vert="vert" wrap="square" rtlCol="0" anchor="ctr">
            <a:spAutoFit/>
          </a:bodyPr>
          <a:lstStyle/>
          <a:p>
            <a:pPr algn="ctr"/>
            <a:r>
              <a:rPr lang="de-DE" sz="1600" dirty="0">
                <a:solidFill>
                  <a:schemeClr val="bg1"/>
                </a:solidFill>
                <a:latin typeface="+mn-lt"/>
              </a:rPr>
              <a:t>Abbildungen</a:t>
            </a:r>
          </a:p>
        </p:txBody>
      </p:sp>
    </p:spTree>
    <p:extLst>
      <p:ext uri="{BB962C8B-B14F-4D97-AF65-F5344CB8AC3E}">
        <p14:creationId xmlns:p14="http://schemas.microsoft.com/office/powerpoint/2010/main" val="22238806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2054" y="1348146"/>
            <a:ext cx="5101038" cy="2664426"/>
          </a:xfrm>
          <a:prstGeom prst="rect">
            <a:avLst/>
          </a:prstGeom>
        </p:spPr>
      </p:pic>
      <p:sp>
        <p:nvSpPr>
          <p:cNvPr id="3" name="Textplatzhalter 2"/>
          <p:cNvSpPr>
            <a:spLocks noGrp="1"/>
          </p:cNvSpPr>
          <p:nvPr>
            <p:ph type="body" sz="quarter" idx="12"/>
          </p:nvPr>
        </p:nvSpPr>
        <p:spPr/>
        <p:txBody>
          <a:bodyPr/>
          <a:lstStyle/>
          <a:p>
            <a:r>
              <a:rPr lang="de-DE" dirty="0"/>
              <a:t>Strahlung – Motor der Photosynthese</a:t>
            </a:r>
          </a:p>
        </p:txBody>
      </p:sp>
      <p:sp>
        <p:nvSpPr>
          <p:cNvPr id="6" name="Ellipse 5"/>
          <p:cNvSpPr/>
          <p:nvPr/>
        </p:nvSpPr>
        <p:spPr>
          <a:xfrm>
            <a:off x="1432054" y="1004209"/>
            <a:ext cx="2343310" cy="1567541"/>
          </a:xfrm>
          <a:prstGeom prst="ellipse">
            <a:avLst/>
          </a:prstGeom>
          <a:ln w="19050">
            <a:solidFill>
              <a:srgbClr val="FFCC00"/>
            </a:solidFill>
          </a:ln>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7" name="Textfeld 6">
            <a:extLst>
              <a:ext uri="{FF2B5EF4-FFF2-40B4-BE49-F238E27FC236}">
                <a16:creationId xmlns:a16="http://schemas.microsoft.com/office/drawing/2014/main" id="{D86269B5-701C-43B5-922A-4F98AFBE6BBA}"/>
              </a:ext>
            </a:extLst>
          </p:cNvPr>
          <p:cNvSpPr txBox="1"/>
          <p:nvPr/>
        </p:nvSpPr>
        <p:spPr>
          <a:xfrm>
            <a:off x="2465624" y="4218985"/>
            <a:ext cx="2952076" cy="830997"/>
          </a:xfrm>
          <a:prstGeom prst="rect">
            <a:avLst/>
          </a:prstGeom>
          <a:noFill/>
        </p:spPr>
        <p:txBody>
          <a:bodyPr wrap="square" rtlCol="0">
            <a:spAutoFit/>
          </a:bodyPr>
          <a:lstStyle/>
          <a:p>
            <a:pPr algn="ctr"/>
            <a:r>
              <a:rPr lang="de-DE" sz="1600" b="1" dirty="0">
                <a:latin typeface="+mn-lt"/>
              </a:rPr>
              <a:t>Förderung der Photosynthese</a:t>
            </a:r>
            <a:br>
              <a:rPr lang="de-DE" sz="1600" b="1" dirty="0">
                <a:latin typeface="+mn-lt"/>
              </a:rPr>
            </a:br>
            <a:r>
              <a:rPr lang="de-DE" sz="1600" b="1" dirty="0">
                <a:latin typeface="+mn-lt"/>
              </a:rPr>
              <a:t>=</a:t>
            </a:r>
            <a:br>
              <a:rPr lang="de-DE" sz="1600" b="1" dirty="0">
                <a:latin typeface="+mn-lt"/>
              </a:rPr>
            </a:br>
            <a:r>
              <a:rPr lang="de-DE" sz="1600" b="1" dirty="0">
                <a:latin typeface="+mn-lt"/>
              </a:rPr>
              <a:t>Förderung des Wachstums</a:t>
            </a:r>
          </a:p>
        </p:txBody>
      </p:sp>
      <p:sp>
        <p:nvSpPr>
          <p:cNvPr id="11" name="Textfeld 10">
            <a:extLst>
              <a:ext uri="{FF2B5EF4-FFF2-40B4-BE49-F238E27FC236}">
                <a16:creationId xmlns:a16="http://schemas.microsoft.com/office/drawing/2014/main" id="{D0C84BF3-24C7-4F4B-858A-BCF8891A33B6}"/>
              </a:ext>
            </a:extLst>
          </p:cNvPr>
          <p:cNvSpPr txBox="1"/>
          <p:nvPr/>
        </p:nvSpPr>
        <p:spPr>
          <a:xfrm>
            <a:off x="8466892" y="2391422"/>
            <a:ext cx="677108" cy="1971571"/>
          </a:xfrm>
          <a:prstGeom prst="rect">
            <a:avLst/>
          </a:prstGeom>
          <a:noFill/>
        </p:spPr>
        <p:txBody>
          <a:bodyPr vert="vert" wrap="square" rtlCol="0" anchor="ctr">
            <a:spAutoFit/>
          </a:bodyPr>
          <a:lstStyle/>
          <a:p>
            <a:pPr algn="ctr"/>
            <a:r>
              <a:rPr lang="de-DE" sz="1600" b="1" dirty="0">
                <a:solidFill>
                  <a:schemeClr val="bg1"/>
                </a:solidFill>
                <a:latin typeface="+mn-lt"/>
              </a:rPr>
              <a:t>Klima und Pflanzenwachstum</a:t>
            </a:r>
          </a:p>
        </p:txBody>
      </p:sp>
      <p:sp>
        <p:nvSpPr>
          <p:cNvPr id="12" name="Textfeld 11">
            <a:extLst>
              <a:ext uri="{FF2B5EF4-FFF2-40B4-BE49-F238E27FC236}">
                <a16:creationId xmlns:a16="http://schemas.microsoft.com/office/drawing/2014/main" id="{AF423576-E205-4100-9A61-EEF96D101AC7}"/>
              </a:ext>
            </a:extLst>
          </p:cNvPr>
          <p:cNvSpPr txBox="1"/>
          <p:nvPr/>
        </p:nvSpPr>
        <p:spPr>
          <a:xfrm>
            <a:off x="6894895" y="4319451"/>
            <a:ext cx="339437" cy="215444"/>
          </a:xfrm>
          <a:prstGeom prst="rect">
            <a:avLst/>
          </a:prstGeom>
          <a:noFill/>
        </p:spPr>
        <p:txBody>
          <a:bodyPr wrap="square" rtlCol="0">
            <a:spAutoFit/>
          </a:bodyPr>
          <a:lstStyle/>
          <a:p>
            <a:r>
              <a:rPr lang="de-DE" sz="800" dirty="0">
                <a:latin typeface="+mn-lt"/>
              </a:rPr>
              <a:t>(4)</a:t>
            </a:r>
          </a:p>
        </p:txBody>
      </p:sp>
      <p:sp>
        <p:nvSpPr>
          <p:cNvPr id="4" name="Rechteck: abgerundete Ecken 3">
            <a:extLst>
              <a:ext uri="{FF2B5EF4-FFF2-40B4-BE49-F238E27FC236}">
                <a16:creationId xmlns:a16="http://schemas.microsoft.com/office/drawing/2014/main" id="{AAEA2997-9566-4F41-9226-F10589C8E67F}"/>
              </a:ext>
            </a:extLst>
          </p:cNvPr>
          <p:cNvSpPr/>
          <p:nvPr/>
        </p:nvSpPr>
        <p:spPr>
          <a:xfrm>
            <a:off x="2531525" y="4179137"/>
            <a:ext cx="2902095" cy="910691"/>
          </a:xfrm>
          <a:prstGeom prst="roundRect">
            <a:avLst/>
          </a:prstGeom>
          <a:ln w="28575">
            <a:solidFill>
              <a:srgbClr val="7AB800"/>
            </a:solidFill>
          </a:ln>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9" name="Additionszeichen 8">
            <a:extLst>
              <a:ext uri="{FF2B5EF4-FFF2-40B4-BE49-F238E27FC236}">
                <a16:creationId xmlns:a16="http://schemas.microsoft.com/office/drawing/2014/main" id="{A175EB44-0A5E-47B5-8DE2-81F1C7D07E1B}"/>
              </a:ext>
            </a:extLst>
          </p:cNvPr>
          <p:cNvSpPr/>
          <p:nvPr/>
        </p:nvSpPr>
        <p:spPr>
          <a:xfrm>
            <a:off x="3071917" y="1306925"/>
            <a:ext cx="355691" cy="353493"/>
          </a:xfrm>
          <a:prstGeom prst="mathPlus">
            <a:avLst/>
          </a:prstGeom>
          <a:solidFill>
            <a:srgbClr val="FFCC00"/>
          </a:solidFill>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10" name="Ellipse 9">
            <a:extLst>
              <a:ext uri="{FF2B5EF4-FFF2-40B4-BE49-F238E27FC236}">
                <a16:creationId xmlns:a16="http://schemas.microsoft.com/office/drawing/2014/main" id="{4709CAC4-9177-4E22-A70E-76C1E177A769}"/>
              </a:ext>
            </a:extLst>
          </p:cNvPr>
          <p:cNvSpPr/>
          <p:nvPr/>
        </p:nvSpPr>
        <p:spPr>
          <a:xfrm>
            <a:off x="3033763" y="1267477"/>
            <a:ext cx="432000" cy="432000"/>
          </a:xfrm>
          <a:prstGeom prst="ellipse">
            <a:avLst/>
          </a:prstGeom>
          <a:ln w="57150">
            <a:solidFill>
              <a:srgbClr val="FFCC00"/>
            </a:solidFill>
          </a:ln>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13" name="Additionszeichen 12">
            <a:extLst>
              <a:ext uri="{FF2B5EF4-FFF2-40B4-BE49-F238E27FC236}">
                <a16:creationId xmlns:a16="http://schemas.microsoft.com/office/drawing/2014/main" id="{1899F4DE-572A-4E3B-B13E-38589809E958}"/>
              </a:ext>
            </a:extLst>
          </p:cNvPr>
          <p:cNvSpPr/>
          <p:nvPr/>
        </p:nvSpPr>
        <p:spPr>
          <a:xfrm>
            <a:off x="5669644" y="2879416"/>
            <a:ext cx="355691" cy="353493"/>
          </a:xfrm>
          <a:prstGeom prst="mathPlus">
            <a:avLst/>
          </a:prstGeom>
          <a:solidFill>
            <a:srgbClr val="7AB800"/>
          </a:solidFill>
          <a:ln>
            <a:noFill/>
          </a:ln>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
        <p:nvSpPr>
          <p:cNvPr id="14" name="Ellipse 13">
            <a:extLst>
              <a:ext uri="{FF2B5EF4-FFF2-40B4-BE49-F238E27FC236}">
                <a16:creationId xmlns:a16="http://schemas.microsoft.com/office/drawing/2014/main" id="{75EC2A29-7B19-4BD9-9407-105736EFDDA6}"/>
              </a:ext>
            </a:extLst>
          </p:cNvPr>
          <p:cNvSpPr/>
          <p:nvPr/>
        </p:nvSpPr>
        <p:spPr>
          <a:xfrm>
            <a:off x="5631490" y="2839968"/>
            <a:ext cx="432000" cy="432000"/>
          </a:xfrm>
          <a:prstGeom prst="ellipse">
            <a:avLst/>
          </a:prstGeom>
          <a:ln w="57150">
            <a:solidFill>
              <a:srgbClr val="7AB800"/>
            </a:solidFill>
          </a:ln>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Tree>
    <p:extLst>
      <p:ext uri="{BB962C8B-B14F-4D97-AF65-F5344CB8AC3E}">
        <p14:creationId xmlns:p14="http://schemas.microsoft.com/office/powerpoint/2010/main" val="117873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animBg="1"/>
      <p:bldP spid="9" grpId="0" animBg="1"/>
      <p:bldP spid="10" grpId="0" animBg="1"/>
      <p:bldP spid="13" grpId="0" animBg="1"/>
      <p:bldP spid="14"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2">
            <a:extLst>
              <a:ext uri="{FF2B5EF4-FFF2-40B4-BE49-F238E27FC236}">
                <a16:creationId xmlns:a16="http://schemas.microsoft.com/office/drawing/2014/main" id="{3699C9B7-954F-4695-9923-51B69832C40E}"/>
              </a:ext>
            </a:extLst>
          </p:cNvPr>
          <p:cNvSpPr txBox="1">
            <a:spLocks/>
          </p:cNvSpPr>
          <p:nvPr/>
        </p:nvSpPr>
        <p:spPr>
          <a:xfrm>
            <a:off x="971550" y="599566"/>
            <a:ext cx="6576732" cy="4543934"/>
          </a:xfrm>
          <a:prstGeom prst="rect">
            <a:avLst/>
          </a:prstGeom>
        </p:spPr>
        <p:txBody>
          <a:bodyPr vert="horz" lIns="0" rIns="0" bIns="0">
            <a:normAutofit fontScale="92500" lnSpcReduction="10000"/>
          </a:bodyPr>
          <a:lstStyle>
            <a:lvl1pPr marL="135731" indent="-133350" algn="l" defTabSz="342900" rtl="0" eaLnBrk="0" fontAlgn="base" hangingPunct="0">
              <a:lnSpc>
                <a:spcPct val="150000"/>
              </a:lnSpc>
              <a:spcBef>
                <a:spcPts val="300"/>
              </a:spcBef>
              <a:spcAft>
                <a:spcPct val="0"/>
              </a:spcAft>
              <a:buClr>
                <a:srgbClr val="71AD2A"/>
              </a:buClr>
              <a:buSzPct val="100000"/>
              <a:buFont typeface="Arial" panose="020B0604020202020204" pitchFamily="34" charset="0"/>
              <a:buChar char="•"/>
              <a:tabLst/>
              <a:defRPr sz="2100" kern="1200">
                <a:solidFill>
                  <a:schemeClr val="tx1"/>
                </a:solidFill>
                <a:latin typeface="+mn-lt"/>
                <a:ea typeface="Fira Sans" panose="020B0503050000020004" pitchFamily="34" charset="0"/>
                <a:cs typeface="Arial" panose="020B0604020202020204" pitchFamily="34" charset="0"/>
              </a:defRPr>
            </a:lvl1pPr>
            <a:lvl2pPr marL="404813" indent="-135731" algn="l" defTabSz="342900" rtl="0" eaLnBrk="0" fontAlgn="base" hangingPunct="0">
              <a:lnSpc>
                <a:spcPct val="150000"/>
              </a:lnSpc>
              <a:spcBef>
                <a:spcPts val="0"/>
              </a:spcBef>
              <a:spcAft>
                <a:spcPct val="0"/>
              </a:spcAft>
              <a:buClr>
                <a:srgbClr val="71AD2A"/>
              </a:buClr>
              <a:buFont typeface="Symbol" panose="05050102010706020507" pitchFamily="18" charset="2"/>
              <a:buChar char="-"/>
              <a:tabLst/>
              <a:defRPr sz="1900" kern="1200">
                <a:solidFill>
                  <a:schemeClr val="tx1"/>
                </a:solidFill>
                <a:latin typeface="+mn-lt"/>
                <a:ea typeface="Fira Sans" panose="020B0503050000020004" pitchFamily="34" charset="0"/>
                <a:cs typeface="Arial" panose="020B0604020202020204" pitchFamily="34" charset="0"/>
              </a:defRPr>
            </a:lvl2pPr>
            <a:lvl3pPr marL="538163" indent="-133350" algn="l" defTabSz="342900" rtl="0" eaLnBrk="0" fontAlgn="base" hangingPunct="0">
              <a:lnSpc>
                <a:spcPct val="150000"/>
              </a:lnSpc>
              <a:spcBef>
                <a:spcPct val="20000"/>
              </a:spcBef>
              <a:spcAft>
                <a:spcPct val="0"/>
              </a:spcAft>
              <a:buClr>
                <a:srgbClr val="71AD2A"/>
              </a:buClr>
              <a:buFont typeface="Wingdings" pitchFamily="2" charset="2"/>
              <a:buChar char="§"/>
              <a:defRPr sz="1700" kern="1200">
                <a:solidFill>
                  <a:schemeClr val="tx1"/>
                </a:solidFill>
                <a:latin typeface="+mn-lt"/>
                <a:ea typeface="Fira Sans" panose="020B0503050000020004" pitchFamily="34" charset="0"/>
                <a:cs typeface="Arial" panose="020B0604020202020204" pitchFamily="34" charset="0"/>
              </a:defRPr>
            </a:lvl3pPr>
            <a:lvl4pPr marL="671513" indent="-133350" algn="l" defTabSz="342900" rtl="0" eaLnBrk="0" fontAlgn="base" hangingPunct="0">
              <a:spcBef>
                <a:spcPct val="20000"/>
              </a:spcBef>
              <a:spcAft>
                <a:spcPct val="0"/>
              </a:spcAft>
              <a:buClr>
                <a:srgbClr val="71AD2A"/>
              </a:buClr>
              <a:buFont typeface="Wingdings" pitchFamily="2" charset="2"/>
              <a:buChar char="§"/>
              <a:tabLst/>
              <a:defRPr sz="1200" kern="1200">
                <a:solidFill>
                  <a:schemeClr val="tx1"/>
                </a:solidFill>
                <a:latin typeface="Arial" panose="020B0604020202020204" pitchFamily="34" charset="0"/>
                <a:ea typeface="Fira Sans" panose="020B0503050000020004" pitchFamily="34" charset="0"/>
                <a:cs typeface="Arial" panose="020B0604020202020204" pitchFamily="34" charset="0"/>
              </a:defRPr>
            </a:lvl4pPr>
            <a:lvl5pPr marL="809625" indent="-138113" algn="l" defTabSz="342900" rtl="0" eaLnBrk="0" fontAlgn="base" hangingPunct="0">
              <a:spcBef>
                <a:spcPct val="20000"/>
              </a:spcBef>
              <a:spcAft>
                <a:spcPct val="0"/>
              </a:spcAft>
              <a:buClr>
                <a:srgbClr val="71AD2A"/>
              </a:buClr>
              <a:buFont typeface="Wingdings" pitchFamily="2" charset="2"/>
              <a:buChar char="§"/>
              <a:tabLst>
                <a:tab pos="1276350" algn="l"/>
              </a:tabLst>
              <a:defRPr sz="1200" kern="1200" baseline="0">
                <a:solidFill>
                  <a:schemeClr val="tx1"/>
                </a:solidFill>
                <a:latin typeface="Arial" panose="020B0604020202020204" pitchFamily="34" charset="0"/>
                <a:ea typeface="Fira Sans" panose="020B0503050000020004" pitchFamily="34" charset="0"/>
                <a:cs typeface="Arial" panose="020B0604020202020204" pitchFamily="34"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342900" indent="-342900">
              <a:lnSpc>
                <a:spcPct val="107000"/>
              </a:lnSpc>
              <a:spcAft>
                <a:spcPts val="600"/>
              </a:spcAft>
              <a:buFont typeface="+mj-lt"/>
              <a:buAutoNum type="arabicParenBoth" startAt="13"/>
            </a:pPr>
            <a:r>
              <a:rPr lang="de-DE" sz="1000" dirty="0">
                <a:latin typeface="Calibri" panose="020F0502020204030204" pitchFamily="34" charset="0"/>
                <a:ea typeface="Calibri" panose="020F0502020204030204" pitchFamily="34" charset="0"/>
                <a:cs typeface="Times New Roman" panose="02020603050405020304" pitchFamily="18" charset="0"/>
              </a:rPr>
              <a:t>Verändert nach </a:t>
            </a:r>
            <a:r>
              <a:rPr lang="de-DE" sz="1000" dirty="0" err="1">
                <a:latin typeface="Calibri" panose="020F0502020204030204" pitchFamily="34" charset="0"/>
                <a:ea typeface="Calibri" panose="020F0502020204030204" pitchFamily="34" charset="0"/>
                <a:cs typeface="Times New Roman" panose="02020603050405020304" pitchFamily="18" charset="0"/>
              </a:rPr>
              <a:t>DooFi</a:t>
            </a:r>
            <a:r>
              <a:rPr lang="de-DE" sz="1000" dirty="0">
                <a:latin typeface="Calibri" panose="020F0502020204030204" pitchFamily="34" charset="0"/>
                <a:ea typeface="Calibri" panose="020F0502020204030204" pitchFamily="34" charset="0"/>
                <a:cs typeface="Times New Roman" panose="02020603050405020304" pitchFamily="18" charset="0"/>
              </a:rPr>
              <a:t>/Wikimedia Commons</a:t>
            </a:r>
            <a:br>
              <a:rPr lang="de-DE" sz="1000" dirty="0">
                <a:latin typeface="Calibri" panose="020F0502020204030204" pitchFamily="34" charset="0"/>
                <a:ea typeface="Calibri" panose="020F0502020204030204" pitchFamily="34" charset="0"/>
                <a:cs typeface="Times New Roman" panose="02020603050405020304" pitchFamily="18" charset="0"/>
              </a:rPr>
            </a:br>
            <a:r>
              <a:rPr lang="de-DE" sz="1000" dirty="0">
                <a:latin typeface="Calibri" panose="020F0502020204030204" pitchFamily="34" charset="0"/>
                <a:ea typeface="Calibri" panose="020F0502020204030204" pitchFamily="34" charset="0"/>
                <a:cs typeface="Times New Roman" panose="02020603050405020304" pitchFamily="18" charset="0"/>
              </a:rPr>
              <a:t>https://de.wikipedia.org/wiki/Minimumgesetz#/media/Datei:Minimum-Tonne.svg. Zugriff am 04.02.2021.</a:t>
            </a:r>
          </a:p>
          <a:p>
            <a:pPr marL="342900" indent="-342900">
              <a:lnSpc>
                <a:spcPct val="107000"/>
              </a:lnSpc>
              <a:spcAft>
                <a:spcPts val="600"/>
              </a:spcAft>
              <a:buFont typeface="+mj-lt"/>
              <a:buAutoNum type="arabicParenBoth" startAt="13"/>
            </a:pPr>
            <a:r>
              <a:rPr lang="de-DE" sz="1000" dirty="0">
                <a:latin typeface="Calibri" panose="020F0502020204030204" pitchFamily="34" charset="0"/>
                <a:ea typeface="Calibri" panose="020F0502020204030204" pitchFamily="34" charset="0"/>
                <a:cs typeface="Times New Roman" panose="02020603050405020304" pitchFamily="18" charset="0"/>
              </a:rPr>
              <a:t>Fröhler, L., 2020</a:t>
            </a:r>
          </a:p>
          <a:p>
            <a:pPr marL="342900" indent="-342900">
              <a:lnSpc>
                <a:spcPct val="107000"/>
              </a:lnSpc>
              <a:spcAft>
                <a:spcPts val="600"/>
              </a:spcAft>
              <a:buFont typeface="+mj-lt"/>
              <a:buAutoNum type="arabicParenBoth" startAt="13"/>
            </a:pPr>
            <a:r>
              <a:rPr lang="de-DE" sz="1000" dirty="0">
                <a:latin typeface="Calibri" panose="020F0502020204030204" pitchFamily="34" charset="0"/>
                <a:ea typeface="Calibri" panose="020F0502020204030204" pitchFamily="34" charset="0"/>
                <a:cs typeface="Times New Roman" panose="02020603050405020304" pitchFamily="18" charset="0"/>
              </a:rPr>
              <a:t>Colourbox.de</a:t>
            </a:r>
          </a:p>
          <a:p>
            <a:pPr marL="342900" indent="-342900">
              <a:lnSpc>
                <a:spcPct val="107000"/>
              </a:lnSpc>
              <a:spcAft>
                <a:spcPts val="600"/>
              </a:spcAft>
              <a:buFont typeface="+mj-lt"/>
              <a:buAutoNum type="arabicParenBoth" startAt="13"/>
            </a:pPr>
            <a:r>
              <a:rPr lang="de-DE" sz="1000" dirty="0">
                <a:latin typeface="Calibri" panose="020F0502020204030204" pitchFamily="34" charset="0"/>
                <a:ea typeface="Calibri" panose="020F0502020204030204" pitchFamily="34" charset="0"/>
                <a:cs typeface="Times New Roman" panose="02020603050405020304" pitchFamily="18" charset="0"/>
              </a:rPr>
              <a:t>Jcomp/Freepik.com</a:t>
            </a:r>
            <a:br>
              <a:rPr lang="de-DE" sz="1000" dirty="0">
                <a:latin typeface="Calibri" panose="020F0502020204030204" pitchFamily="34" charset="0"/>
                <a:ea typeface="Calibri" panose="020F0502020204030204" pitchFamily="34" charset="0"/>
                <a:cs typeface="Times New Roman" panose="02020603050405020304" pitchFamily="18" charset="0"/>
              </a:rPr>
            </a:br>
            <a:r>
              <a:rPr lang="de-DE" sz="1000" dirty="0">
                <a:latin typeface="Calibri" panose="020F0502020204030204" pitchFamily="34" charset="0"/>
                <a:ea typeface="Calibri" panose="020F0502020204030204" pitchFamily="34" charset="0"/>
                <a:cs typeface="Times New Roman" panose="02020603050405020304" pitchFamily="18" charset="0"/>
              </a:rPr>
              <a:t>https://de.freepik.com/fotos-kostenlos/boden-gruene-landwirtschaft-kleinen-hintergrund_1150269.htm#page=14&amp;query=jcomp+boden&amp;position=23. Zugriff am 04.02.2021.</a:t>
            </a:r>
          </a:p>
          <a:p>
            <a:pPr marL="342900" indent="-342900">
              <a:lnSpc>
                <a:spcPct val="107000"/>
              </a:lnSpc>
              <a:spcAft>
                <a:spcPts val="600"/>
              </a:spcAft>
              <a:buFont typeface="+mj-lt"/>
              <a:buAutoNum type="arabicParenBoth" startAt="13"/>
            </a:pPr>
            <a:r>
              <a:rPr lang="de-DE" sz="1000" dirty="0">
                <a:latin typeface="Calibri" panose="020F0502020204030204" pitchFamily="34" charset="0"/>
                <a:ea typeface="Calibri" panose="020F0502020204030204" pitchFamily="34" charset="0"/>
                <a:cs typeface="Times New Roman" panose="02020603050405020304" pitchFamily="18" charset="0"/>
              </a:rPr>
              <a:t>Fröhler, L., 2020</a:t>
            </a:r>
          </a:p>
          <a:p>
            <a:pPr marL="342900" indent="-342900">
              <a:lnSpc>
                <a:spcPct val="107000"/>
              </a:lnSpc>
              <a:spcAft>
                <a:spcPts val="600"/>
              </a:spcAft>
              <a:buFont typeface="+mj-lt"/>
              <a:buAutoNum type="arabicParenBoth" startAt="13"/>
            </a:pPr>
            <a:r>
              <a:rPr lang="de-DE" sz="1000" dirty="0">
                <a:latin typeface="Calibri" panose="020F0502020204030204" pitchFamily="34" charset="0"/>
                <a:ea typeface="Calibri" panose="020F0502020204030204" pitchFamily="34" charset="0"/>
                <a:cs typeface="Times New Roman" panose="02020603050405020304" pitchFamily="18" charset="0"/>
              </a:rPr>
              <a:t>Fröhler, L., 2020</a:t>
            </a:r>
          </a:p>
          <a:p>
            <a:pPr marL="342900" indent="-342900">
              <a:lnSpc>
                <a:spcPct val="107000"/>
              </a:lnSpc>
              <a:spcAft>
                <a:spcPts val="600"/>
              </a:spcAft>
              <a:buFont typeface="+mj-lt"/>
              <a:buAutoNum type="arabicParenBoth" startAt="13"/>
            </a:pPr>
            <a:r>
              <a:rPr lang="de-DE" sz="1000" dirty="0">
                <a:latin typeface="Calibri" panose="020F0502020204030204" pitchFamily="34" charset="0"/>
                <a:ea typeface="Calibri" panose="020F0502020204030204" pitchFamily="34" charset="0"/>
                <a:cs typeface="Times New Roman" panose="02020603050405020304" pitchFamily="18" charset="0"/>
              </a:rPr>
              <a:t>Fröhler, L., 2020</a:t>
            </a:r>
          </a:p>
          <a:p>
            <a:pPr marL="342900" indent="-342900">
              <a:lnSpc>
                <a:spcPct val="107000"/>
              </a:lnSpc>
              <a:spcAft>
                <a:spcPts val="600"/>
              </a:spcAft>
              <a:buFont typeface="+mj-lt"/>
              <a:buAutoNum type="arabicParenBoth" startAt="13"/>
            </a:pPr>
            <a:r>
              <a:rPr lang="de-DE" sz="1000" dirty="0">
                <a:latin typeface="Calibri" panose="020F0502020204030204" pitchFamily="34" charset="0"/>
                <a:ea typeface="Calibri" panose="020F0502020204030204" pitchFamily="34" charset="0"/>
                <a:cs typeface="Times New Roman" panose="02020603050405020304" pitchFamily="18" charset="0"/>
              </a:rPr>
              <a:t>Fröhler, L., 2020</a:t>
            </a:r>
          </a:p>
          <a:p>
            <a:pPr marL="342900" indent="-342900">
              <a:lnSpc>
                <a:spcPct val="107000"/>
              </a:lnSpc>
              <a:spcAft>
                <a:spcPts val="600"/>
              </a:spcAft>
              <a:buFont typeface="+mj-lt"/>
              <a:buAutoNum type="arabicParenBoth" startAt="13"/>
            </a:pPr>
            <a:r>
              <a:rPr lang="de-DE" sz="1000" dirty="0">
                <a:latin typeface="Calibri" panose="020F0502020204030204" pitchFamily="34" charset="0"/>
                <a:ea typeface="Calibri" panose="020F0502020204030204" pitchFamily="34" charset="0"/>
                <a:cs typeface="Times New Roman" panose="02020603050405020304" pitchFamily="18" charset="0"/>
              </a:rPr>
              <a:t>Fröhler, L., 2020</a:t>
            </a:r>
          </a:p>
          <a:p>
            <a:pPr marL="342900" indent="-342900">
              <a:lnSpc>
                <a:spcPct val="107000"/>
              </a:lnSpc>
              <a:spcAft>
                <a:spcPts val="600"/>
              </a:spcAft>
              <a:buFont typeface="+mj-lt"/>
              <a:buAutoNum type="arabicParenBoth" startAt="13"/>
            </a:pPr>
            <a:r>
              <a:rPr lang="de-DE" sz="1000" dirty="0">
                <a:latin typeface="Calibri" panose="020F0502020204030204" pitchFamily="34" charset="0"/>
                <a:ea typeface="Calibri" panose="020F0502020204030204" pitchFamily="34" charset="0"/>
                <a:cs typeface="Times New Roman" panose="02020603050405020304" pitchFamily="18" charset="0"/>
              </a:rPr>
              <a:t>Fröhler, L., 2020</a:t>
            </a:r>
          </a:p>
          <a:p>
            <a:pPr marL="342900" indent="-342900">
              <a:lnSpc>
                <a:spcPct val="107000"/>
              </a:lnSpc>
              <a:spcAft>
                <a:spcPts val="600"/>
              </a:spcAft>
              <a:buFont typeface="+mj-lt"/>
              <a:buAutoNum type="arabicParenBoth" startAt="13"/>
            </a:pPr>
            <a:r>
              <a:rPr lang="de-DE" sz="1000" dirty="0">
                <a:latin typeface="Calibri" panose="020F0502020204030204" pitchFamily="34" charset="0"/>
                <a:ea typeface="Calibri" panose="020F0502020204030204" pitchFamily="34" charset="0"/>
                <a:cs typeface="Times New Roman" panose="02020603050405020304" pitchFamily="18" charset="0"/>
              </a:rPr>
              <a:t>Och, S., 2020</a:t>
            </a:r>
          </a:p>
          <a:p>
            <a:pPr marL="342900" indent="-342900">
              <a:lnSpc>
                <a:spcPct val="107000"/>
              </a:lnSpc>
              <a:spcAft>
                <a:spcPts val="600"/>
              </a:spcAft>
              <a:buFont typeface="+mj-lt"/>
              <a:buAutoNum type="arabicParenBoth" startAt="13"/>
            </a:pPr>
            <a:r>
              <a:rPr lang="de-DE" sz="1000" dirty="0">
                <a:latin typeface="Calibri" panose="020F0502020204030204" pitchFamily="34" charset="0"/>
                <a:ea typeface="Calibri" panose="020F0502020204030204" pitchFamily="34" charset="0"/>
                <a:cs typeface="Times New Roman" panose="02020603050405020304" pitchFamily="18" charset="0"/>
              </a:rPr>
              <a:t>Och, S., 2020</a:t>
            </a:r>
          </a:p>
          <a:p>
            <a:pPr marL="342900" indent="-342900">
              <a:lnSpc>
                <a:spcPct val="107000"/>
              </a:lnSpc>
              <a:spcAft>
                <a:spcPts val="600"/>
              </a:spcAft>
              <a:buFont typeface="+mj-lt"/>
              <a:buAutoNum type="arabicParenBoth" startAt="13"/>
            </a:pPr>
            <a:r>
              <a:rPr lang="de-DE" sz="1000" dirty="0">
                <a:latin typeface="Calibri" panose="020F0502020204030204" pitchFamily="34" charset="0"/>
                <a:ea typeface="Calibri" panose="020F0502020204030204" pitchFamily="34" charset="0"/>
                <a:cs typeface="Times New Roman" panose="02020603050405020304" pitchFamily="18" charset="0"/>
              </a:rPr>
              <a:t>Fröhler, L., 2021</a:t>
            </a:r>
          </a:p>
          <a:p>
            <a:pPr marL="342900" indent="-342900">
              <a:lnSpc>
                <a:spcPct val="107000"/>
              </a:lnSpc>
              <a:spcAft>
                <a:spcPts val="600"/>
              </a:spcAft>
              <a:buFont typeface="+mj-lt"/>
              <a:buAutoNum type="arabicParenBoth" startAt="13"/>
            </a:pPr>
            <a:r>
              <a:rPr lang="de-DE" sz="1000" dirty="0">
                <a:latin typeface="Calibri" panose="020F0502020204030204" pitchFamily="34" charset="0"/>
                <a:ea typeface="Calibri" panose="020F0502020204030204" pitchFamily="34" charset="0"/>
                <a:cs typeface="Times New Roman" panose="02020603050405020304" pitchFamily="18" charset="0"/>
              </a:rPr>
              <a:t>Fröhler, L., 2021</a:t>
            </a:r>
          </a:p>
          <a:p>
            <a:pPr marL="342900" indent="-342900">
              <a:lnSpc>
                <a:spcPct val="107000"/>
              </a:lnSpc>
              <a:spcAft>
                <a:spcPts val="600"/>
              </a:spcAft>
              <a:buFont typeface="+mj-lt"/>
              <a:buAutoNum type="arabicParenBoth" startAt="13"/>
            </a:pPr>
            <a:r>
              <a:rPr lang="de-DE" sz="1000" dirty="0">
                <a:latin typeface="Calibri" panose="020F0502020204030204" pitchFamily="34" charset="0"/>
                <a:ea typeface="Calibri" panose="020F0502020204030204" pitchFamily="34" charset="0"/>
                <a:cs typeface="Times New Roman" panose="02020603050405020304" pitchFamily="18" charset="0"/>
              </a:rPr>
              <a:t>Fröhler, L., 2021</a:t>
            </a:r>
          </a:p>
          <a:p>
            <a:pPr marL="342900" indent="-342900">
              <a:lnSpc>
                <a:spcPct val="107000"/>
              </a:lnSpc>
              <a:spcAft>
                <a:spcPts val="600"/>
              </a:spcAft>
              <a:buFont typeface="+mj-lt"/>
              <a:buAutoNum type="arabicParenBoth" startAt="13"/>
            </a:pPr>
            <a:r>
              <a:rPr lang="de-DE" sz="1000" dirty="0">
                <a:latin typeface="Calibri" panose="020F0502020204030204" pitchFamily="34" charset="0"/>
                <a:ea typeface="Calibri" panose="020F0502020204030204" pitchFamily="34" charset="0"/>
                <a:cs typeface="Times New Roman" panose="02020603050405020304" pitchFamily="18" charset="0"/>
              </a:rPr>
              <a:t>Fröhler, L., 2021</a:t>
            </a:r>
          </a:p>
          <a:p>
            <a:pPr marL="2381" indent="0">
              <a:buFont typeface="Arial" panose="020B0604020202020204" pitchFamily="34" charset="0"/>
              <a:buNone/>
            </a:pPr>
            <a:endParaRPr lang="de-DE" sz="1000" dirty="0"/>
          </a:p>
        </p:txBody>
      </p:sp>
      <p:sp>
        <p:nvSpPr>
          <p:cNvPr id="7" name="Textfeld 6">
            <a:extLst>
              <a:ext uri="{FF2B5EF4-FFF2-40B4-BE49-F238E27FC236}">
                <a16:creationId xmlns:a16="http://schemas.microsoft.com/office/drawing/2014/main" id="{CDB3E059-1A48-40FC-AC20-5A6045D18015}"/>
              </a:ext>
            </a:extLst>
          </p:cNvPr>
          <p:cNvSpPr txBox="1"/>
          <p:nvPr/>
        </p:nvSpPr>
        <p:spPr>
          <a:xfrm>
            <a:off x="8584444" y="2474093"/>
            <a:ext cx="430887" cy="1806554"/>
          </a:xfrm>
          <a:prstGeom prst="rect">
            <a:avLst/>
          </a:prstGeom>
          <a:noFill/>
        </p:spPr>
        <p:txBody>
          <a:bodyPr vert="vert" wrap="square" rtlCol="0" anchor="ctr">
            <a:spAutoFit/>
          </a:bodyPr>
          <a:lstStyle/>
          <a:p>
            <a:pPr algn="ctr"/>
            <a:r>
              <a:rPr lang="de-DE" sz="1600" dirty="0">
                <a:solidFill>
                  <a:schemeClr val="bg1"/>
                </a:solidFill>
                <a:latin typeface="+mn-lt"/>
              </a:rPr>
              <a:t>Abbildungen</a:t>
            </a:r>
          </a:p>
        </p:txBody>
      </p:sp>
    </p:spTree>
    <p:extLst>
      <p:ext uri="{BB962C8B-B14F-4D97-AF65-F5344CB8AC3E}">
        <p14:creationId xmlns:p14="http://schemas.microsoft.com/office/powerpoint/2010/main" val="94695818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2">
            <a:extLst>
              <a:ext uri="{FF2B5EF4-FFF2-40B4-BE49-F238E27FC236}">
                <a16:creationId xmlns:a16="http://schemas.microsoft.com/office/drawing/2014/main" id="{4C3C8853-ADBE-4A65-81D1-2C3AE3A32A20}"/>
              </a:ext>
            </a:extLst>
          </p:cNvPr>
          <p:cNvSpPr txBox="1">
            <a:spLocks/>
          </p:cNvSpPr>
          <p:nvPr/>
        </p:nvSpPr>
        <p:spPr>
          <a:xfrm>
            <a:off x="971550" y="599567"/>
            <a:ext cx="6576732" cy="4609742"/>
          </a:xfrm>
          <a:prstGeom prst="rect">
            <a:avLst/>
          </a:prstGeom>
        </p:spPr>
        <p:txBody>
          <a:bodyPr vert="horz" lIns="0" rIns="0" bIns="0">
            <a:normAutofit/>
          </a:bodyPr>
          <a:lstStyle>
            <a:lvl1pPr marL="135731" indent="-133350" algn="l" defTabSz="342900" rtl="0" eaLnBrk="0" fontAlgn="base" hangingPunct="0">
              <a:lnSpc>
                <a:spcPct val="150000"/>
              </a:lnSpc>
              <a:spcBef>
                <a:spcPts val="300"/>
              </a:spcBef>
              <a:spcAft>
                <a:spcPct val="0"/>
              </a:spcAft>
              <a:buClr>
                <a:srgbClr val="71AD2A"/>
              </a:buClr>
              <a:buSzPct val="100000"/>
              <a:buFont typeface="Arial" panose="020B0604020202020204" pitchFamily="34" charset="0"/>
              <a:buChar char="•"/>
              <a:tabLst/>
              <a:defRPr sz="2100" kern="1200">
                <a:solidFill>
                  <a:schemeClr val="tx1"/>
                </a:solidFill>
                <a:latin typeface="+mn-lt"/>
                <a:ea typeface="Fira Sans" panose="020B0503050000020004" pitchFamily="34" charset="0"/>
                <a:cs typeface="Arial" panose="020B0604020202020204" pitchFamily="34" charset="0"/>
              </a:defRPr>
            </a:lvl1pPr>
            <a:lvl2pPr marL="404813" indent="-135731" algn="l" defTabSz="342900" rtl="0" eaLnBrk="0" fontAlgn="base" hangingPunct="0">
              <a:lnSpc>
                <a:spcPct val="150000"/>
              </a:lnSpc>
              <a:spcBef>
                <a:spcPts val="0"/>
              </a:spcBef>
              <a:spcAft>
                <a:spcPct val="0"/>
              </a:spcAft>
              <a:buClr>
                <a:srgbClr val="71AD2A"/>
              </a:buClr>
              <a:buFont typeface="Symbol" panose="05050102010706020507" pitchFamily="18" charset="2"/>
              <a:buChar char="-"/>
              <a:tabLst/>
              <a:defRPr sz="1900" kern="1200">
                <a:solidFill>
                  <a:schemeClr val="tx1"/>
                </a:solidFill>
                <a:latin typeface="+mn-lt"/>
                <a:ea typeface="Fira Sans" panose="020B0503050000020004" pitchFamily="34" charset="0"/>
                <a:cs typeface="Arial" panose="020B0604020202020204" pitchFamily="34" charset="0"/>
              </a:defRPr>
            </a:lvl2pPr>
            <a:lvl3pPr marL="538163" indent="-133350" algn="l" defTabSz="342900" rtl="0" eaLnBrk="0" fontAlgn="base" hangingPunct="0">
              <a:lnSpc>
                <a:spcPct val="150000"/>
              </a:lnSpc>
              <a:spcBef>
                <a:spcPct val="20000"/>
              </a:spcBef>
              <a:spcAft>
                <a:spcPct val="0"/>
              </a:spcAft>
              <a:buClr>
                <a:srgbClr val="71AD2A"/>
              </a:buClr>
              <a:buFont typeface="Wingdings" pitchFamily="2" charset="2"/>
              <a:buChar char="§"/>
              <a:defRPr sz="1700" kern="1200">
                <a:solidFill>
                  <a:schemeClr val="tx1"/>
                </a:solidFill>
                <a:latin typeface="+mn-lt"/>
                <a:ea typeface="Fira Sans" panose="020B0503050000020004" pitchFamily="34" charset="0"/>
                <a:cs typeface="Arial" panose="020B0604020202020204" pitchFamily="34" charset="0"/>
              </a:defRPr>
            </a:lvl3pPr>
            <a:lvl4pPr marL="671513" indent="-133350" algn="l" defTabSz="342900" rtl="0" eaLnBrk="0" fontAlgn="base" hangingPunct="0">
              <a:spcBef>
                <a:spcPct val="20000"/>
              </a:spcBef>
              <a:spcAft>
                <a:spcPct val="0"/>
              </a:spcAft>
              <a:buClr>
                <a:srgbClr val="71AD2A"/>
              </a:buClr>
              <a:buFont typeface="Wingdings" pitchFamily="2" charset="2"/>
              <a:buChar char="§"/>
              <a:tabLst/>
              <a:defRPr sz="1200" kern="1200">
                <a:solidFill>
                  <a:schemeClr val="tx1"/>
                </a:solidFill>
                <a:latin typeface="Arial" panose="020B0604020202020204" pitchFamily="34" charset="0"/>
                <a:ea typeface="Fira Sans" panose="020B0503050000020004" pitchFamily="34" charset="0"/>
                <a:cs typeface="Arial" panose="020B0604020202020204" pitchFamily="34" charset="0"/>
              </a:defRPr>
            </a:lvl4pPr>
            <a:lvl5pPr marL="809625" indent="-138113" algn="l" defTabSz="342900" rtl="0" eaLnBrk="0" fontAlgn="base" hangingPunct="0">
              <a:spcBef>
                <a:spcPct val="20000"/>
              </a:spcBef>
              <a:spcAft>
                <a:spcPct val="0"/>
              </a:spcAft>
              <a:buClr>
                <a:srgbClr val="71AD2A"/>
              </a:buClr>
              <a:buFont typeface="Wingdings" pitchFamily="2" charset="2"/>
              <a:buChar char="§"/>
              <a:tabLst>
                <a:tab pos="1276350" algn="l"/>
              </a:tabLst>
              <a:defRPr sz="1200" kern="1200" baseline="0">
                <a:solidFill>
                  <a:schemeClr val="tx1"/>
                </a:solidFill>
                <a:latin typeface="Arial" panose="020B0604020202020204" pitchFamily="34" charset="0"/>
                <a:ea typeface="Fira Sans" panose="020B0503050000020004" pitchFamily="34" charset="0"/>
                <a:cs typeface="Arial" panose="020B0604020202020204" pitchFamily="34"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342900" indent="-342900">
              <a:lnSpc>
                <a:spcPct val="107000"/>
              </a:lnSpc>
              <a:spcAft>
                <a:spcPts val="600"/>
              </a:spcAft>
              <a:buFont typeface="+mj-lt"/>
              <a:buAutoNum type="arabicParenBoth" startAt="29"/>
            </a:pPr>
            <a:r>
              <a:rPr lang="de-DE" sz="1000" dirty="0">
                <a:latin typeface="Calibri" panose="020F0502020204030204" pitchFamily="34" charset="0"/>
                <a:ea typeface="Calibri" panose="020F0502020204030204" pitchFamily="34" charset="0"/>
                <a:cs typeface="Times New Roman" panose="02020603050405020304" pitchFamily="18" charset="0"/>
              </a:rPr>
              <a:t>Scherer, </a:t>
            </a:r>
            <a:r>
              <a:rPr lang="de-DE" sz="1000" dirty="0" err="1">
                <a:latin typeface="Calibri" panose="020F0502020204030204" pitchFamily="34" charset="0"/>
                <a:ea typeface="Calibri" panose="020F0502020204030204" pitchFamily="34" charset="0"/>
                <a:cs typeface="Times New Roman" panose="02020603050405020304" pitchFamily="18" charset="0"/>
              </a:rPr>
              <a:t>Ch</a:t>
            </a:r>
            <a:r>
              <a:rPr lang="de-DE" sz="1000" dirty="0">
                <a:latin typeface="Calibri" panose="020F0502020204030204" pitchFamily="34" charset="0"/>
                <a:ea typeface="Calibri" panose="020F0502020204030204" pitchFamily="34" charset="0"/>
                <a:cs typeface="Times New Roman" panose="02020603050405020304" pitchFamily="18" charset="0"/>
              </a:rPr>
              <a:t>., Bayerische Landesanstalt für Weinbau und Gartenbau</a:t>
            </a:r>
          </a:p>
          <a:p>
            <a:pPr marL="342900" indent="-342900">
              <a:lnSpc>
                <a:spcPct val="107000"/>
              </a:lnSpc>
              <a:spcAft>
                <a:spcPts val="600"/>
              </a:spcAft>
              <a:buFont typeface="+mj-lt"/>
              <a:buAutoNum type="arabicParenBoth" startAt="29"/>
            </a:pPr>
            <a:r>
              <a:rPr lang="de-DE" sz="1000" dirty="0">
                <a:latin typeface="Calibri" panose="020F0502020204030204" pitchFamily="34" charset="0"/>
                <a:ea typeface="Calibri" panose="020F0502020204030204" pitchFamily="34" charset="0"/>
                <a:cs typeface="Times New Roman" panose="02020603050405020304" pitchFamily="18" charset="0"/>
              </a:rPr>
              <a:t>Och, S., Bayerische Landesanstalt für Weinbau und Gartenbau, 2020</a:t>
            </a:r>
          </a:p>
          <a:p>
            <a:pPr marL="342900" indent="-342900">
              <a:lnSpc>
                <a:spcPct val="107000"/>
              </a:lnSpc>
              <a:spcAft>
                <a:spcPts val="600"/>
              </a:spcAft>
              <a:buFont typeface="+mj-lt"/>
              <a:buAutoNum type="arabicParenBoth" startAt="29"/>
            </a:pPr>
            <a:r>
              <a:rPr lang="de-DE" sz="1000" dirty="0">
                <a:latin typeface="Calibri" panose="020F0502020204030204" pitchFamily="34" charset="0"/>
                <a:ea typeface="Calibri" panose="020F0502020204030204" pitchFamily="34" charset="0"/>
                <a:cs typeface="Times New Roman" panose="02020603050405020304" pitchFamily="18" charset="0"/>
              </a:rPr>
              <a:t>Scherer, </a:t>
            </a:r>
            <a:r>
              <a:rPr lang="de-DE" sz="1000" dirty="0" err="1">
                <a:latin typeface="Calibri" panose="020F0502020204030204" pitchFamily="34" charset="0"/>
                <a:ea typeface="Calibri" panose="020F0502020204030204" pitchFamily="34" charset="0"/>
                <a:cs typeface="Times New Roman" panose="02020603050405020304" pitchFamily="18" charset="0"/>
              </a:rPr>
              <a:t>Ch</a:t>
            </a:r>
            <a:r>
              <a:rPr lang="de-DE" sz="1000" dirty="0">
                <a:latin typeface="Calibri" panose="020F0502020204030204" pitchFamily="34" charset="0"/>
                <a:ea typeface="Calibri" panose="020F0502020204030204" pitchFamily="34" charset="0"/>
                <a:cs typeface="Times New Roman" panose="02020603050405020304" pitchFamily="18" charset="0"/>
              </a:rPr>
              <a:t>., Bayerische Landesanstalt für Weinbau und Gartenbau</a:t>
            </a:r>
          </a:p>
          <a:p>
            <a:pPr marL="342900" indent="-342900">
              <a:lnSpc>
                <a:spcPct val="107000"/>
              </a:lnSpc>
              <a:spcAft>
                <a:spcPts val="600"/>
              </a:spcAft>
              <a:buFont typeface="+mj-lt"/>
              <a:buAutoNum type="arabicParenBoth" startAt="29"/>
            </a:pPr>
            <a:r>
              <a:rPr lang="de-DE" sz="1000" dirty="0">
                <a:latin typeface="Calibri" panose="020F0502020204030204" pitchFamily="34" charset="0"/>
                <a:ea typeface="Calibri" panose="020F0502020204030204" pitchFamily="34" charset="0"/>
                <a:cs typeface="Times New Roman" panose="02020603050405020304" pitchFamily="18" charset="0"/>
              </a:rPr>
              <a:t>Fröhler, L., 2021</a:t>
            </a:r>
          </a:p>
          <a:p>
            <a:pPr marL="342900" indent="-342900">
              <a:lnSpc>
                <a:spcPct val="107000"/>
              </a:lnSpc>
              <a:spcAft>
                <a:spcPts val="600"/>
              </a:spcAft>
              <a:buFont typeface="+mj-lt"/>
              <a:buAutoNum type="arabicParenBoth" startAt="29"/>
            </a:pPr>
            <a:r>
              <a:rPr lang="de-DE" sz="1000" dirty="0">
                <a:latin typeface="Calibri" panose="020F0502020204030204" pitchFamily="34" charset="0"/>
                <a:ea typeface="Calibri" panose="020F0502020204030204" pitchFamily="34" charset="0"/>
                <a:cs typeface="Times New Roman" panose="02020603050405020304" pitchFamily="18" charset="0"/>
              </a:rPr>
              <a:t>JamesDeMers/Pixabay.com</a:t>
            </a:r>
          </a:p>
          <a:p>
            <a:pPr marL="342900" indent="-342900">
              <a:lnSpc>
                <a:spcPct val="107000"/>
              </a:lnSpc>
              <a:spcAft>
                <a:spcPts val="600"/>
              </a:spcAft>
              <a:buFont typeface="+mj-lt"/>
              <a:buAutoNum type="arabicParenBoth" startAt="29"/>
            </a:pPr>
            <a:r>
              <a:rPr lang="de-DE" sz="1000" dirty="0">
                <a:latin typeface="Calibri" panose="020F0502020204030204" pitchFamily="34" charset="0"/>
                <a:ea typeface="Calibri" panose="020F0502020204030204" pitchFamily="34" charset="0"/>
                <a:cs typeface="Times New Roman" panose="02020603050405020304" pitchFamily="18" charset="0"/>
              </a:rPr>
              <a:t>Fröhler, L., 2020</a:t>
            </a:r>
          </a:p>
          <a:p>
            <a:pPr marL="342900" indent="-342900">
              <a:lnSpc>
                <a:spcPct val="107000"/>
              </a:lnSpc>
              <a:spcAft>
                <a:spcPts val="600"/>
              </a:spcAft>
              <a:buFont typeface="+mj-lt"/>
              <a:buAutoNum type="arabicParenBoth" startAt="29"/>
            </a:pPr>
            <a:r>
              <a:rPr lang="de-DE" sz="1000" dirty="0">
                <a:latin typeface="Calibri" panose="020F0502020204030204" pitchFamily="34" charset="0"/>
                <a:ea typeface="Calibri" panose="020F0502020204030204" pitchFamily="34" charset="0"/>
                <a:cs typeface="Times New Roman" panose="02020603050405020304" pitchFamily="18" charset="0"/>
              </a:rPr>
              <a:t>Monsterkoi/Pixabay.com</a:t>
            </a:r>
          </a:p>
          <a:p>
            <a:pPr marL="342900" indent="-342900">
              <a:lnSpc>
                <a:spcPct val="107000"/>
              </a:lnSpc>
              <a:spcAft>
                <a:spcPts val="600"/>
              </a:spcAft>
              <a:buFont typeface="+mj-lt"/>
              <a:buAutoNum type="arabicParenBoth" startAt="29"/>
            </a:pPr>
            <a:r>
              <a:rPr lang="de-DE" sz="1000" dirty="0">
                <a:latin typeface="Calibri" panose="020F0502020204030204" pitchFamily="34" charset="0"/>
                <a:ea typeface="Calibri" panose="020F0502020204030204" pitchFamily="34" charset="0"/>
                <a:cs typeface="Times New Roman" panose="02020603050405020304" pitchFamily="18" charset="0"/>
              </a:rPr>
              <a:t>Fröhler, L., 2020</a:t>
            </a:r>
          </a:p>
          <a:p>
            <a:pPr marL="342900" indent="-342900">
              <a:lnSpc>
                <a:spcPct val="107000"/>
              </a:lnSpc>
              <a:spcAft>
                <a:spcPts val="600"/>
              </a:spcAft>
              <a:buFont typeface="+mj-lt"/>
              <a:buAutoNum type="arabicParenBoth" startAt="29"/>
            </a:pPr>
            <a:r>
              <a:rPr lang="de-DE" sz="1000" dirty="0">
                <a:latin typeface="Calibri" panose="020F0502020204030204" pitchFamily="34" charset="0"/>
                <a:ea typeface="Calibri" panose="020F0502020204030204" pitchFamily="34" charset="0"/>
                <a:cs typeface="Times New Roman" panose="02020603050405020304" pitchFamily="18" charset="0"/>
              </a:rPr>
              <a:t>S-ms_1989/Pixabay.com</a:t>
            </a:r>
          </a:p>
          <a:p>
            <a:pPr marL="342900" indent="-342900">
              <a:lnSpc>
                <a:spcPct val="107000"/>
              </a:lnSpc>
              <a:spcAft>
                <a:spcPts val="600"/>
              </a:spcAft>
              <a:buFont typeface="+mj-lt"/>
              <a:buAutoNum type="arabicParenBoth" startAt="29"/>
            </a:pPr>
            <a:r>
              <a:rPr lang="de-DE" sz="1000" dirty="0">
                <a:latin typeface="Calibri" panose="020F0502020204030204" pitchFamily="34" charset="0"/>
                <a:ea typeface="Calibri" panose="020F0502020204030204" pitchFamily="34" charset="0"/>
                <a:cs typeface="Times New Roman" panose="02020603050405020304" pitchFamily="18" charset="0"/>
              </a:rPr>
              <a:t>Gemüsebau </a:t>
            </a:r>
            <a:r>
              <a:rPr lang="de-DE" sz="1000" dirty="0" err="1">
                <a:latin typeface="Calibri" panose="020F0502020204030204" pitchFamily="34" charset="0"/>
                <a:ea typeface="Calibri" panose="020F0502020204030204" pitchFamily="34" charset="0"/>
                <a:cs typeface="Times New Roman" panose="02020603050405020304" pitchFamily="18" charset="0"/>
              </a:rPr>
              <a:t>Deyerling</a:t>
            </a:r>
            <a:r>
              <a:rPr lang="de-DE" sz="1000" dirty="0">
                <a:latin typeface="Calibri" panose="020F0502020204030204" pitchFamily="34" charset="0"/>
                <a:ea typeface="Calibri" panose="020F0502020204030204" pitchFamily="34" charset="0"/>
                <a:cs typeface="Times New Roman" panose="02020603050405020304" pitchFamily="18" charset="0"/>
              </a:rPr>
              <a:t>, 2020</a:t>
            </a:r>
          </a:p>
          <a:p>
            <a:pPr marL="342900" indent="-342900">
              <a:lnSpc>
                <a:spcPct val="107000"/>
              </a:lnSpc>
              <a:spcAft>
                <a:spcPts val="600"/>
              </a:spcAft>
              <a:buFont typeface="+mj-lt"/>
              <a:buAutoNum type="arabicParenBoth" startAt="29"/>
            </a:pPr>
            <a:r>
              <a:rPr lang="de-DE" sz="1000" dirty="0">
                <a:latin typeface="Calibri" panose="020F0502020204030204" pitchFamily="34" charset="0"/>
                <a:ea typeface="Calibri" panose="020F0502020204030204" pitchFamily="34" charset="0"/>
                <a:cs typeface="Times New Roman" panose="02020603050405020304" pitchFamily="18" charset="0"/>
              </a:rPr>
              <a:t>Scheu-</a:t>
            </a:r>
            <a:r>
              <a:rPr lang="de-DE" sz="1000" dirty="0" err="1">
                <a:latin typeface="Calibri" panose="020F0502020204030204" pitchFamily="34" charset="0"/>
                <a:ea typeface="Calibri" panose="020F0502020204030204" pitchFamily="34" charset="0"/>
                <a:cs typeface="Times New Roman" panose="02020603050405020304" pitchFamily="18" charset="0"/>
              </a:rPr>
              <a:t>Helgert</a:t>
            </a:r>
            <a:r>
              <a:rPr lang="de-DE" sz="1000" dirty="0">
                <a:latin typeface="Calibri" panose="020F0502020204030204" pitchFamily="34" charset="0"/>
                <a:ea typeface="Calibri" panose="020F0502020204030204" pitchFamily="34" charset="0"/>
                <a:cs typeface="Times New Roman" panose="02020603050405020304" pitchFamily="18" charset="0"/>
              </a:rPr>
              <a:t>, M., Bayerische Landesanstalt für Weinbau und Gartenbau</a:t>
            </a:r>
          </a:p>
          <a:p>
            <a:pPr marL="342900" indent="-342900">
              <a:lnSpc>
                <a:spcPct val="107000"/>
              </a:lnSpc>
              <a:spcAft>
                <a:spcPts val="600"/>
              </a:spcAft>
              <a:buFont typeface="+mj-lt"/>
              <a:buAutoNum type="arabicParenBoth" startAt="29"/>
            </a:pPr>
            <a:r>
              <a:rPr lang="de-DE" sz="1000" dirty="0">
                <a:latin typeface="Calibri" panose="020F0502020204030204" pitchFamily="34" charset="0"/>
                <a:ea typeface="Calibri" panose="020F0502020204030204" pitchFamily="34" charset="0"/>
                <a:cs typeface="Times New Roman" panose="02020603050405020304" pitchFamily="18" charset="0"/>
              </a:rPr>
              <a:t>Verändert nach Pikisuperstar/Freepik.com</a:t>
            </a:r>
            <a:br>
              <a:rPr lang="de-DE" sz="1000" dirty="0">
                <a:latin typeface="Calibri" panose="020F0502020204030204" pitchFamily="34" charset="0"/>
                <a:ea typeface="Calibri" panose="020F0502020204030204" pitchFamily="34" charset="0"/>
                <a:cs typeface="Times New Roman" panose="02020603050405020304" pitchFamily="18" charset="0"/>
              </a:rPr>
            </a:br>
            <a:r>
              <a:rPr lang="de-DE" sz="1000" dirty="0">
                <a:latin typeface="Calibri" panose="020F0502020204030204" pitchFamily="34" charset="0"/>
                <a:ea typeface="Calibri" panose="020F0502020204030204" pitchFamily="34" charset="0"/>
                <a:cs typeface="Times New Roman" panose="02020603050405020304" pitchFamily="18" charset="0"/>
              </a:rPr>
              <a:t>https://de.freepik.com/vektoren-kostenlos/anordnung-von-elementen-fuer-die-landwirtschaft_5295210.htm#page=1&amp;query=gartenarbeit%20pikisuperstar&amp;position=21. Zugriff am 04.02.2021.</a:t>
            </a:r>
          </a:p>
          <a:p>
            <a:pPr marL="342900" indent="-342900">
              <a:lnSpc>
                <a:spcPct val="107000"/>
              </a:lnSpc>
              <a:spcAft>
                <a:spcPts val="600"/>
              </a:spcAft>
              <a:buFont typeface="+mj-lt"/>
              <a:buAutoNum type="arabicParenBoth" startAt="29"/>
            </a:pPr>
            <a:r>
              <a:rPr lang="de-DE" sz="1000" dirty="0">
                <a:latin typeface="Calibri" panose="020F0502020204030204" pitchFamily="34" charset="0"/>
                <a:ea typeface="Calibri" panose="020F0502020204030204" pitchFamily="34" charset="0"/>
                <a:cs typeface="Times New Roman" panose="02020603050405020304" pitchFamily="18" charset="0"/>
              </a:rPr>
              <a:t>Hochschule Weihenstephan-Triesdorf, Institut für Gartenbau, Kleingarten</a:t>
            </a:r>
          </a:p>
          <a:p>
            <a:pPr marL="342900" indent="-342900">
              <a:lnSpc>
                <a:spcPct val="107000"/>
              </a:lnSpc>
              <a:spcAft>
                <a:spcPts val="600"/>
              </a:spcAft>
              <a:buFont typeface="+mj-lt"/>
              <a:buAutoNum type="arabicParenBoth" startAt="29"/>
            </a:pPr>
            <a:r>
              <a:rPr lang="de-DE" sz="1000" dirty="0">
                <a:latin typeface="Calibri" panose="020F0502020204030204" pitchFamily="34" charset="0"/>
                <a:ea typeface="Calibri" panose="020F0502020204030204" pitchFamily="34" charset="0"/>
                <a:cs typeface="Times New Roman" panose="02020603050405020304" pitchFamily="18" charset="0"/>
              </a:rPr>
              <a:t>Hochschule Weihenstephan-Triesdorf, Institut für Gartenbau, Kleingarten</a:t>
            </a:r>
          </a:p>
          <a:p>
            <a:pPr marL="0" indent="0">
              <a:lnSpc>
                <a:spcPct val="107000"/>
              </a:lnSpc>
              <a:spcAft>
                <a:spcPts val="600"/>
              </a:spcAft>
              <a:buNone/>
            </a:pPr>
            <a:endParaRPr lang="de-DE" sz="1000" dirty="0">
              <a:latin typeface="Calibri" panose="020F0502020204030204" pitchFamily="34" charset="0"/>
              <a:ea typeface="Calibri" panose="020F0502020204030204" pitchFamily="34" charset="0"/>
              <a:cs typeface="Times New Roman" panose="02020603050405020304" pitchFamily="18" charset="0"/>
            </a:endParaRPr>
          </a:p>
          <a:p>
            <a:pPr marL="2381" indent="0">
              <a:buFont typeface="Arial" panose="020B0604020202020204" pitchFamily="34" charset="0"/>
              <a:buNone/>
            </a:pPr>
            <a:endParaRPr lang="de-DE" sz="1000" dirty="0"/>
          </a:p>
        </p:txBody>
      </p:sp>
      <p:sp>
        <p:nvSpPr>
          <p:cNvPr id="7" name="Textfeld 6">
            <a:extLst>
              <a:ext uri="{FF2B5EF4-FFF2-40B4-BE49-F238E27FC236}">
                <a16:creationId xmlns:a16="http://schemas.microsoft.com/office/drawing/2014/main" id="{A4CBF629-D5CB-408C-BD0B-8B44A2A99F70}"/>
              </a:ext>
            </a:extLst>
          </p:cNvPr>
          <p:cNvSpPr txBox="1"/>
          <p:nvPr/>
        </p:nvSpPr>
        <p:spPr>
          <a:xfrm>
            <a:off x="8584444" y="2474093"/>
            <a:ext cx="430887" cy="1806554"/>
          </a:xfrm>
          <a:prstGeom prst="rect">
            <a:avLst/>
          </a:prstGeom>
          <a:noFill/>
        </p:spPr>
        <p:txBody>
          <a:bodyPr vert="vert" wrap="square" rtlCol="0" anchor="ctr">
            <a:spAutoFit/>
          </a:bodyPr>
          <a:lstStyle/>
          <a:p>
            <a:pPr algn="ctr"/>
            <a:r>
              <a:rPr lang="de-DE" sz="1600" dirty="0">
                <a:solidFill>
                  <a:schemeClr val="bg1"/>
                </a:solidFill>
                <a:latin typeface="+mn-lt"/>
              </a:rPr>
              <a:t>Abbildungen</a:t>
            </a:r>
          </a:p>
        </p:txBody>
      </p:sp>
    </p:spTree>
    <p:extLst>
      <p:ext uri="{BB962C8B-B14F-4D97-AF65-F5344CB8AC3E}">
        <p14:creationId xmlns:p14="http://schemas.microsoft.com/office/powerpoint/2010/main" val="78981911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2">
            <a:extLst>
              <a:ext uri="{FF2B5EF4-FFF2-40B4-BE49-F238E27FC236}">
                <a16:creationId xmlns:a16="http://schemas.microsoft.com/office/drawing/2014/main" id="{CA7EE557-219D-4F90-A310-6D61435F9312}"/>
              </a:ext>
            </a:extLst>
          </p:cNvPr>
          <p:cNvSpPr txBox="1">
            <a:spLocks/>
          </p:cNvSpPr>
          <p:nvPr/>
        </p:nvSpPr>
        <p:spPr>
          <a:xfrm>
            <a:off x="971550" y="599566"/>
            <a:ext cx="6576732" cy="4543934"/>
          </a:xfrm>
          <a:prstGeom prst="rect">
            <a:avLst/>
          </a:prstGeom>
        </p:spPr>
        <p:txBody>
          <a:bodyPr vert="horz" lIns="0" rIns="0" bIns="0">
            <a:normAutofit lnSpcReduction="10000"/>
          </a:bodyPr>
          <a:lstStyle>
            <a:lvl1pPr marL="135731" indent="-133350" algn="l" defTabSz="342900" rtl="0" eaLnBrk="0" fontAlgn="base" hangingPunct="0">
              <a:lnSpc>
                <a:spcPct val="150000"/>
              </a:lnSpc>
              <a:spcBef>
                <a:spcPts val="300"/>
              </a:spcBef>
              <a:spcAft>
                <a:spcPct val="0"/>
              </a:spcAft>
              <a:buClr>
                <a:srgbClr val="71AD2A"/>
              </a:buClr>
              <a:buSzPct val="100000"/>
              <a:buFont typeface="Arial" panose="020B0604020202020204" pitchFamily="34" charset="0"/>
              <a:buChar char="•"/>
              <a:tabLst/>
              <a:defRPr sz="2100" kern="1200">
                <a:solidFill>
                  <a:schemeClr val="tx1"/>
                </a:solidFill>
                <a:latin typeface="+mn-lt"/>
                <a:ea typeface="Fira Sans" panose="020B0503050000020004" pitchFamily="34" charset="0"/>
                <a:cs typeface="Arial" panose="020B0604020202020204" pitchFamily="34" charset="0"/>
              </a:defRPr>
            </a:lvl1pPr>
            <a:lvl2pPr marL="404813" indent="-135731" algn="l" defTabSz="342900" rtl="0" eaLnBrk="0" fontAlgn="base" hangingPunct="0">
              <a:lnSpc>
                <a:spcPct val="150000"/>
              </a:lnSpc>
              <a:spcBef>
                <a:spcPts val="0"/>
              </a:spcBef>
              <a:spcAft>
                <a:spcPct val="0"/>
              </a:spcAft>
              <a:buClr>
                <a:srgbClr val="71AD2A"/>
              </a:buClr>
              <a:buFont typeface="Symbol" panose="05050102010706020507" pitchFamily="18" charset="2"/>
              <a:buChar char="-"/>
              <a:tabLst/>
              <a:defRPr sz="1900" kern="1200">
                <a:solidFill>
                  <a:schemeClr val="tx1"/>
                </a:solidFill>
                <a:latin typeface="+mn-lt"/>
                <a:ea typeface="Fira Sans" panose="020B0503050000020004" pitchFamily="34" charset="0"/>
                <a:cs typeface="Arial" panose="020B0604020202020204" pitchFamily="34" charset="0"/>
              </a:defRPr>
            </a:lvl2pPr>
            <a:lvl3pPr marL="538163" indent="-133350" algn="l" defTabSz="342900" rtl="0" eaLnBrk="0" fontAlgn="base" hangingPunct="0">
              <a:lnSpc>
                <a:spcPct val="150000"/>
              </a:lnSpc>
              <a:spcBef>
                <a:spcPct val="20000"/>
              </a:spcBef>
              <a:spcAft>
                <a:spcPct val="0"/>
              </a:spcAft>
              <a:buClr>
                <a:srgbClr val="71AD2A"/>
              </a:buClr>
              <a:buFont typeface="Wingdings" pitchFamily="2" charset="2"/>
              <a:buChar char="§"/>
              <a:defRPr sz="1700" kern="1200">
                <a:solidFill>
                  <a:schemeClr val="tx1"/>
                </a:solidFill>
                <a:latin typeface="+mn-lt"/>
                <a:ea typeface="Fira Sans" panose="020B0503050000020004" pitchFamily="34" charset="0"/>
                <a:cs typeface="Arial" panose="020B0604020202020204" pitchFamily="34" charset="0"/>
              </a:defRPr>
            </a:lvl3pPr>
            <a:lvl4pPr marL="671513" indent="-133350" algn="l" defTabSz="342900" rtl="0" eaLnBrk="0" fontAlgn="base" hangingPunct="0">
              <a:spcBef>
                <a:spcPct val="20000"/>
              </a:spcBef>
              <a:spcAft>
                <a:spcPct val="0"/>
              </a:spcAft>
              <a:buClr>
                <a:srgbClr val="71AD2A"/>
              </a:buClr>
              <a:buFont typeface="Wingdings" pitchFamily="2" charset="2"/>
              <a:buChar char="§"/>
              <a:tabLst/>
              <a:defRPr sz="1200" kern="1200">
                <a:solidFill>
                  <a:schemeClr val="tx1"/>
                </a:solidFill>
                <a:latin typeface="Arial" panose="020B0604020202020204" pitchFamily="34" charset="0"/>
                <a:ea typeface="Fira Sans" panose="020B0503050000020004" pitchFamily="34" charset="0"/>
                <a:cs typeface="Arial" panose="020B0604020202020204" pitchFamily="34" charset="0"/>
              </a:defRPr>
            </a:lvl4pPr>
            <a:lvl5pPr marL="809625" indent="-138113" algn="l" defTabSz="342900" rtl="0" eaLnBrk="0" fontAlgn="base" hangingPunct="0">
              <a:spcBef>
                <a:spcPct val="20000"/>
              </a:spcBef>
              <a:spcAft>
                <a:spcPct val="0"/>
              </a:spcAft>
              <a:buClr>
                <a:srgbClr val="71AD2A"/>
              </a:buClr>
              <a:buFont typeface="Wingdings" pitchFamily="2" charset="2"/>
              <a:buChar char="§"/>
              <a:tabLst>
                <a:tab pos="1276350" algn="l"/>
              </a:tabLst>
              <a:defRPr sz="1200" kern="1200" baseline="0">
                <a:solidFill>
                  <a:schemeClr val="tx1"/>
                </a:solidFill>
                <a:latin typeface="Arial" panose="020B0604020202020204" pitchFamily="34" charset="0"/>
                <a:ea typeface="Fira Sans" panose="020B0503050000020004" pitchFamily="34" charset="0"/>
                <a:cs typeface="Arial" panose="020B0604020202020204" pitchFamily="34"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342900" indent="-342900">
              <a:lnSpc>
                <a:spcPct val="107000"/>
              </a:lnSpc>
              <a:spcAft>
                <a:spcPts val="600"/>
              </a:spcAft>
              <a:buFont typeface="+mj-lt"/>
              <a:buAutoNum type="arabicParenBoth" startAt="43"/>
            </a:pPr>
            <a:r>
              <a:rPr lang="de-DE" sz="1000" dirty="0">
                <a:latin typeface="Calibri" panose="020F0502020204030204" pitchFamily="34" charset="0"/>
                <a:ea typeface="Calibri" panose="020F0502020204030204" pitchFamily="34" charset="0"/>
                <a:cs typeface="Times New Roman" panose="02020603050405020304" pitchFamily="18" charset="0"/>
              </a:rPr>
              <a:t>Fröhler, L., 2020</a:t>
            </a:r>
          </a:p>
          <a:p>
            <a:pPr marL="342900" indent="-342900">
              <a:lnSpc>
                <a:spcPct val="107000"/>
              </a:lnSpc>
              <a:spcAft>
                <a:spcPts val="600"/>
              </a:spcAft>
              <a:buFont typeface="+mj-lt"/>
              <a:buAutoNum type="arabicParenBoth" startAt="43"/>
            </a:pPr>
            <a:r>
              <a:rPr lang="de-DE" sz="1000" dirty="0">
                <a:latin typeface="Calibri" panose="020F0502020204030204" pitchFamily="34" charset="0"/>
                <a:ea typeface="Calibri" panose="020F0502020204030204" pitchFamily="34" charset="0"/>
                <a:cs typeface="Times New Roman" panose="02020603050405020304" pitchFamily="18" charset="0"/>
              </a:rPr>
              <a:t>Stiele, V., 2021</a:t>
            </a:r>
          </a:p>
          <a:p>
            <a:pPr marL="342900" indent="-342900">
              <a:lnSpc>
                <a:spcPct val="107000"/>
              </a:lnSpc>
              <a:spcAft>
                <a:spcPts val="600"/>
              </a:spcAft>
              <a:buFont typeface="+mj-lt"/>
              <a:buAutoNum type="arabicParenBoth" startAt="43"/>
            </a:pPr>
            <a:r>
              <a:rPr lang="de-DE" sz="1000" dirty="0">
                <a:latin typeface="Calibri" panose="020F0502020204030204" pitchFamily="34" charset="0"/>
                <a:ea typeface="Calibri" panose="020F0502020204030204" pitchFamily="34" charset="0"/>
                <a:cs typeface="Times New Roman" panose="02020603050405020304" pitchFamily="18" charset="0"/>
              </a:rPr>
              <a:t>Scheu-</a:t>
            </a:r>
            <a:r>
              <a:rPr lang="de-DE" sz="1000" dirty="0" err="1">
                <a:latin typeface="Calibri" panose="020F0502020204030204" pitchFamily="34" charset="0"/>
                <a:ea typeface="Calibri" panose="020F0502020204030204" pitchFamily="34" charset="0"/>
                <a:cs typeface="Times New Roman" panose="02020603050405020304" pitchFamily="18" charset="0"/>
              </a:rPr>
              <a:t>Helgert</a:t>
            </a:r>
            <a:r>
              <a:rPr lang="de-DE" sz="1000" dirty="0">
                <a:latin typeface="Calibri" panose="020F0502020204030204" pitchFamily="34" charset="0"/>
                <a:ea typeface="Calibri" panose="020F0502020204030204" pitchFamily="34" charset="0"/>
                <a:cs typeface="Times New Roman" panose="02020603050405020304" pitchFamily="18" charset="0"/>
              </a:rPr>
              <a:t>, M., Bayerische Landesanstalt für Weinbau und Gartenbau</a:t>
            </a:r>
          </a:p>
          <a:p>
            <a:pPr marL="342900" indent="-342900">
              <a:lnSpc>
                <a:spcPct val="107000"/>
              </a:lnSpc>
              <a:spcAft>
                <a:spcPts val="600"/>
              </a:spcAft>
              <a:buFont typeface="+mj-lt"/>
              <a:buAutoNum type="arabicParenBoth" startAt="43"/>
            </a:pPr>
            <a:r>
              <a:rPr lang="de-DE" sz="1000" dirty="0">
                <a:latin typeface="Calibri" panose="020F0502020204030204" pitchFamily="34" charset="0"/>
                <a:ea typeface="Calibri" panose="020F0502020204030204" pitchFamily="34" charset="0"/>
                <a:cs typeface="Times New Roman" panose="02020603050405020304" pitchFamily="18" charset="0"/>
              </a:rPr>
              <a:t>Scheu-</a:t>
            </a:r>
            <a:r>
              <a:rPr lang="de-DE" sz="1000" dirty="0" err="1">
                <a:latin typeface="Calibri" panose="020F0502020204030204" pitchFamily="34" charset="0"/>
                <a:ea typeface="Calibri" panose="020F0502020204030204" pitchFamily="34" charset="0"/>
                <a:cs typeface="Times New Roman" panose="02020603050405020304" pitchFamily="18" charset="0"/>
              </a:rPr>
              <a:t>Helgert</a:t>
            </a:r>
            <a:r>
              <a:rPr lang="de-DE" sz="1000" dirty="0">
                <a:latin typeface="Calibri" panose="020F0502020204030204" pitchFamily="34" charset="0"/>
                <a:ea typeface="Calibri" panose="020F0502020204030204" pitchFamily="34" charset="0"/>
                <a:cs typeface="Times New Roman" panose="02020603050405020304" pitchFamily="18" charset="0"/>
              </a:rPr>
              <a:t>, M., Bayerische Landesanstalt für Weinbau und Gartenbau</a:t>
            </a:r>
          </a:p>
          <a:p>
            <a:pPr marL="342900" indent="-342900">
              <a:lnSpc>
                <a:spcPct val="107000"/>
              </a:lnSpc>
              <a:spcAft>
                <a:spcPts val="600"/>
              </a:spcAft>
              <a:buFont typeface="+mj-lt"/>
              <a:buAutoNum type="arabicParenBoth" startAt="43"/>
            </a:pPr>
            <a:r>
              <a:rPr lang="de-DE" sz="1000" dirty="0">
                <a:latin typeface="Calibri" panose="020F0502020204030204" pitchFamily="34" charset="0"/>
                <a:ea typeface="Calibri" panose="020F0502020204030204" pitchFamily="34" charset="0"/>
                <a:cs typeface="Times New Roman" panose="02020603050405020304" pitchFamily="18" charset="0"/>
              </a:rPr>
              <a:t>Scherer, </a:t>
            </a:r>
            <a:r>
              <a:rPr lang="de-DE" sz="1000" dirty="0" err="1">
                <a:latin typeface="Calibri" panose="020F0502020204030204" pitchFamily="34" charset="0"/>
                <a:ea typeface="Calibri" panose="020F0502020204030204" pitchFamily="34" charset="0"/>
                <a:cs typeface="Times New Roman" panose="02020603050405020304" pitchFamily="18" charset="0"/>
              </a:rPr>
              <a:t>Ch</a:t>
            </a:r>
            <a:r>
              <a:rPr lang="de-DE" sz="1000" dirty="0">
                <a:latin typeface="Calibri" panose="020F0502020204030204" pitchFamily="34" charset="0"/>
                <a:ea typeface="Calibri" panose="020F0502020204030204" pitchFamily="34" charset="0"/>
                <a:cs typeface="Times New Roman" panose="02020603050405020304" pitchFamily="18" charset="0"/>
              </a:rPr>
              <a:t>., Bayerische Landesanstalt für Weinbau und Gartenbau</a:t>
            </a:r>
          </a:p>
          <a:p>
            <a:pPr marL="342900" indent="-342900">
              <a:lnSpc>
                <a:spcPct val="107000"/>
              </a:lnSpc>
              <a:spcAft>
                <a:spcPts val="600"/>
              </a:spcAft>
              <a:buFont typeface="+mj-lt"/>
              <a:buAutoNum type="arabicParenBoth" startAt="47"/>
            </a:pPr>
            <a:r>
              <a:rPr lang="de-DE" sz="1000" dirty="0">
                <a:latin typeface="Calibri" panose="020F0502020204030204" pitchFamily="34" charset="0"/>
                <a:ea typeface="Calibri" panose="020F0502020204030204" pitchFamily="34" charset="0"/>
                <a:cs typeface="Times New Roman" panose="02020603050405020304" pitchFamily="18" charset="0"/>
              </a:rPr>
              <a:t>Fröhler, L., 2020</a:t>
            </a:r>
          </a:p>
          <a:p>
            <a:pPr marL="342900" indent="-342900">
              <a:lnSpc>
                <a:spcPct val="107000"/>
              </a:lnSpc>
              <a:spcAft>
                <a:spcPts val="600"/>
              </a:spcAft>
              <a:buFont typeface="+mj-lt"/>
              <a:buAutoNum type="arabicParenBoth" startAt="47"/>
            </a:pPr>
            <a:r>
              <a:rPr lang="de-DE" sz="1000" dirty="0">
                <a:latin typeface="Calibri" panose="020F0502020204030204" pitchFamily="34" charset="0"/>
                <a:ea typeface="Calibri" panose="020F0502020204030204" pitchFamily="34" charset="0"/>
                <a:cs typeface="Times New Roman" panose="02020603050405020304" pitchFamily="18" charset="0"/>
              </a:rPr>
              <a:t>Fröhler, L., 2020</a:t>
            </a:r>
          </a:p>
          <a:p>
            <a:pPr marL="342900" indent="-342900">
              <a:lnSpc>
                <a:spcPct val="107000"/>
              </a:lnSpc>
              <a:spcAft>
                <a:spcPts val="600"/>
              </a:spcAft>
              <a:buFont typeface="+mj-lt"/>
              <a:buAutoNum type="arabicParenBoth" startAt="47"/>
            </a:pPr>
            <a:r>
              <a:rPr lang="de-DE" sz="1000" dirty="0">
                <a:latin typeface="Calibri" panose="020F0502020204030204" pitchFamily="34" charset="0"/>
                <a:ea typeface="Calibri" panose="020F0502020204030204" pitchFamily="34" charset="0"/>
                <a:cs typeface="Times New Roman" panose="02020603050405020304" pitchFamily="18" charset="0"/>
              </a:rPr>
              <a:t>Fröhler, L., 2020</a:t>
            </a:r>
          </a:p>
          <a:p>
            <a:pPr marL="342900" indent="-342900">
              <a:lnSpc>
                <a:spcPct val="107000"/>
              </a:lnSpc>
              <a:spcAft>
                <a:spcPts val="600"/>
              </a:spcAft>
              <a:buFont typeface="+mj-lt"/>
              <a:buAutoNum type="arabicParenBoth" startAt="50"/>
            </a:pPr>
            <a:r>
              <a:rPr lang="de-DE" sz="1000" dirty="0">
                <a:latin typeface="Calibri" panose="020F0502020204030204" pitchFamily="34" charset="0"/>
                <a:ea typeface="Calibri" panose="020F0502020204030204" pitchFamily="34" charset="0"/>
                <a:cs typeface="Times New Roman" panose="02020603050405020304" pitchFamily="18" charset="0"/>
              </a:rPr>
              <a:t>Fröhler, L., 2021</a:t>
            </a:r>
          </a:p>
          <a:p>
            <a:pPr marL="342900" indent="-342900">
              <a:lnSpc>
                <a:spcPct val="107000"/>
              </a:lnSpc>
              <a:spcAft>
                <a:spcPts val="600"/>
              </a:spcAft>
              <a:buFont typeface="+mj-lt"/>
              <a:buAutoNum type="arabicParenBoth" startAt="50"/>
            </a:pPr>
            <a:r>
              <a:rPr lang="de-DE" sz="1000" dirty="0">
                <a:latin typeface="Calibri" panose="020F0502020204030204" pitchFamily="34" charset="0"/>
                <a:ea typeface="Calibri" panose="020F0502020204030204" pitchFamily="34" charset="0"/>
                <a:cs typeface="Times New Roman" panose="02020603050405020304" pitchFamily="18" charset="0"/>
              </a:rPr>
              <a:t>Fröhler, L., 2020</a:t>
            </a:r>
          </a:p>
          <a:p>
            <a:pPr marL="342900" indent="-342900">
              <a:lnSpc>
                <a:spcPct val="107000"/>
              </a:lnSpc>
              <a:spcAft>
                <a:spcPts val="600"/>
              </a:spcAft>
              <a:buFont typeface="+mj-lt"/>
              <a:buAutoNum type="arabicParenBoth" startAt="50"/>
            </a:pPr>
            <a:r>
              <a:rPr lang="de-DE" sz="1000" dirty="0">
                <a:latin typeface="Calibri" panose="020F0502020204030204" pitchFamily="34" charset="0"/>
                <a:ea typeface="Calibri" panose="020F0502020204030204" pitchFamily="34" charset="0"/>
                <a:cs typeface="Times New Roman" panose="02020603050405020304" pitchFamily="18" charset="0"/>
              </a:rPr>
              <a:t>Fröhler, L., 2020</a:t>
            </a:r>
          </a:p>
          <a:p>
            <a:pPr marL="342900" indent="-342900">
              <a:lnSpc>
                <a:spcPct val="107000"/>
              </a:lnSpc>
              <a:spcAft>
                <a:spcPts val="600"/>
              </a:spcAft>
              <a:buFont typeface="+mj-lt"/>
              <a:buAutoNum type="arabicParenBoth" startAt="50"/>
            </a:pPr>
            <a:r>
              <a:rPr lang="de-DE" sz="1000" dirty="0">
                <a:latin typeface="Calibri" panose="020F0502020204030204" pitchFamily="34" charset="0"/>
                <a:ea typeface="Calibri" panose="020F0502020204030204" pitchFamily="34" charset="0"/>
                <a:cs typeface="Times New Roman" panose="02020603050405020304" pitchFamily="18" charset="0"/>
              </a:rPr>
              <a:t>Fröhler, L., 2020</a:t>
            </a:r>
          </a:p>
          <a:p>
            <a:pPr marL="342900" indent="-342900">
              <a:lnSpc>
                <a:spcPct val="107000"/>
              </a:lnSpc>
              <a:spcAft>
                <a:spcPts val="600"/>
              </a:spcAft>
              <a:buFont typeface="+mj-lt"/>
              <a:buAutoNum type="arabicParenBoth" startAt="50"/>
            </a:pPr>
            <a:r>
              <a:rPr lang="de-DE" sz="1000" dirty="0">
                <a:latin typeface="Calibri" panose="020F0502020204030204" pitchFamily="34" charset="0"/>
                <a:ea typeface="Calibri" panose="020F0502020204030204" pitchFamily="34" charset="0"/>
                <a:cs typeface="Times New Roman" panose="02020603050405020304" pitchFamily="18" charset="0"/>
              </a:rPr>
              <a:t>Fröhler, L., 2021</a:t>
            </a:r>
          </a:p>
          <a:p>
            <a:pPr marL="342900" indent="-342900">
              <a:lnSpc>
                <a:spcPct val="107000"/>
              </a:lnSpc>
              <a:spcAft>
                <a:spcPts val="600"/>
              </a:spcAft>
              <a:buFont typeface="+mj-lt"/>
              <a:buAutoNum type="arabicParenBoth" startAt="50"/>
            </a:pPr>
            <a:r>
              <a:rPr lang="de-DE" sz="1000" dirty="0">
                <a:latin typeface="Calibri" panose="020F0502020204030204" pitchFamily="34" charset="0"/>
                <a:ea typeface="Calibri" panose="020F0502020204030204" pitchFamily="34" charset="0"/>
                <a:cs typeface="Times New Roman" panose="02020603050405020304" pitchFamily="18" charset="0"/>
              </a:rPr>
              <a:t>Fröhler, L., 2020</a:t>
            </a:r>
          </a:p>
          <a:p>
            <a:pPr marL="342900" indent="-342900">
              <a:lnSpc>
                <a:spcPct val="107000"/>
              </a:lnSpc>
              <a:spcAft>
                <a:spcPts val="600"/>
              </a:spcAft>
              <a:buFont typeface="+mj-lt"/>
              <a:buAutoNum type="arabicParenBoth" startAt="50"/>
            </a:pPr>
            <a:r>
              <a:rPr lang="de-DE" sz="1000" dirty="0">
                <a:latin typeface="Calibri" panose="020F0502020204030204" pitchFamily="34" charset="0"/>
                <a:ea typeface="Calibri" panose="020F0502020204030204" pitchFamily="34" charset="0"/>
                <a:cs typeface="Times New Roman" panose="02020603050405020304" pitchFamily="18" charset="0"/>
              </a:rPr>
              <a:t>Fröhler, L., 2020</a:t>
            </a:r>
          </a:p>
          <a:p>
            <a:pPr marL="342900" indent="-342900">
              <a:lnSpc>
                <a:spcPct val="107000"/>
              </a:lnSpc>
              <a:spcAft>
                <a:spcPts val="600"/>
              </a:spcAft>
              <a:buFont typeface="+mj-lt"/>
              <a:buAutoNum type="arabicParenBoth" startAt="50"/>
            </a:pPr>
            <a:r>
              <a:rPr lang="de-DE" sz="1000" dirty="0">
                <a:latin typeface="Calibri" panose="020F0502020204030204" pitchFamily="34" charset="0"/>
                <a:ea typeface="Calibri" panose="020F0502020204030204" pitchFamily="34" charset="0"/>
                <a:cs typeface="Times New Roman" panose="02020603050405020304" pitchFamily="18" charset="0"/>
              </a:rPr>
              <a:t>Stiele, V. &amp; Fröhler, L., 2020, mit Elementen von </a:t>
            </a:r>
            <a:r>
              <a:rPr lang="de-DE" sz="1000" dirty="0" err="1">
                <a:latin typeface="Calibri" panose="020F0502020204030204" pitchFamily="34" charset="0"/>
                <a:ea typeface="Calibri" panose="020F0502020204030204" pitchFamily="34" charset="0"/>
                <a:cs typeface="Times New Roman" panose="02020603050405020304" pitchFamily="18" charset="0"/>
              </a:rPr>
              <a:t>Mayapujiati</a:t>
            </a:r>
            <a:r>
              <a:rPr lang="de-DE" sz="1000" dirty="0">
                <a:latin typeface="Calibri" panose="020F0502020204030204" pitchFamily="34" charset="0"/>
                <a:ea typeface="Calibri" panose="020F0502020204030204" pitchFamily="34" charset="0"/>
                <a:cs typeface="Times New Roman" panose="02020603050405020304" pitchFamily="18" charset="0"/>
              </a:rPr>
              <a:t>/Open-Clipart-</a:t>
            </a:r>
            <a:r>
              <a:rPr lang="de-DE" sz="1000" dirty="0" err="1">
                <a:latin typeface="Calibri" panose="020F0502020204030204" pitchFamily="34" charset="0"/>
                <a:ea typeface="Calibri" panose="020F0502020204030204" pitchFamily="34" charset="0"/>
                <a:cs typeface="Times New Roman" panose="02020603050405020304" pitchFamily="18" charset="0"/>
              </a:rPr>
              <a:t>Vectors</a:t>
            </a:r>
            <a:r>
              <a:rPr lang="de-DE" sz="1000" dirty="0">
                <a:latin typeface="Calibri" panose="020F0502020204030204" pitchFamily="34" charset="0"/>
                <a:ea typeface="Calibri" panose="020F0502020204030204" pitchFamily="34" charset="0"/>
                <a:cs typeface="Times New Roman" panose="02020603050405020304" pitchFamily="18" charset="0"/>
              </a:rPr>
              <a:t>/</a:t>
            </a:r>
            <a:r>
              <a:rPr lang="de-DE" sz="1000" dirty="0" err="1">
                <a:latin typeface="Calibri" panose="020F0502020204030204" pitchFamily="34" charset="0"/>
                <a:ea typeface="Calibri" panose="020F0502020204030204" pitchFamily="34" charset="0"/>
                <a:cs typeface="Times New Roman" panose="02020603050405020304" pitchFamily="18" charset="0"/>
              </a:rPr>
              <a:t>Riasan</a:t>
            </a:r>
            <a:r>
              <a:rPr lang="de-DE" sz="1000" dirty="0">
                <a:latin typeface="Calibri" panose="020F0502020204030204" pitchFamily="34" charset="0"/>
                <a:ea typeface="Calibri" panose="020F0502020204030204" pitchFamily="34" charset="0"/>
                <a:cs typeface="Times New Roman" panose="02020603050405020304" pitchFamily="18" charset="0"/>
              </a:rPr>
              <a:t>/Pixabay.com. Zugriff am 02.02.2021.</a:t>
            </a:r>
          </a:p>
          <a:p>
            <a:pPr marL="2381" indent="0">
              <a:buFont typeface="Arial" panose="020B0604020202020204" pitchFamily="34" charset="0"/>
              <a:buNone/>
            </a:pPr>
            <a:endParaRPr lang="de-DE" sz="1000" dirty="0"/>
          </a:p>
        </p:txBody>
      </p:sp>
      <p:sp>
        <p:nvSpPr>
          <p:cNvPr id="7" name="Textfeld 6">
            <a:extLst>
              <a:ext uri="{FF2B5EF4-FFF2-40B4-BE49-F238E27FC236}">
                <a16:creationId xmlns:a16="http://schemas.microsoft.com/office/drawing/2014/main" id="{FDBFCCB3-0714-4D18-883F-39E74B9E3878}"/>
              </a:ext>
            </a:extLst>
          </p:cNvPr>
          <p:cNvSpPr txBox="1"/>
          <p:nvPr/>
        </p:nvSpPr>
        <p:spPr>
          <a:xfrm>
            <a:off x="8584444" y="2474093"/>
            <a:ext cx="430887" cy="1806554"/>
          </a:xfrm>
          <a:prstGeom prst="rect">
            <a:avLst/>
          </a:prstGeom>
          <a:noFill/>
        </p:spPr>
        <p:txBody>
          <a:bodyPr vert="vert" wrap="square" rtlCol="0" anchor="ctr">
            <a:spAutoFit/>
          </a:bodyPr>
          <a:lstStyle/>
          <a:p>
            <a:pPr algn="ctr"/>
            <a:r>
              <a:rPr lang="de-DE" sz="1600" dirty="0">
                <a:solidFill>
                  <a:schemeClr val="bg1"/>
                </a:solidFill>
                <a:latin typeface="+mn-lt"/>
              </a:rPr>
              <a:t>Abbildungen</a:t>
            </a:r>
          </a:p>
        </p:txBody>
      </p:sp>
    </p:spTree>
    <p:extLst>
      <p:ext uri="{BB962C8B-B14F-4D97-AF65-F5344CB8AC3E}">
        <p14:creationId xmlns:p14="http://schemas.microsoft.com/office/powerpoint/2010/main" val="4252768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2"/>
          </p:nvPr>
        </p:nvSpPr>
        <p:spPr>
          <a:prstGeom prst="rect">
            <a:avLst/>
          </a:prstGeom>
        </p:spPr>
        <p:txBody>
          <a:bodyPr/>
          <a:lstStyle/>
          <a:p>
            <a:r>
              <a:rPr lang="de-DE" dirty="0">
                <a:solidFill>
                  <a:schemeClr val="tx1"/>
                </a:solidFill>
              </a:rPr>
              <a:t>Temperatur</a:t>
            </a:r>
          </a:p>
        </p:txBody>
      </p:sp>
      <p:sp>
        <p:nvSpPr>
          <p:cNvPr id="4" name="Textplatzhalter 3">
            <a:extLst>
              <a:ext uri="{FF2B5EF4-FFF2-40B4-BE49-F238E27FC236}">
                <a16:creationId xmlns:a16="http://schemas.microsoft.com/office/drawing/2014/main" id="{24970CFB-E3A3-4E3D-86C7-98E18FF87E97}"/>
              </a:ext>
            </a:extLst>
          </p:cNvPr>
          <p:cNvSpPr>
            <a:spLocks noGrp="1"/>
          </p:cNvSpPr>
          <p:nvPr>
            <p:ph type="body" sz="quarter" idx="13"/>
          </p:nvPr>
        </p:nvSpPr>
        <p:spPr/>
        <p:txBody>
          <a:bodyPr/>
          <a:lstStyle/>
          <a:p>
            <a:endParaRPr lang="de-DE"/>
          </a:p>
        </p:txBody>
      </p:sp>
      <p:pic>
        <p:nvPicPr>
          <p:cNvPr id="5" name="Grafik 4"/>
          <p:cNvPicPr>
            <a:picLocks noChangeAspect="1"/>
          </p:cNvPicPr>
          <p:nvPr/>
        </p:nvPicPr>
        <p:blipFill>
          <a:blip r:embed="rId3"/>
          <a:stretch>
            <a:fillRect/>
          </a:stretch>
        </p:blipFill>
        <p:spPr>
          <a:xfrm>
            <a:off x="971550" y="986819"/>
            <a:ext cx="5279594" cy="3212870"/>
          </a:xfrm>
          <a:prstGeom prst="rect">
            <a:avLst/>
          </a:prstGeom>
        </p:spPr>
      </p:pic>
      <p:sp>
        <p:nvSpPr>
          <p:cNvPr id="6" name="Textfeld 5"/>
          <p:cNvSpPr txBox="1"/>
          <p:nvPr/>
        </p:nvSpPr>
        <p:spPr>
          <a:xfrm>
            <a:off x="971549" y="4091105"/>
            <a:ext cx="6840361" cy="907941"/>
          </a:xfrm>
          <a:prstGeom prst="rect">
            <a:avLst/>
          </a:prstGeom>
          <a:noFill/>
        </p:spPr>
        <p:txBody>
          <a:bodyPr wrap="square" rtlCol="0">
            <a:spAutoFit/>
          </a:bodyPr>
          <a:lstStyle/>
          <a:p>
            <a:pPr marL="285750" indent="-285750" algn="l">
              <a:spcBef>
                <a:spcPts val="600"/>
              </a:spcBef>
              <a:buFont typeface="Arial" panose="020B0604020202020204" pitchFamily="34" charset="0"/>
              <a:buChar char="•"/>
            </a:pPr>
            <a:r>
              <a:rPr lang="de-DE" sz="1600" b="1" dirty="0">
                <a:latin typeface="+mn-lt"/>
              </a:rPr>
              <a:t>Bis zum artspezifischen Optimum </a:t>
            </a:r>
            <a:r>
              <a:rPr lang="de-DE" sz="1600" dirty="0">
                <a:latin typeface="+mn-lt"/>
              </a:rPr>
              <a:t>wirkt sich ein Temperaturanstieg </a:t>
            </a:r>
            <a:r>
              <a:rPr lang="de-DE" sz="1600" b="1" dirty="0">
                <a:latin typeface="+mn-lt"/>
              </a:rPr>
              <a:t>positiv</a:t>
            </a:r>
            <a:r>
              <a:rPr lang="de-DE" sz="1600" dirty="0">
                <a:latin typeface="+mn-lt"/>
              </a:rPr>
              <a:t> auf das Pflanzenwachstum aus</a:t>
            </a:r>
          </a:p>
          <a:p>
            <a:pPr marL="285750" indent="-285750" algn="l">
              <a:spcBef>
                <a:spcPts val="600"/>
              </a:spcBef>
              <a:buFont typeface="Arial" panose="020B0604020202020204" pitchFamily="34" charset="0"/>
              <a:buChar char="•"/>
            </a:pPr>
            <a:r>
              <a:rPr lang="de-DE" sz="1600" dirty="0">
                <a:latin typeface="+mn-lt"/>
              </a:rPr>
              <a:t>Bei </a:t>
            </a:r>
            <a:r>
              <a:rPr lang="de-DE" sz="1600" b="1" dirty="0">
                <a:latin typeface="+mn-lt"/>
              </a:rPr>
              <a:t>Überschreitung</a:t>
            </a:r>
            <a:r>
              <a:rPr lang="de-DE" sz="1600" dirty="0">
                <a:latin typeface="+mn-lt"/>
              </a:rPr>
              <a:t> verkehrt sich der Effekt ins </a:t>
            </a:r>
            <a:r>
              <a:rPr lang="de-DE" sz="1600" b="1" dirty="0">
                <a:latin typeface="+mn-lt"/>
              </a:rPr>
              <a:t>Gegenteil</a:t>
            </a:r>
          </a:p>
        </p:txBody>
      </p:sp>
      <p:cxnSp>
        <p:nvCxnSpPr>
          <p:cNvPr id="8" name="Gerade Verbindung mit Pfeil 7"/>
          <p:cNvCxnSpPr/>
          <p:nvPr/>
        </p:nvCxnSpPr>
        <p:spPr>
          <a:xfrm flipV="1">
            <a:off x="1898054" y="1986083"/>
            <a:ext cx="1052369" cy="888276"/>
          </a:xfrm>
          <a:prstGeom prst="straightConnector1">
            <a:avLst/>
          </a:prstGeom>
          <a:ln>
            <a:solidFill>
              <a:srgbClr val="00B05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0" name="Gerade Verbindung mit Pfeil 9"/>
          <p:cNvCxnSpPr/>
          <p:nvPr/>
        </p:nvCxnSpPr>
        <p:spPr>
          <a:xfrm>
            <a:off x="4250951" y="1862988"/>
            <a:ext cx="939358" cy="1178462"/>
          </a:xfrm>
          <a:prstGeom prst="straightConnector1">
            <a:avLst/>
          </a:prstGeom>
          <a:ln>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sp>
        <p:nvSpPr>
          <p:cNvPr id="12" name="Textfeld 11"/>
          <p:cNvSpPr txBox="1"/>
          <p:nvPr/>
        </p:nvSpPr>
        <p:spPr>
          <a:xfrm rot="19183463">
            <a:off x="1586806" y="2179454"/>
            <a:ext cx="1645920" cy="276999"/>
          </a:xfrm>
          <a:prstGeom prst="rect">
            <a:avLst/>
          </a:prstGeom>
          <a:noFill/>
        </p:spPr>
        <p:txBody>
          <a:bodyPr wrap="square" rtlCol="0">
            <a:spAutoFit/>
          </a:bodyPr>
          <a:lstStyle/>
          <a:p>
            <a:pPr algn="l"/>
            <a:r>
              <a:rPr lang="de-DE" sz="1200" dirty="0">
                <a:solidFill>
                  <a:srgbClr val="00B050"/>
                </a:solidFill>
                <a:latin typeface="+mn-lt"/>
              </a:rPr>
              <a:t>wachstumsfördernd</a:t>
            </a:r>
          </a:p>
        </p:txBody>
      </p:sp>
      <p:sp>
        <p:nvSpPr>
          <p:cNvPr id="15" name="Textfeld 14"/>
          <p:cNvSpPr txBox="1"/>
          <p:nvPr/>
        </p:nvSpPr>
        <p:spPr>
          <a:xfrm rot="3133057">
            <a:off x="3984770" y="2252622"/>
            <a:ext cx="1645920" cy="276999"/>
          </a:xfrm>
          <a:prstGeom prst="rect">
            <a:avLst/>
          </a:prstGeom>
          <a:noFill/>
        </p:spPr>
        <p:txBody>
          <a:bodyPr wrap="square" rtlCol="0">
            <a:spAutoFit/>
          </a:bodyPr>
          <a:lstStyle/>
          <a:p>
            <a:pPr algn="l"/>
            <a:r>
              <a:rPr lang="de-DE" sz="1200" dirty="0">
                <a:solidFill>
                  <a:srgbClr val="FF0000"/>
                </a:solidFill>
                <a:latin typeface="+mn-lt"/>
              </a:rPr>
              <a:t>wachstumshemmend</a:t>
            </a:r>
          </a:p>
        </p:txBody>
      </p:sp>
      <p:cxnSp>
        <p:nvCxnSpPr>
          <p:cNvPr id="18" name="Gerader Verbinder 17"/>
          <p:cNvCxnSpPr/>
          <p:nvPr/>
        </p:nvCxnSpPr>
        <p:spPr>
          <a:xfrm>
            <a:off x="3831771" y="1820899"/>
            <a:ext cx="0" cy="187062"/>
          </a:xfrm>
          <a:prstGeom prst="line">
            <a:avLst/>
          </a:prstGeom>
          <a:ln>
            <a:solidFill>
              <a:schemeClr val="tx1">
                <a:lumMod val="50000"/>
                <a:lumOff val="50000"/>
              </a:schemeClr>
            </a:solidFill>
          </a:ln>
          <a:effectLst/>
        </p:spPr>
        <p:style>
          <a:lnRef idx="2">
            <a:schemeClr val="dk1"/>
          </a:lnRef>
          <a:fillRef idx="0">
            <a:schemeClr val="dk1"/>
          </a:fillRef>
          <a:effectRef idx="1">
            <a:schemeClr val="dk1"/>
          </a:effectRef>
          <a:fontRef idx="minor">
            <a:schemeClr val="tx1"/>
          </a:fontRef>
        </p:style>
      </p:cxnSp>
      <p:sp>
        <p:nvSpPr>
          <p:cNvPr id="19" name="Textfeld 18"/>
          <p:cNvSpPr txBox="1"/>
          <p:nvPr/>
        </p:nvSpPr>
        <p:spPr>
          <a:xfrm>
            <a:off x="3421198" y="2040954"/>
            <a:ext cx="1036320" cy="276999"/>
          </a:xfrm>
          <a:prstGeom prst="rect">
            <a:avLst/>
          </a:prstGeom>
          <a:noFill/>
        </p:spPr>
        <p:txBody>
          <a:bodyPr wrap="square" rtlCol="0">
            <a:spAutoFit/>
          </a:bodyPr>
          <a:lstStyle/>
          <a:p>
            <a:pPr algn="l"/>
            <a:r>
              <a:rPr lang="de-DE" sz="1200" b="1" dirty="0">
                <a:solidFill>
                  <a:schemeClr val="tx1">
                    <a:lumMod val="50000"/>
                    <a:lumOff val="50000"/>
                  </a:schemeClr>
                </a:solidFill>
                <a:latin typeface="+mn-lt"/>
              </a:rPr>
              <a:t>Optimum</a:t>
            </a:r>
          </a:p>
        </p:txBody>
      </p:sp>
      <p:pic>
        <p:nvPicPr>
          <p:cNvPr id="3" name="Grafik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49693" y="1680271"/>
            <a:ext cx="989734" cy="1915615"/>
          </a:xfrm>
          <a:prstGeom prst="rect">
            <a:avLst/>
          </a:prstGeom>
        </p:spPr>
      </p:pic>
      <p:sp>
        <p:nvSpPr>
          <p:cNvPr id="16" name="Textfeld 15">
            <a:extLst>
              <a:ext uri="{FF2B5EF4-FFF2-40B4-BE49-F238E27FC236}">
                <a16:creationId xmlns:a16="http://schemas.microsoft.com/office/drawing/2014/main" id="{624A871B-AFA9-4BDB-A170-E36B81BE6135}"/>
              </a:ext>
            </a:extLst>
          </p:cNvPr>
          <p:cNvSpPr txBox="1"/>
          <p:nvPr/>
        </p:nvSpPr>
        <p:spPr>
          <a:xfrm>
            <a:off x="7169708" y="3784402"/>
            <a:ext cx="339437" cy="215444"/>
          </a:xfrm>
          <a:prstGeom prst="rect">
            <a:avLst/>
          </a:prstGeom>
          <a:noFill/>
        </p:spPr>
        <p:txBody>
          <a:bodyPr wrap="square" rtlCol="0">
            <a:spAutoFit/>
          </a:bodyPr>
          <a:lstStyle/>
          <a:p>
            <a:r>
              <a:rPr lang="de-DE" sz="800" dirty="0">
                <a:latin typeface="+mn-lt"/>
              </a:rPr>
              <a:t>(5)</a:t>
            </a:r>
          </a:p>
        </p:txBody>
      </p:sp>
      <p:sp>
        <p:nvSpPr>
          <p:cNvPr id="17" name="Textfeld 16">
            <a:extLst>
              <a:ext uri="{FF2B5EF4-FFF2-40B4-BE49-F238E27FC236}">
                <a16:creationId xmlns:a16="http://schemas.microsoft.com/office/drawing/2014/main" id="{E07129DE-39B9-4F16-8FC8-BCE20F8B44CD}"/>
              </a:ext>
            </a:extLst>
          </p:cNvPr>
          <p:cNvSpPr txBox="1"/>
          <p:nvPr/>
        </p:nvSpPr>
        <p:spPr>
          <a:xfrm>
            <a:off x="8466892" y="2391422"/>
            <a:ext cx="677108" cy="1971571"/>
          </a:xfrm>
          <a:prstGeom prst="rect">
            <a:avLst/>
          </a:prstGeom>
          <a:noFill/>
        </p:spPr>
        <p:txBody>
          <a:bodyPr vert="vert" wrap="square" rtlCol="0" anchor="ctr">
            <a:spAutoFit/>
          </a:bodyPr>
          <a:lstStyle/>
          <a:p>
            <a:pPr algn="ctr"/>
            <a:r>
              <a:rPr lang="de-DE" sz="1600" b="1" dirty="0">
                <a:solidFill>
                  <a:schemeClr val="bg1"/>
                </a:solidFill>
                <a:latin typeface="+mn-lt"/>
              </a:rPr>
              <a:t>Klima und Pflanzenwachstum</a:t>
            </a:r>
          </a:p>
        </p:txBody>
      </p:sp>
    </p:spTree>
    <p:extLst>
      <p:ext uri="{BB962C8B-B14F-4D97-AF65-F5344CB8AC3E}">
        <p14:creationId xmlns:p14="http://schemas.microsoft.com/office/powerpoint/2010/main" val="6327914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12"/>
          </p:nvPr>
        </p:nvSpPr>
        <p:spPr/>
        <p:txBody>
          <a:bodyPr/>
          <a:lstStyle/>
          <a:p>
            <a:pPr marL="0" indent="0">
              <a:buNone/>
            </a:pPr>
            <a:r>
              <a:rPr lang="de-DE" dirty="0"/>
              <a:t>Hitzestress - Symptome</a:t>
            </a:r>
          </a:p>
        </p:txBody>
      </p:sp>
      <p:pic>
        <p:nvPicPr>
          <p:cNvPr id="9" name="Grafik 8">
            <a:extLst>
              <a:ext uri="{FF2B5EF4-FFF2-40B4-BE49-F238E27FC236}">
                <a16:creationId xmlns:a16="http://schemas.microsoft.com/office/drawing/2014/main" id="{C3C284E2-6C45-437A-8732-F57DB8DE2C26}"/>
              </a:ext>
            </a:extLst>
          </p:cNvPr>
          <p:cNvPicPr>
            <a:picLocks noChangeAspect="1"/>
          </p:cNvPicPr>
          <p:nvPr/>
        </p:nvPicPr>
        <p:blipFill rotWithShape="1">
          <a:blip r:embed="rId3"/>
          <a:srcRect l="26558" t="33595" r="44510" b="35817"/>
          <a:stretch/>
        </p:blipFill>
        <p:spPr>
          <a:xfrm>
            <a:off x="960326" y="1078651"/>
            <a:ext cx="2143839" cy="1511020"/>
          </a:xfrm>
          <a:prstGeom prst="rect">
            <a:avLst/>
          </a:prstGeom>
        </p:spPr>
      </p:pic>
      <p:pic>
        <p:nvPicPr>
          <p:cNvPr id="11" name="Grafik 10">
            <a:extLst>
              <a:ext uri="{FF2B5EF4-FFF2-40B4-BE49-F238E27FC236}">
                <a16:creationId xmlns:a16="http://schemas.microsoft.com/office/drawing/2014/main" id="{DD4402A5-B7BE-4F37-B84E-62C2FA2CF636}"/>
              </a:ext>
            </a:extLst>
          </p:cNvPr>
          <p:cNvPicPr>
            <a:picLocks noChangeAspect="1"/>
          </p:cNvPicPr>
          <p:nvPr/>
        </p:nvPicPr>
        <p:blipFill rotWithShape="1">
          <a:blip r:embed="rId4"/>
          <a:srcRect r="2131"/>
          <a:stretch/>
        </p:blipFill>
        <p:spPr>
          <a:xfrm>
            <a:off x="4414375" y="1111410"/>
            <a:ext cx="2143838" cy="1460340"/>
          </a:xfrm>
          <a:prstGeom prst="rect">
            <a:avLst/>
          </a:prstGeom>
        </p:spPr>
      </p:pic>
      <p:sp>
        <p:nvSpPr>
          <p:cNvPr id="12" name="Textfeld 11">
            <a:extLst>
              <a:ext uri="{FF2B5EF4-FFF2-40B4-BE49-F238E27FC236}">
                <a16:creationId xmlns:a16="http://schemas.microsoft.com/office/drawing/2014/main" id="{C54496C6-2755-43A0-9701-61F590BD584E}"/>
              </a:ext>
            </a:extLst>
          </p:cNvPr>
          <p:cNvSpPr txBox="1"/>
          <p:nvPr/>
        </p:nvSpPr>
        <p:spPr>
          <a:xfrm>
            <a:off x="906538" y="2571750"/>
            <a:ext cx="2623315" cy="276999"/>
          </a:xfrm>
          <a:prstGeom prst="rect">
            <a:avLst/>
          </a:prstGeom>
          <a:noFill/>
        </p:spPr>
        <p:txBody>
          <a:bodyPr wrap="square" rtlCol="0">
            <a:spAutoFit/>
          </a:bodyPr>
          <a:lstStyle/>
          <a:p>
            <a:pPr algn="l">
              <a:spcBef>
                <a:spcPts val="100"/>
              </a:spcBef>
            </a:pPr>
            <a:r>
              <a:rPr lang="de-DE" sz="1200" dirty="0" err="1">
                <a:latin typeface="+mn-lt"/>
              </a:rPr>
              <a:t>Geschosster</a:t>
            </a:r>
            <a:r>
              <a:rPr lang="de-DE" sz="1200" dirty="0">
                <a:latin typeface="+mn-lt"/>
              </a:rPr>
              <a:t> Salat </a:t>
            </a:r>
            <a:r>
              <a:rPr lang="de-DE" sz="800" dirty="0">
                <a:latin typeface="+mn-lt"/>
              </a:rPr>
              <a:t>(6)</a:t>
            </a:r>
          </a:p>
        </p:txBody>
      </p:sp>
      <p:sp>
        <p:nvSpPr>
          <p:cNvPr id="13" name="Textfeld 12">
            <a:extLst>
              <a:ext uri="{FF2B5EF4-FFF2-40B4-BE49-F238E27FC236}">
                <a16:creationId xmlns:a16="http://schemas.microsoft.com/office/drawing/2014/main" id="{3B4852DE-FB5C-475B-9998-12D30D06EBC8}"/>
              </a:ext>
            </a:extLst>
          </p:cNvPr>
          <p:cNvSpPr txBox="1"/>
          <p:nvPr/>
        </p:nvSpPr>
        <p:spPr>
          <a:xfrm>
            <a:off x="4354689" y="2571749"/>
            <a:ext cx="2623315" cy="276999"/>
          </a:xfrm>
          <a:prstGeom prst="rect">
            <a:avLst/>
          </a:prstGeom>
          <a:noFill/>
        </p:spPr>
        <p:txBody>
          <a:bodyPr wrap="square" rtlCol="0">
            <a:spAutoFit/>
          </a:bodyPr>
          <a:lstStyle/>
          <a:p>
            <a:pPr algn="l">
              <a:spcBef>
                <a:spcPts val="100"/>
              </a:spcBef>
            </a:pPr>
            <a:r>
              <a:rPr lang="de-DE" sz="1200" dirty="0">
                <a:latin typeface="+mn-lt"/>
              </a:rPr>
              <a:t>Blattrandnekrosen an Salat </a:t>
            </a:r>
            <a:r>
              <a:rPr lang="de-DE" sz="800" dirty="0">
                <a:latin typeface="+mn-lt"/>
              </a:rPr>
              <a:t>(7)</a:t>
            </a:r>
          </a:p>
        </p:txBody>
      </p:sp>
      <p:pic>
        <p:nvPicPr>
          <p:cNvPr id="3" name="Grafik 2">
            <a:extLst>
              <a:ext uri="{FF2B5EF4-FFF2-40B4-BE49-F238E27FC236}">
                <a16:creationId xmlns:a16="http://schemas.microsoft.com/office/drawing/2014/main" id="{2B1CFF45-5BB6-48AC-AC5D-36ABC9CEA5EC}"/>
              </a:ext>
            </a:extLst>
          </p:cNvPr>
          <p:cNvPicPr>
            <a:picLocks noChangeAspect="1"/>
          </p:cNvPicPr>
          <p:nvPr/>
        </p:nvPicPr>
        <p:blipFill rotWithShape="1">
          <a:blip r:embed="rId5"/>
          <a:srcRect l="15405" t="31104" r="22735"/>
          <a:stretch/>
        </p:blipFill>
        <p:spPr>
          <a:xfrm>
            <a:off x="960326" y="3089237"/>
            <a:ext cx="2143839" cy="1593195"/>
          </a:xfrm>
          <a:prstGeom prst="rect">
            <a:avLst/>
          </a:prstGeom>
        </p:spPr>
      </p:pic>
      <p:sp>
        <p:nvSpPr>
          <p:cNvPr id="10" name="Textfeld 9">
            <a:extLst>
              <a:ext uri="{FF2B5EF4-FFF2-40B4-BE49-F238E27FC236}">
                <a16:creationId xmlns:a16="http://schemas.microsoft.com/office/drawing/2014/main" id="{B1203A88-7365-4134-A186-2138507059F6}"/>
              </a:ext>
            </a:extLst>
          </p:cNvPr>
          <p:cNvSpPr txBox="1"/>
          <p:nvPr/>
        </p:nvSpPr>
        <p:spPr>
          <a:xfrm>
            <a:off x="830828" y="4682432"/>
            <a:ext cx="1986827" cy="276999"/>
          </a:xfrm>
          <a:prstGeom prst="rect">
            <a:avLst/>
          </a:prstGeom>
          <a:noFill/>
        </p:spPr>
        <p:txBody>
          <a:bodyPr wrap="square" rtlCol="0">
            <a:spAutoFit/>
          </a:bodyPr>
          <a:lstStyle/>
          <a:p>
            <a:pPr algn="l"/>
            <a:r>
              <a:rPr lang="de-DE" sz="1200" dirty="0">
                <a:latin typeface="+mn-lt"/>
              </a:rPr>
              <a:t>Grünkragen bei Tomaten </a:t>
            </a:r>
            <a:r>
              <a:rPr lang="de-DE" sz="800" dirty="0">
                <a:latin typeface="+mn-lt"/>
              </a:rPr>
              <a:t>(8)</a:t>
            </a:r>
          </a:p>
        </p:txBody>
      </p:sp>
      <p:sp>
        <p:nvSpPr>
          <p:cNvPr id="14" name="Textfeld 13">
            <a:extLst>
              <a:ext uri="{FF2B5EF4-FFF2-40B4-BE49-F238E27FC236}">
                <a16:creationId xmlns:a16="http://schemas.microsoft.com/office/drawing/2014/main" id="{FAD7FF3F-18CA-4C7A-9766-E49E0154DFAF}"/>
              </a:ext>
            </a:extLst>
          </p:cNvPr>
          <p:cNvSpPr txBox="1"/>
          <p:nvPr/>
        </p:nvSpPr>
        <p:spPr>
          <a:xfrm>
            <a:off x="4327985" y="4717797"/>
            <a:ext cx="2719801" cy="276999"/>
          </a:xfrm>
          <a:prstGeom prst="rect">
            <a:avLst/>
          </a:prstGeom>
          <a:noFill/>
        </p:spPr>
        <p:txBody>
          <a:bodyPr wrap="square" rtlCol="0">
            <a:spAutoFit/>
          </a:bodyPr>
          <a:lstStyle/>
          <a:p>
            <a:pPr algn="l"/>
            <a:r>
              <a:rPr lang="de-DE" sz="1200" dirty="0">
                <a:latin typeface="+mn-lt"/>
              </a:rPr>
              <a:t>Abgestoßene junge Gurken </a:t>
            </a:r>
            <a:r>
              <a:rPr lang="de-DE" sz="800" dirty="0">
                <a:latin typeface="+mn-lt"/>
              </a:rPr>
              <a:t>(9)</a:t>
            </a:r>
          </a:p>
        </p:txBody>
      </p:sp>
      <p:pic>
        <p:nvPicPr>
          <p:cNvPr id="7" name="Grafik 6">
            <a:extLst>
              <a:ext uri="{FF2B5EF4-FFF2-40B4-BE49-F238E27FC236}">
                <a16:creationId xmlns:a16="http://schemas.microsoft.com/office/drawing/2014/main" id="{30C26985-B3E6-4A21-9A23-833A2CA8C420}"/>
              </a:ext>
            </a:extLst>
          </p:cNvPr>
          <p:cNvPicPr>
            <a:picLocks noChangeAspect="1"/>
          </p:cNvPicPr>
          <p:nvPr/>
        </p:nvPicPr>
        <p:blipFill rotWithShape="1">
          <a:blip r:embed="rId6"/>
          <a:srcRect l="31723" t="6322" r="16955" b="25872"/>
          <a:stretch/>
        </p:blipFill>
        <p:spPr>
          <a:xfrm>
            <a:off x="4414375" y="3089236"/>
            <a:ext cx="2143838" cy="1593195"/>
          </a:xfrm>
          <a:prstGeom prst="rect">
            <a:avLst/>
          </a:prstGeom>
        </p:spPr>
      </p:pic>
      <p:sp>
        <p:nvSpPr>
          <p:cNvPr id="15" name="Textfeld 14">
            <a:extLst>
              <a:ext uri="{FF2B5EF4-FFF2-40B4-BE49-F238E27FC236}">
                <a16:creationId xmlns:a16="http://schemas.microsoft.com/office/drawing/2014/main" id="{F67160B4-9F8A-47C4-BB40-F341ED378129}"/>
              </a:ext>
            </a:extLst>
          </p:cNvPr>
          <p:cNvSpPr txBox="1"/>
          <p:nvPr/>
        </p:nvSpPr>
        <p:spPr>
          <a:xfrm>
            <a:off x="8466892" y="2391422"/>
            <a:ext cx="677108" cy="1971571"/>
          </a:xfrm>
          <a:prstGeom prst="rect">
            <a:avLst/>
          </a:prstGeom>
          <a:noFill/>
        </p:spPr>
        <p:txBody>
          <a:bodyPr vert="vert" wrap="square" rtlCol="0" anchor="ctr">
            <a:spAutoFit/>
          </a:bodyPr>
          <a:lstStyle/>
          <a:p>
            <a:pPr algn="ctr"/>
            <a:r>
              <a:rPr lang="de-DE" sz="1600" b="1" dirty="0">
                <a:solidFill>
                  <a:schemeClr val="bg1"/>
                </a:solidFill>
                <a:latin typeface="+mn-lt"/>
              </a:rPr>
              <a:t>Klima und Pflanzenwachstum</a:t>
            </a:r>
          </a:p>
        </p:txBody>
      </p:sp>
    </p:spTree>
    <p:extLst>
      <p:ext uri="{BB962C8B-B14F-4D97-AF65-F5344CB8AC3E}">
        <p14:creationId xmlns:p14="http://schemas.microsoft.com/office/powerpoint/2010/main" val="8571224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5"/>
          </p:nvPr>
        </p:nvSpPr>
        <p:spPr>
          <a:xfrm>
            <a:off x="971550" y="1330230"/>
            <a:ext cx="4499117" cy="2645004"/>
          </a:xfrm>
        </p:spPr>
        <p:txBody>
          <a:bodyPr/>
          <a:lstStyle/>
          <a:p>
            <a:r>
              <a:rPr lang="de-DE" dirty="0"/>
              <a:t>Üppiges Pflanzenwachstum ist nur bei </a:t>
            </a:r>
            <a:r>
              <a:rPr lang="de-DE" b="1" dirty="0"/>
              <a:t>ausreichender Wasserversorgung </a:t>
            </a:r>
            <a:r>
              <a:rPr lang="de-DE" dirty="0"/>
              <a:t>möglich</a:t>
            </a:r>
          </a:p>
          <a:p>
            <a:pPr>
              <a:spcBef>
                <a:spcPts val="1200"/>
              </a:spcBef>
              <a:spcAft>
                <a:spcPts val="600"/>
              </a:spcAft>
            </a:pPr>
            <a:r>
              <a:rPr lang="de-DE" b="1" dirty="0"/>
              <a:t>Klimawandel:</a:t>
            </a:r>
          </a:p>
          <a:p>
            <a:pPr lvl="1">
              <a:spcBef>
                <a:spcPts val="0"/>
              </a:spcBef>
              <a:spcAft>
                <a:spcPts val="600"/>
              </a:spcAft>
              <a:buClr>
                <a:srgbClr val="FF0000"/>
              </a:buClr>
            </a:pPr>
            <a:r>
              <a:rPr lang="de-DE" b="1" dirty="0">
                <a:latin typeface="+mn-lt"/>
              </a:rPr>
              <a:t>Ungünstigere Niederschlagsverteilung </a:t>
            </a:r>
            <a:r>
              <a:rPr lang="de-DE" dirty="0">
                <a:latin typeface="+mn-lt"/>
              </a:rPr>
              <a:t>mit länger anhaltenden Trockenphasen </a:t>
            </a:r>
          </a:p>
          <a:p>
            <a:pPr lvl="1">
              <a:spcBef>
                <a:spcPts val="0"/>
              </a:spcBef>
              <a:spcAft>
                <a:spcPts val="600"/>
              </a:spcAft>
              <a:buClr>
                <a:srgbClr val="FF0000"/>
              </a:buClr>
            </a:pPr>
            <a:r>
              <a:rPr lang="de-DE" b="1" dirty="0">
                <a:solidFill>
                  <a:srgbClr val="000000"/>
                </a:solidFill>
                <a:latin typeface="Calibri"/>
              </a:rPr>
              <a:t>Erhöhte Wasserverluste </a:t>
            </a:r>
            <a:r>
              <a:rPr lang="de-DE" dirty="0">
                <a:solidFill>
                  <a:srgbClr val="000000"/>
                </a:solidFill>
                <a:latin typeface="Calibri"/>
              </a:rPr>
              <a:t>durch </a:t>
            </a:r>
            <a:r>
              <a:rPr lang="de-DE">
                <a:solidFill>
                  <a:srgbClr val="000000"/>
                </a:solidFill>
                <a:latin typeface="Calibri"/>
              </a:rPr>
              <a:t>Verdunstung </a:t>
            </a:r>
            <a:endParaRPr lang="de-DE" smtClean="0">
              <a:solidFill>
                <a:srgbClr val="000000"/>
              </a:solidFill>
              <a:latin typeface="Calibri"/>
            </a:endParaRPr>
          </a:p>
          <a:p>
            <a:pPr lvl="1">
              <a:spcBef>
                <a:spcPts val="0"/>
              </a:spcBef>
              <a:spcAft>
                <a:spcPts val="600"/>
              </a:spcAft>
              <a:buClr>
                <a:srgbClr val="FF0000"/>
              </a:buClr>
            </a:pPr>
            <a:r>
              <a:rPr lang="de-DE" b="1" smtClean="0">
                <a:latin typeface="+mn-lt"/>
              </a:rPr>
              <a:t>Steigender </a:t>
            </a:r>
            <a:r>
              <a:rPr lang="de-DE" b="1" dirty="0">
                <a:latin typeface="+mn-lt"/>
              </a:rPr>
              <a:t>Wasserbedarf </a:t>
            </a:r>
            <a:r>
              <a:rPr lang="de-DE" dirty="0">
                <a:latin typeface="+mn-lt"/>
              </a:rPr>
              <a:t>der </a:t>
            </a:r>
            <a:r>
              <a:rPr lang="de-DE">
                <a:latin typeface="+mn-lt"/>
              </a:rPr>
              <a:t>Pflanzen </a:t>
            </a:r>
            <a:r>
              <a:rPr lang="de-DE" smtClean="0">
                <a:latin typeface="+mn-lt"/>
              </a:rPr>
              <a:t> </a:t>
            </a:r>
          </a:p>
        </p:txBody>
      </p:sp>
      <p:sp>
        <p:nvSpPr>
          <p:cNvPr id="14" name="Textplatzhalter 3">
            <a:extLst>
              <a:ext uri="{FF2B5EF4-FFF2-40B4-BE49-F238E27FC236}">
                <a16:creationId xmlns:a16="http://schemas.microsoft.com/office/drawing/2014/main" id="{A1F3DC43-B544-4FA9-88DF-085FC38F85C9}"/>
              </a:ext>
            </a:extLst>
          </p:cNvPr>
          <p:cNvSpPr txBox="1">
            <a:spLocks/>
          </p:cNvSpPr>
          <p:nvPr/>
        </p:nvSpPr>
        <p:spPr>
          <a:xfrm>
            <a:off x="960326" y="599567"/>
            <a:ext cx="6576732" cy="444505"/>
          </a:xfrm>
          <a:prstGeom prst="rect">
            <a:avLst/>
          </a:prstGeom>
        </p:spPr>
        <p:txBody>
          <a:bodyPr vert="horz" lIns="0" tIns="0" rIns="0" bIns="0"/>
          <a:lstStyle>
            <a:lvl1pPr marL="0" indent="0" algn="l" defTabSz="342900" rtl="0" eaLnBrk="0" fontAlgn="base" hangingPunct="0">
              <a:spcBef>
                <a:spcPts val="0"/>
              </a:spcBef>
              <a:spcAft>
                <a:spcPts val="1650"/>
              </a:spcAft>
              <a:buFontTx/>
              <a:buNone/>
              <a:defRPr sz="2600" b="1" kern="1200">
                <a:solidFill>
                  <a:schemeClr val="tx1"/>
                </a:solidFill>
                <a:latin typeface="+mj-lt"/>
                <a:ea typeface="Fira Sans" panose="020B0503050000020004" pitchFamily="34" charset="0"/>
                <a:cs typeface="Arial" panose="020B0604020202020204" pitchFamily="34" charset="0"/>
              </a:defRPr>
            </a:lvl1pPr>
            <a:lvl2pPr marL="0" indent="0" algn="l" defTabSz="342900" rtl="0" eaLnBrk="0" fontAlgn="base" hangingPunct="0">
              <a:spcBef>
                <a:spcPts val="0"/>
              </a:spcBef>
              <a:spcAft>
                <a:spcPts val="1650"/>
              </a:spcAft>
              <a:buFontTx/>
              <a:buNone/>
              <a:defRPr sz="2100" b="1" kern="1200" baseline="0">
                <a:solidFill>
                  <a:schemeClr val="tx1"/>
                </a:solidFill>
                <a:latin typeface="Arial"/>
                <a:ea typeface="ＭＳ Ｐゴシック" pitchFamily="-110" charset="-128"/>
                <a:cs typeface="Arial"/>
              </a:defRPr>
            </a:lvl2pPr>
            <a:lvl3pPr marL="857250" indent="-171450" algn="l" defTabSz="342900" rtl="0" eaLnBrk="0" fontAlgn="base" hangingPunct="0">
              <a:spcBef>
                <a:spcPct val="20000"/>
              </a:spcBef>
              <a:spcAft>
                <a:spcPct val="0"/>
              </a:spcAft>
              <a:buClr>
                <a:srgbClr val="71AD2A"/>
              </a:buClr>
              <a:buFont typeface="Lucida Grande"/>
              <a:buChar char="»"/>
              <a:defRPr kern="1200">
                <a:solidFill>
                  <a:schemeClr val="tx1"/>
                </a:solidFill>
                <a:latin typeface="Arial"/>
                <a:ea typeface="ＭＳ Ｐゴシック" pitchFamily="-110" charset="-128"/>
                <a:cs typeface="Arial"/>
              </a:defRPr>
            </a:lvl3pPr>
            <a:lvl4pPr marL="12001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Arial"/>
                <a:ea typeface="ＭＳ Ｐゴシック" pitchFamily="-110" charset="-128"/>
                <a:cs typeface="Arial"/>
              </a:defRPr>
            </a:lvl4pPr>
            <a:lvl5pPr marL="1543050" indent="-171450" algn="l" defTabSz="342900" rtl="0" eaLnBrk="0" fontAlgn="base" hangingPunct="0">
              <a:spcBef>
                <a:spcPct val="20000"/>
              </a:spcBef>
              <a:spcAft>
                <a:spcPct val="0"/>
              </a:spcAft>
              <a:buFont typeface="Arial" panose="020B0604020202020204" pitchFamily="34" charset="0"/>
              <a:buChar char="»"/>
              <a:defRPr sz="1500" kern="1200">
                <a:solidFill>
                  <a:schemeClr val="tx1"/>
                </a:solidFill>
                <a:latin typeface="Arial"/>
                <a:ea typeface="ＭＳ Ｐゴシック" pitchFamily="-110" charset="-128"/>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de-DE" smtClean="0"/>
              <a:t>Feuchtigkeit</a:t>
            </a:r>
            <a:endParaRPr lang="de-DE" dirty="0"/>
          </a:p>
        </p:txBody>
      </p:sp>
      <p:sp>
        <p:nvSpPr>
          <p:cNvPr id="12" name="Textfeld 11">
            <a:extLst>
              <a:ext uri="{FF2B5EF4-FFF2-40B4-BE49-F238E27FC236}">
                <a16:creationId xmlns:a16="http://schemas.microsoft.com/office/drawing/2014/main" id="{38C096DD-FD60-439C-8F74-4E36D7E0A314}"/>
              </a:ext>
            </a:extLst>
          </p:cNvPr>
          <p:cNvSpPr txBox="1"/>
          <p:nvPr/>
        </p:nvSpPr>
        <p:spPr>
          <a:xfrm>
            <a:off x="8466892" y="2391422"/>
            <a:ext cx="677108" cy="1971571"/>
          </a:xfrm>
          <a:prstGeom prst="rect">
            <a:avLst/>
          </a:prstGeom>
          <a:noFill/>
        </p:spPr>
        <p:txBody>
          <a:bodyPr vert="vert" wrap="square" rtlCol="0" anchor="ctr">
            <a:spAutoFit/>
          </a:bodyPr>
          <a:lstStyle/>
          <a:p>
            <a:pPr algn="ctr"/>
            <a:r>
              <a:rPr lang="de-DE" sz="1600" b="1" dirty="0">
                <a:solidFill>
                  <a:schemeClr val="bg1"/>
                </a:solidFill>
                <a:latin typeface="+mn-lt"/>
              </a:rPr>
              <a:t>Klima und Pflanzenwachstum</a:t>
            </a:r>
          </a:p>
        </p:txBody>
      </p:sp>
      <p:pic>
        <p:nvPicPr>
          <p:cNvPr id="5" name="Grafik 4">
            <a:extLst>
              <a:ext uri="{FF2B5EF4-FFF2-40B4-BE49-F238E27FC236}">
                <a16:creationId xmlns:a16="http://schemas.microsoft.com/office/drawing/2014/main" id="{16BEE883-B9C3-4CDB-B600-8113D68E6ADB}"/>
              </a:ext>
            </a:extLst>
          </p:cNvPr>
          <p:cNvPicPr>
            <a:picLocks noChangeAspect="1"/>
          </p:cNvPicPr>
          <p:nvPr/>
        </p:nvPicPr>
        <p:blipFill rotWithShape="1">
          <a:blip r:embed="rId3"/>
          <a:srcRect l="20151" t="20299" r="16894"/>
          <a:stretch/>
        </p:blipFill>
        <p:spPr>
          <a:xfrm>
            <a:off x="5470667" y="2858988"/>
            <a:ext cx="2391884" cy="1703335"/>
          </a:xfrm>
          <a:prstGeom prst="rect">
            <a:avLst/>
          </a:prstGeom>
        </p:spPr>
      </p:pic>
      <p:pic>
        <p:nvPicPr>
          <p:cNvPr id="9" name="Grafik 8">
            <a:extLst>
              <a:ext uri="{FF2B5EF4-FFF2-40B4-BE49-F238E27FC236}">
                <a16:creationId xmlns:a16="http://schemas.microsoft.com/office/drawing/2014/main" id="{78651B91-4C52-4E80-A7CF-6B72AA170DB9}"/>
              </a:ext>
            </a:extLst>
          </p:cNvPr>
          <p:cNvPicPr>
            <a:picLocks noChangeAspect="1"/>
          </p:cNvPicPr>
          <p:nvPr/>
        </p:nvPicPr>
        <p:blipFill rotWithShape="1">
          <a:blip r:embed="rId4"/>
          <a:srcRect l="16517" t="17508" r="22801" b="4242"/>
          <a:stretch/>
        </p:blipFill>
        <p:spPr>
          <a:xfrm>
            <a:off x="5470667" y="0"/>
            <a:ext cx="2404888" cy="1744369"/>
          </a:xfrm>
          <a:prstGeom prst="rect">
            <a:avLst/>
          </a:prstGeom>
        </p:spPr>
      </p:pic>
      <p:sp>
        <p:nvSpPr>
          <p:cNvPr id="15" name="Textfeld 14">
            <a:extLst>
              <a:ext uri="{FF2B5EF4-FFF2-40B4-BE49-F238E27FC236}">
                <a16:creationId xmlns:a16="http://schemas.microsoft.com/office/drawing/2014/main" id="{F66F7382-5886-4D0E-9A30-1146BC12F3A0}"/>
              </a:ext>
            </a:extLst>
          </p:cNvPr>
          <p:cNvSpPr txBox="1"/>
          <p:nvPr/>
        </p:nvSpPr>
        <p:spPr>
          <a:xfrm>
            <a:off x="5398676" y="1744369"/>
            <a:ext cx="2397280" cy="461665"/>
          </a:xfrm>
          <a:prstGeom prst="rect">
            <a:avLst/>
          </a:prstGeom>
          <a:noFill/>
        </p:spPr>
        <p:txBody>
          <a:bodyPr wrap="square" rtlCol="0">
            <a:spAutoFit/>
          </a:bodyPr>
          <a:lstStyle/>
          <a:p>
            <a:pPr algn="l">
              <a:spcBef>
                <a:spcPts val="100"/>
              </a:spcBef>
            </a:pPr>
            <a:r>
              <a:rPr lang="de-DE" sz="1200" dirty="0">
                <a:latin typeface="+mn-lt"/>
              </a:rPr>
              <a:t>Petunie ausreichend mit Wasser versorgt </a:t>
            </a:r>
            <a:r>
              <a:rPr lang="de-DE" sz="800" dirty="0">
                <a:latin typeface="+mn-lt"/>
              </a:rPr>
              <a:t>(10)</a:t>
            </a:r>
          </a:p>
        </p:txBody>
      </p:sp>
      <p:sp>
        <p:nvSpPr>
          <p:cNvPr id="16" name="Textfeld 15">
            <a:extLst>
              <a:ext uri="{FF2B5EF4-FFF2-40B4-BE49-F238E27FC236}">
                <a16:creationId xmlns:a16="http://schemas.microsoft.com/office/drawing/2014/main" id="{4F98349B-BCFA-4019-B22A-14F31DF8D3E2}"/>
              </a:ext>
            </a:extLst>
          </p:cNvPr>
          <p:cNvSpPr txBox="1"/>
          <p:nvPr/>
        </p:nvSpPr>
        <p:spPr>
          <a:xfrm>
            <a:off x="5362979" y="4562323"/>
            <a:ext cx="2397280" cy="276999"/>
          </a:xfrm>
          <a:prstGeom prst="rect">
            <a:avLst/>
          </a:prstGeom>
          <a:noFill/>
        </p:spPr>
        <p:txBody>
          <a:bodyPr wrap="square" rtlCol="0">
            <a:spAutoFit/>
          </a:bodyPr>
          <a:lstStyle/>
          <a:p>
            <a:pPr algn="l">
              <a:spcBef>
                <a:spcPts val="100"/>
              </a:spcBef>
            </a:pPr>
            <a:r>
              <a:rPr lang="de-DE" sz="1200" dirty="0">
                <a:latin typeface="+mn-lt"/>
              </a:rPr>
              <a:t>Petunie bei Wassermangel </a:t>
            </a:r>
            <a:r>
              <a:rPr lang="de-DE" sz="800" dirty="0">
                <a:latin typeface="+mn-lt"/>
              </a:rPr>
              <a:t>(11)</a:t>
            </a:r>
          </a:p>
        </p:txBody>
      </p:sp>
      <p:sp>
        <p:nvSpPr>
          <p:cNvPr id="2" name="Rechteck 1"/>
          <p:cNvSpPr/>
          <p:nvPr/>
        </p:nvSpPr>
        <p:spPr>
          <a:xfrm>
            <a:off x="971550" y="4116047"/>
            <a:ext cx="4701941" cy="584775"/>
          </a:xfrm>
          <a:prstGeom prst="rect">
            <a:avLst/>
          </a:prstGeom>
        </p:spPr>
        <p:txBody>
          <a:bodyPr wrap="square">
            <a:spAutoFit/>
          </a:bodyPr>
          <a:lstStyle/>
          <a:p>
            <a:pPr marL="285750" indent="-285750">
              <a:buClr>
                <a:srgbClr val="FF0000"/>
              </a:buClr>
              <a:buFont typeface="Calibri" panose="020F0502020204030204" pitchFamily="34" charset="0"/>
              <a:buChar char="→"/>
            </a:pPr>
            <a:r>
              <a:rPr lang="de-DE" sz="1600">
                <a:latin typeface="+mn-lt"/>
              </a:rPr>
              <a:t>Wasserversorgung könnte zum </a:t>
            </a:r>
            <a:r>
              <a:rPr lang="de-DE" sz="1600" b="1">
                <a:latin typeface="+mn-lt"/>
              </a:rPr>
              <a:t>begrenzenden Faktor</a:t>
            </a:r>
            <a:r>
              <a:rPr lang="de-DE" sz="1600">
                <a:latin typeface="+mn-lt"/>
              </a:rPr>
              <a:t> der Pflanzenentwicklung werden</a:t>
            </a:r>
          </a:p>
        </p:txBody>
      </p:sp>
      <p:sp>
        <p:nvSpPr>
          <p:cNvPr id="4" name="Abgerundetes Rechteck 3"/>
          <p:cNvSpPr/>
          <p:nvPr/>
        </p:nvSpPr>
        <p:spPr>
          <a:xfrm>
            <a:off x="960326" y="4081240"/>
            <a:ext cx="4300361" cy="691499"/>
          </a:xfrm>
          <a:prstGeom prst="roundRect">
            <a:avLst/>
          </a:prstGeom>
          <a:ln w="19050">
            <a:solidFill>
              <a:srgbClr val="FF0000"/>
            </a:solidFill>
          </a:ln>
        </p:spPr>
        <p:txBody>
          <a:bodyPr wrap="square" rtlCol="0" anchor="ctr">
            <a:spAutoFit/>
          </a:bodyPr>
          <a:lstStyle/>
          <a:p>
            <a:pPr marL="0" marR="0" indent="0" algn="ctr" defTabSz="342900" rtl="0" eaLnBrk="0" fontAlgn="base" latinLnBrk="0" hangingPunct="0">
              <a:lnSpc>
                <a:spcPct val="100000"/>
              </a:lnSpc>
              <a:spcBef>
                <a:spcPts val="0"/>
              </a:spcBef>
              <a:spcAft>
                <a:spcPct val="0"/>
              </a:spcAft>
              <a:buClrTx/>
              <a:buSzTx/>
              <a:buFont typeface="Arial" pitchFamily="-110" charset="0"/>
              <a:buNone/>
              <a:tabLst/>
            </a:pPr>
            <a:endParaRPr lang="de-DE" sz="1100" b="1" dirty="0" smtClean="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endParaRPr>
          </a:p>
        </p:txBody>
      </p:sp>
    </p:spTree>
    <p:extLst>
      <p:ext uri="{BB962C8B-B14F-4D97-AF65-F5344CB8AC3E}">
        <p14:creationId xmlns:p14="http://schemas.microsoft.com/office/powerpoint/2010/main" val="1683216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theme/theme1.xml><?xml version="1.0" encoding="utf-8"?>
<a:theme xmlns:a="http://schemas.openxmlformats.org/drawingml/2006/main" name="Titel">
  <a:themeElements>
    <a:clrScheme name="HSWT neu">
      <a:dk1>
        <a:srgbClr val="000000"/>
      </a:dk1>
      <a:lt1>
        <a:srgbClr val="FFFFFF"/>
      </a:lt1>
      <a:dk2>
        <a:srgbClr val="797979"/>
      </a:dk2>
      <a:lt2>
        <a:srgbClr val="DBEFF9"/>
      </a:lt2>
      <a:accent1>
        <a:srgbClr val="79B800"/>
      </a:accent1>
      <a:accent2>
        <a:srgbClr val="C6DC9A"/>
      </a:accent2>
      <a:accent3>
        <a:srgbClr val="006938"/>
      </a:accent3>
      <a:accent4>
        <a:srgbClr val="79B800"/>
      </a:accent4>
      <a:accent5>
        <a:srgbClr val="2856A2"/>
      </a:accent5>
      <a:accent6>
        <a:srgbClr val="2856A2"/>
      </a:accent6>
      <a:hlink>
        <a:srgbClr val="C8D100"/>
      </a:hlink>
      <a:folHlink>
        <a:srgbClr val="D0DFA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6F828E4A-5DE5-064D-8AEB-B14FA2310A89}" vid="{9D6559FA-267F-9446-B0A8-85C2A46B58F6}"/>
    </a:ext>
  </a:extLst>
</a:theme>
</file>

<file path=ppt/theme/theme2.xml><?xml version="1.0" encoding="utf-8"?>
<a:theme xmlns:a="http://schemas.openxmlformats.org/drawingml/2006/main" name="1_Inhalt">
  <a:themeElements>
    <a:clrScheme name="HSWT neu">
      <a:dk1>
        <a:srgbClr val="000000"/>
      </a:dk1>
      <a:lt1>
        <a:srgbClr val="FFFFFF"/>
      </a:lt1>
      <a:dk2>
        <a:srgbClr val="797979"/>
      </a:dk2>
      <a:lt2>
        <a:srgbClr val="DBEFF9"/>
      </a:lt2>
      <a:accent1>
        <a:srgbClr val="79B800"/>
      </a:accent1>
      <a:accent2>
        <a:srgbClr val="C6DC9A"/>
      </a:accent2>
      <a:accent3>
        <a:srgbClr val="006938"/>
      </a:accent3>
      <a:accent4>
        <a:srgbClr val="79B800"/>
      </a:accent4>
      <a:accent5>
        <a:srgbClr val="2856A2"/>
      </a:accent5>
      <a:accent6>
        <a:srgbClr val="2856A2"/>
      </a:accent6>
      <a:hlink>
        <a:srgbClr val="C8D100"/>
      </a:hlink>
      <a:folHlink>
        <a:srgbClr val="D0DFA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wrap="square">
        <a:spAutoFit/>
      </a:bodyPr>
      <a:lstStyle>
        <a:defPPr marL="0" marR="0" indent="0" algn="ctr" defTabSz="342900" rtl="0" eaLnBrk="0" fontAlgn="base" latinLnBrk="0" hangingPunct="0">
          <a:lnSpc>
            <a:spcPct val="100000"/>
          </a:lnSpc>
          <a:spcBef>
            <a:spcPts val="0"/>
          </a:spcBef>
          <a:spcAft>
            <a:spcPct val="0"/>
          </a:spcAft>
          <a:buClrTx/>
          <a:buSzTx/>
          <a:buFont typeface="Arial" pitchFamily="-110" charset="0"/>
          <a:buNone/>
          <a:tabLst/>
          <a:defRPr sz="1100" b="1" dirty="0" smtClean="0">
            <a:solidFill>
              <a:schemeClr val="accent1">
                <a:lumMod val="50000"/>
              </a:schemeClr>
            </a:solidFill>
            <a:latin typeface="Arial" panose="020B0604020202020204" pitchFamily="34" charset="0"/>
            <a:ea typeface="Fira Sans" panose="020B0503050000020004" pitchFamily="34" charset="0"/>
            <a:cs typeface="Arial" panose="020B0604020202020204" pitchFamily="34" charset="0"/>
          </a:defRPr>
        </a:defPPr>
      </a:lst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300" dirty="0" smtClean="0"/>
        </a:defPPr>
      </a:lstStyle>
    </a:txDef>
  </a:objectDefaults>
  <a:extraClrSchemeLst/>
  <a:extLst>
    <a:ext uri="{05A4C25C-085E-4340-85A3-A5531E510DB2}">
      <thm15:themeFamily xmlns:thm15="http://schemas.microsoft.com/office/thememl/2012/main" name="Presentation1" id="{6F828E4A-5DE5-064D-8AEB-B14FA2310A89}" vid="{BD746CCE-B605-1C44-93A6-608AAB6B8799}"/>
    </a:ext>
  </a:extLst>
</a:theme>
</file>

<file path=ppt/theme/theme3.xml><?xml version="1.0" encoding="utf-8"?>
<a:theme xmlns:a="http://schemas.openxmlformats.org/drawingml/2006/main" name="Trennseite">
  <a:themeElements>
    <a:clrScheme name="HSWT neu">
      <a:dk1>
        <a:srgbClr val="000000"/>
      </a:dk1>
      <a:lt1>
        <a:srgbClr val="FFFFFF"/>
      </a:lt1>
      <a:dk2>
        <a:srgbClr val="797979"/>
      </a:dk2>
      <a:lt2>
        <a:srgbClr val="DBEFF9"/>
      </a:lt2>
      <a:accent1>
        <a:srgbClr val="79B800"/>
      </a:accent1>
      <a:accent2>
        <a:srgbClr val="C6DC9A"/>
      </a:accent2>
      <a:accent3>
        <a:srgbClr val="006938"/>
      </a:accent3>
      <a:accent4>
        <a:srgbClr val="79B800"/>
      </a:accent4>
      <a:accent5>
        <a:srgbClr val="2856A2"/>
      </a:accent5>
      <a:accent6>
        <a:srgbClr val="2856A2"/>
      </a:accent6>
      <a:hlink>
        <a:srgbClr val="C8D100"/>
      </a:hlink>
      <a:folHlink>
        <a:srgbClr val="D0DFA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6F828E4A-5DE5-064D-8AEB-B14FA2310A89}" vid="{1A5FE0C5-848A-AB4F-A096-E3C00C82C9E3}"/>
    </a:ext>
  </a:extLst>
</a:theme>
</file>

<file path=ppt/theme/theme4.xml><?xml version="1.0" encoding="utf-8"?>
<a:theme xmlns:a="http://schemas.openxmlformats.org/drawingml/2006/main" name="Benutzerdefiniertes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5593</Words>
  <Application>Microsoft Office PowerPoint</Application>
  <PresentationFormat>Bildschirmpräsentation (16:9)</PresentationFormat>
  <Paragraphs>656</Paragraphs>
  <Slides>62</Slides>
  <Notes>45</Notes>
  <HiddenSlides>0</HiddenSlides>
  <MMClips>0</MMClips>
  <ScaleCrop>false</ScaleCrop>
  <HeadingPairs>
    <vt:vector size="6" baseType="variant">
      <vt:variant>
        <vt:lpstr>Verwendete Schriftarten</vt:lpstr>
      </vt:variant>
      <vt:variant>
        <vt:i4>11</vt:i4>
      </vt:variant>
      <vt:variant>
        <vt:lpstr>Design</vt:lpstr>
      </vt:variant>
      <vt:variant>
        <vt:i4>4</vt:i4>
      </vt:variant>
      <vt:variant>
        <vt:lpstr>Folientitel</vt:lpstr>
      </vt:variant>
      <vt:variant>
        <vt:i4>62</vt:i4>
      </vt:variant>
    </vt:vector>
  </HeadingPairs>
  <TitlesOfParts>
    <vt:vector size="77" baseType="lpstr">
      <vt:lpstr>ＭＳ Ｐゴシック</vt:lpstr>
      <vt:lpstr>Arial</vt:lpstr>
      <vt:lpstr>Calibri</vt:lpstr>
      <vt:lpstr>Calibri Light</vt:lpstr>
      <vt:lpstr>Fira Sans</vt:lpstr>
      <vt:lpstr>Lucida Grande</vt:lpstr>
      <vt:lpstr>Segoe UI</vt:lpstr>
      <vt:lpstr>Symbol</vt:lpstr>
      <vt:lpstr>Systemschrift</vt:lpstr>
      <vt:lpstr>Times New Roman</vt:lpstr>
      <vt:lpstr>Wingdings</vt:lpstr>
      <vt:lpstr>Titel</vt:lpstr>
      <vt:lpstr>1_Inhalt</vt:lpstr>
      <vt:lpstr>Trennseite</vt:lpstr>
      <vt:lpstr>Benutzerdefiniertes 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Lena Fröhler</dc:creator>
  <cp:lastModifiedBy>xxxxx</cp:lastModifiedBy>
  <cp:revision>38</cp:revision>
  <dcterms:modified xsi:type="dcterms:W3CDTF">2022-03-23T12:14:19Z</dcterms:modified>
</cp:coreProperties>
</file>