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 bookmarkIdSeed="62">
  <p:sldMasterIdLst>
    <p:sldMasterId id="2147483664" r:id="rId1"/>
    <p:sldMasterId id="2147483687" r:id="rId2"/>
    <p:sldMasterId id="2147483723" r:id="rId3"/>
    <p:sldMasterId id="2147483654" r:id="rId4"/>
    <p:sldMasterId id="2147483702" r:id="rId5"/>
    <p:sldMasterId id="2147483714" r:id="rId6"/>
  </p:sldMasterIdLst>
  <p:notesMasterIdLst>
    <p:notesMasterId r:id="rId65"/>
  </p:notesMasterIdLst>
  <p:handoutMasterIdLst>
    <p:handoutMasterId r:id="rId66"/>
  </p:handoutMasterIdLst>
  <p:sldIdLst>
    <p:sldId id="268" r:id="rId7"/>
    <p:sldId id="374" r:id="rId8"/>
    <p:sldId id="376" r:id="rId9"/>
    <p:sldId id="375" r:id="rId10"/>
    <p:sldId id="377" r:id="rId11"/>
    <p:sldId id="378" r:id="rId12"/>
    <p:sldId id="379" r:id="rId13"/>
    <p:sldId id="416" r:id="rId14"/>
    <p:sldId id="418" r:id="rId15"/>
    <p:sldId id="421" r:id="rId16"/>
    <p:sldId id="422" r:id="rId17"/>
    <p:sldId id="419" r:id="rId18"/>
    <p:sldId id="424" r:id="rId19"/>
    <p:sldId id="426" r:id="rId20"/>
    <p:sldId id="420" r:id="rId21"/>
    <p:sldId id="417" r:id="rId22"/>
    <p:sldId id="427" r:id="rId23"/>
    <p:sldId id="380" r:id="rId24"/>
    <p:sldId id="381" r:id="rId25"/>
    <p:sldId id="438" r:id="rId26"/>
    <p:sldId id="382" r:id="rId27"/>
    <p:sldId id="383" r:id="rId28"/>
    <p:sldId id="384" r:id="rId29"/>
    <p:sldId id="385" r:id="rId30"/>
    <p:sldId id="386" r:id="rId31"/>
    <p:sldId id="387" r:id="rId32"/>
    <p:sldId id="389" r:id="rId33"/>
    <p:sldId id="392" r:id="rId34"/>
    <p:sldId id="390" r:id="rId35"/>
    <p:sldId id="391" r:id="rId36"/>
    <p:sldId id="393" r:id="rId37"/>
    <p:sldId id="394" r:id="rId38"/>
    <p:sldId id="395" r:id="rId39"/>
    <p:sldId id="396" r:id="rId40"/>
    <p:sldId id="397" r:id="rId41"/>
    <p:sldId id="398" r:id="rId42"/>
    <p:sldId id="399" r:id="rId43"/>
    <p:sldId id="401" r:id="rId44"/>
    <p:sldId id="403" r:id="rId45"/>
    <p:sldId id="442" r:id="rId46"/>
    <p:sldId id="405" r:id="rId47"/>
    <p:sldId id="406" r:id="rId48"/>
    <p:sldId id="407" r:id="rId49"/>
    <p:sldId id="409" r:id="rId50"/>
    <p:sldId id="411" r:id="rId51"/>
    <p:sldId id="410" r:id="rId52"/>
    <p:sldId id="441" r:id="rId53"/>
    <p:sldId id="414" r:id="rId54"/>
    <p:sldId id="439" r:id="rId55"/>
    <p:sldId id="440" r:id="rId56"/>
    <p:sldId id="415" r:id="rId57"/>
    <p:sldId id="429" r:id="rId58"/>
    <p:sldId id="430" r:id="rId59"/>
    <p:sldId id="431" r:id="rId60"/>
    <p:sldId id="432" r:id="rId61"/>
    <p:sldId id="433" r:id="rId62"/>
    <p:sldId id="435" r:id="rId63"/>
    <p:sldId id="436" r:id="rId64"/>
  </p:sldIdLst>
  <p:sldSz cx="9144000" cy="5143500" type="screen16x9"/>
  <p:notesSz cx="6858000" cy="9144000"/>
  <p:embeddedFontLst>
    <p:embeddedFont>
      <p:font typeface="Segoe UI" panose="020B0502040204020203" pitchFamily="34" charset="0"/>
      <p:regular r:id="rId67"/>
      <p:bold r:id="rId68"/>
      <p:italic r:id="rId69"/>
      <p:boldItalic r:id="rId70"/>
    </p:embeddedFont>
    <p:embeddedFont>
      <p:font typeface="Calibri Light" panose="020F0302020204030204" pitchFamily="34" charset="0"/>
      <p:regular r:id="rId71"/>
      <p:italic r:id="rId72"/>
    </p:embeddedFont>
    <p:embeddedFont>
      <p:font typeface="Calibri" panose="020F0502020204030204" pitchFamily="34" charset="0"/>
      <p:regular r:id="rId73"/>
      <p:bold r:id="rId74"/>
      <p:italic r:id="rId75"/>
      <p:boldItalic r:id="rId76"/>
    </p:embeddedFont>
    <p:embeddedFont>
      <p:font typeface="ＭＳ Ｐゴシック" panose="020B0600070205080204" pitchFamily="34" charset="-128"/>
      <p:regular r:id="rId77"/>
    </p:embeddedFont>
  </p:embeddedFontLst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>
            <p14:sldId id="268"/>
            <p14:sldId id="374"/>
            <p14:sldId id="376"/>
            <p14:sldId id="375"/>
            <p14:sldId id="377"/>
            <p14:sldId id="378"/>
            <p14:sldId id="379"/>
            <p14:sldId id="416"/>
            <p14:sldId id="418"/>
            <p14:sldId id="421"/>
            <p14:sldId id="422"/>
            <p14:sldId id="419"/>
            <p14:sldId id="424"/>
            <p14:sldId id="426"/>
            <p14:sldId id="420"/>
            <p14:sldId id="417"/>
            <p14:sldId id="427"/>
            <p14:sldId id="380"/>
            <p14:sldId id="381"/>
            <p14:sldId id="438"/>
            <p14:sldId id="382"/>
            <p14:sldId id="383"/>
            <p14:sldId id="384"/>
            <p14:sldId id="385"/>
            <p14:sldId id="386"/>
            <p14:sldId id="387"/>
            <p14:sldId id="389"/>
            <p14:sldId id="392"/>
            <p14:sldId id="390"/>
            <p14:sldId id="391"/>
            <p14:sldId id="393"/>
            <p14:sldId id="394"/>
            <p14:sldId id="395"/>
            <p14:sldId id="396"/>
            <p14:sldId id="397"/>
            <p14:sldId id="398"/>
            <p14:sldId id="399"/>
            <p14:sldId id="401"/>
            <p14:sldId id="403"/>
            <p14:sldId id="442"/>
            <p14:sldId id="405"/>
            <p14:sldId id="406"/>
            <p14:sldId id="407"/>
            <p14:sldId id="409"/>
            <p14:sldId id="411"/>
            <p14:sldId id="410"/>
            <p14:sldId id="441"/>
            <p14:sldId id="414"/>
            <p14:sldId id="439"/>
            <p14:sldId id="440"/>
            <p14:sldId id="415"/>
            <p14:sldId id="429"/>
            <p14:sldId id="430"/>
            <p14:sldId id="431"/>
            <p14:sldId id="432"/>
            <p14:sldId id="433"/>
            <p14:sldId id="435"/>
            <p14:sldId id="436"/>
          </p14:sldIdLst>
        </p14:section>
        <p14:section name="Schlussfolie" id="{A42BD0D9-7311-4C4E-866E-5CACF35164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140" userDrawn="1">
          <p15:clr>
            <a:srgbClr val="A4A3A4"/>
          </p15:clr>
        </p15:guide>
        <p15:guide id="2" pos="612">
          <p15:clr>
            <a:srgbClr val="A4A3A4"/>
          </p15:clr>
        </p15:guide>
        <p15:guide id="3" pos="5329">
          <p15:clr>
            <a:srgbClr val="A4A3A4"/>
          </p15:clr>
        </p15:guide>
        <p15:guide id="4" orient="horz" pos="1166">
          <p15:clr>
            <a:srgbClr val="A4A3A4"/>
          </p15:clr>
        </p15:guide>
        <p15:guide id="5" pos="2971">
          <p15:clr>
            <a:srgbClr val="A4A3A4"/>
          </p15:clr>
        </p15:guide>
        <p15:guide id="6" pos="2835">
          <p15:clr>
            <a:srgbClr val="A4A3A4"/>
          </p15:clr>
        </p15:guide>
        <p15:guide id="7" pos="3107">
          <p15:clr>
            <a:srgbClr val="A4A3A4"/>
          </p15:clr>
        </p15:guide>
        <p15:guide id="8" orient="horz" pos="2890" userDrawn="1">
          <p15:clr>
            <a:srgbClr val="A4A3A4"/>
          </p15:clr>
        </p15:guide>
        <p15:guide id="9" orient="horz" pos="2777" userDrawn="1">
          <p15:clr>
            <a:srgbClr val="A4A3A4"/>
          </p15:clr>
        </p15:guide>
        <p15:guide id="10" orient="horz" pos="7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7AB800"/>
    <a:srgbClr val="0066FF"/>
    <a:srgbClr val="00CC00"/>
    <a:srgbClr val="FFFFCC"/>
    <a:srgbClr val="FFFF99"/>
    <a:srgbClr val="FF00FF"/>
    <a:srgbClr val="990000"/>
    <a:srgbClr val="FF505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5274" autoAdjust="0"/>
  </p:normalViewPr>
  <p:slideViewPr>
    <p:cSldViewPr snapToGrid="0" showGuides="1">
      <p:cViewPr varScale="1">
        <p:scale>
          <a:sx n="98" d="100"/>
          <a:sy n="98" d="100"/>
        </p:scale>
        <p:origin x="84" y="744"/>
      </p:cViewPr>
      <p:guideLst>
        <p:guide orient="horz" pos="3140"/>
        <p:guide pos="612"/>
        <p:guide pos="5329"/>
        <p:guide orient="horz" pos="1166"/>
        <p:guide pos="2971"/>
        <p:guide pos="2835"/>
        <p:guide pos="3107"/>
        <p:guide orient="horz" pos="2890"/>
        <p:guide orient="horz" pos="2777"/>
        <p:guide orient="horz" pos="7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font" Target="fonts/font2.fntdata"/><Relationship Id="rId76" Type="http://schemas.openxmlformats.org/officeDocument/2006/relationships/font" Target="fonts/font10.fntdata"/><Relationship Id="rId7" Type="http://schemas.openxmlformats.org/officeDocument/2006/relationships/slide" Target="slides/slide1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handoutMaster" Target="handoutMasters/handoutMaster1.xml"/><Relationship Id="rId74" Type="http://schemas.openxmlformats.org/officeDocument/2006/relationships/font" Target="fonts/font8.fntdata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7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font" Target="fonts/font3.fntdata"/><Relationship Id="rId77" Type="http://schemas.openxmlformats.org/officeDocument/2006/relationships/font" Target="fonts/font11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font" Target="fonts/font6.fntdata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font" Target="fonts/font1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09.03.2022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274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3CBCBF-FFDA-C943-A2C8-A35F76A11E0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958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Beide Bilder </a:t>
            </a:r>
            <a:r>
              <a:rPr lang="de-DE" dirty="0" err="1"/>
              <a:t>lwg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809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6157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1736458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  <p15:guide id="2" orient="horz" pos="291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098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169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420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4583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CC1AAE-6BE9-4EAF-A764-4BC8C2BC4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514FEB-6820-4D12-A31B-4A60CF646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6B78A0-9EEF-4E5D-9ECB-93AA5C787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AAD042-129C-4425-B3C5-A8A1B7D5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A45AEC-3F1A-4CD3-BDCA-444499975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037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7A66CD-DBAB-49CF-8CB3-CFC5571AD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2D26F4-5BC4-4311-BBA4-1D59864EC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B9FF57-1308-486E-A1A4-DC014BF1B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E72B86-45A3-491D-8BFA-E534594B4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05761F-F29E-4CA8-9125-494E545B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385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F41E9-5CD5-4DA3-BBB5-94F3DA7B3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F2A54D-2E1B-4BC1-9F3A-82ADDB4A5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9EA6DC-5BD4-428D-AB63-FC3E514A7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4D94BA-ADA9-4B77-BFEE-3D3464794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EB50CF-EBC2-48C2-9487-F11516C84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533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03959-0F5A-49CC-B151-1A1CEE326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D6FA64-A5EC-486A-A1AA-0175965BD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88C495-5326-4358-B90E-6E3535FAC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467779-E6D2-449A-9FE1-B3E9B191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21C6E7-A5AF-48C4-AA86-7D36CD6FA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402337-1AC4-4988-A68C-F9A726BB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9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77BDD9-F3A0-4C43-A265-EFEFBAC8A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DD9BA8-7AFD-40C9-84D3-8D7AFEB9F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6D98C5-1815-444A-8CA0-8CEDFEC37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1B1C403-A9BF-4482-94EF-A6F4082C7F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D254482-4E96-4602-855A-07DE354D2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FD1B885-480F-4332-9DCD-EA05CADB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312900A-CE8D-415E-915E-051E52C57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93D308E-1D27-43FC-9942-2155500C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903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123581"/>
            <a:ext cx="7935405" cy="517590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188732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671468"/>
            <a:ext cx="7407176" cy="32467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7" y="4712861"/>
            <a:ext cx="7935405" cy="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D0267-0CB5-4C6D-9C1C-CD6662130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53F7DA1-F606-4B8A-9A38-F9FF996D4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1DF964-DDE6-4A25-9FCB-0D8ED55C0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C787C3-3248-4F9C-93B1-E37652BF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586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4B6F14-CE8C-4319-8A0A-3A1DD0DAF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05C2D0E-FDA6-4EC8-B5D1-7C0CA0AA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AB2098-29DD-4861-B80C-656591E3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941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613B62-5F8D-4076-B2AA-A570DAFA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0F5808-FB9A-4FE4-8F78-6AAB54CDD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68F7D44-7533-41A0-A270-A51CBA482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63DC82-57EF-4C54-98D0-F69A6A9E4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309FCA-26BD-483C-94CC-08FF4A47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A16D9F-EAB4-40A1-B3EF-E356D8B5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165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EEBC6-F817-4015-880A-EBEAC5D61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6BEBA4-9AEC-4F3F-A182-67DE391D4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453DDD-2A0B-4B98-9919-A8B4F608A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50C36A-E68F-4BDF-A59D-5AE0A2D6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C444D8-D26B-4F09-96FB-9A8E5AD78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6A68C-084E-46C8-A4A9-B10E2530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368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AF18DD-97B7-444B-9377-082FDAF14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F88540A-7BF6-4303-A0CB-3182E1664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E30804-7816-44EE-96F7-CD1BD6FA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6CAD3D-CB27-4CBF-BCE5-9F797F5C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86A2E1-B255-4E73-9D51-0DF5D5AF7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5891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7B07CF-348F-4148-9DA3-F9885EE869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C207BD8-BF4B-49A0-B1B7-68838ACDA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97C87C-2ED3-490E-8FC3-F45AD8DC8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61590F-EA31-4368-B8B4-58BF334E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21BEE2-C8EB-448C-841F-BA8B2B745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8484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0" y="-22711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06343" y="903162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1104" y="97157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59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043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A9018-F8F0-4FF9-A97A-8DEF6D97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E7B1C-2E2B-4B1A-9756-E7561E17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D46A4-BFA1-44D5-A86A-87A127DF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D001C-10BC-4B35-91D7-36A7C5A9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4EACEC-5D48-4CB0-B6BA-5F074081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628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1F1E8-E6F8-4767-86D0-29AEEA34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92BE5B-903A-4DFF-A269-AF6A4E43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7DD2F7-6DD1-424F-A831-3A1402E7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B9D1F1-6E6D-449B-9EBC-DE85B0AF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160BD7-F1B0-4146-94DD-943422D9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6748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0BCAA-80F4-4478-AD62-60F91FC1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C811C-75AE-4701-9432-966EB6F00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A6A6C-15AA-40E3-9458-E4C09CACB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B97E36-37FE-4182-8CF5-EC8C2660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D9655F-0100-40B9-A209-CF49DE6FF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7D8DE2-405A-44E0-ABA7-4E5705C9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828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3E861-0CE6-4A5A-A15A-5DF317F0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177240-D8AD-417E-977D-4355556BF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CC7F7A-07D4-48CF-8905-9BCC8FC11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59FD2C-4922-48FA-A74C-F2051FF91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CD4C03-DEBE-476F-8570-6B595B1A3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5E8B77-78A7-4098-B9E1-DBEC8421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734EC3-C01E-44D2-B546-50A9555A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A31936-7F69-476D-BF26-CB425C89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7885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44E26-FFB7-4937-AD8B-13713664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D90F7A-DACA-4CFE-B764-248D9210E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857594-9200-4411-A383-12E438D2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B7EF5A-C5B0-435F-B394-F04BE668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6686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0010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559AA-A20C-4034-B233-5843EF6B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726003-7028-4330-B5A0-948F6AF43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78A65E-A040-4C08-922F-BD16E90FC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23EE32-EFEA-4F94-98DE-AC155A1D6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2C381A-11DB-4881-90B2-1F1C976AD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E98F83-6AC9-49A2-8A0A-0F4F41FA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12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2F224-DD9B-4EE4-BBA4-437E417E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5B58E6-8C2E-47E6-8384-88FE3951E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D7C9EE-3C57-4BF4-99B4-F4063136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4E8D20-3647-420D-A57D-A3DE42F9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CF3B70-BF1A-40E0-823C-4E7DC8352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995C25-0B68-4A76-A327-2FF4FEDD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047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3981C-C883-4FC5-9FA0-E63F30A08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999ED3-B4E7-48DF-B563-C0A36DAEF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65E2E5-1DC6-4E4E-AC7D-422B427B9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1F1818-312C-4DEB-850C-726E081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C6F1DB-2B35-47F0-9DC2-4C256284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77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FDB47B-D5F2-4CD9-A65A-65A79312E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32EFD9-3701-4439-84E0-BB8D6B4CD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BA8FCF-F455-4E1A-993A-BBE448EC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BBE19-E7DD-469D-9ECD-1842A2E1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43D79F-7EDA-4A3F-84A8-29015F90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7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2303888"/>
            <a:ext cx="3921651" cy="319499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5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40176231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6838E00E-6CB3-4DF8-9D46-91CDC31A4A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972436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Wingdings" panose="05000000000000000000" pitchFamily="2" charset="2"/>
              <a:buChar char="§"/>
              <a:defRPr sz="15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7901677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04329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16814202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403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>
          <p15:clr>
            <a:srgbClr val="FBAE40"/>
          </p15:clr>
        </p15:guide>
        <p15:guide id="2" orient="horz" pos="2913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96314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2617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3867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5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81964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9561C537-5BC0-4557-B3B0-3662C81138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13766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anose="05000000000000000000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89643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375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37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44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86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8" r:id="rId2"/>
    <p:sldLayoutId id="2147483679" r:id="rId3"/>
    <p:sldLayoutId id="2147483699" r:id="rId4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 dirty="0">
                <a:latin typeface="+mn-lt"/>
                <a:cs typeface="Arial" panose="020B0604020202020204" pitchFamily="34" charset="0"/>
              </a:rPr>
              <a:t>/51</a:t>
            </a: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90"/>
            <a:ext cx="862282" cy="54487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Gemüsebau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83477F2-368C-499C-811D-4C51E25BEF96}"/>
              </a:ext>
            </a:extLst>
          </p:cNvPr>
          <p:cNvSpPr/>
          <p:nvPr userDrawn="1"/>
        </p:nvSpPr>
        <p:spPr>
          <a:xfrm>
            <a:off x="7933941" y="74249"/>
            <a:ext cx="1146562" cy="115197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55574" flipH="1">
            <a:off x="8137748" y="160271"/>
            <a:ext cx="314563" cy="84961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833" y="508000"/>
            <a:ext cx="556814" cy="38977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576870" y="757550"/>
            <a:ext cx="280440" cy="28044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2341" y="652340"/>
            <a:ext cx="277836" cy="27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700" r:id="rId3"/>
    <p:sldLayoutId id="2147483692" r:id="rId4"/>
    <p:sldLayoutId id="2147483693" r:id="rId5"/>
    <p:sldLayoutId id="2147483695" r:id="rId6"/>
    <p:sldLayoutId id="2147483696" r:id="rId7"/>
    <p:sldLayoutId id="2147483697" r:id="rId8"/>
    <p:sldLayoutId id="2147483736" r:id="rId9"/>
    <p:sldLayoutId id="2147483737" r:id="rId10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F6D6527-E7D4-4AC6-86A6-DA4B67283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B807CF-3EE4-41C5-87F2-9FA83CA39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58FF65-67E6-472B-85A9-80E38DFA6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7155E-96C3-46FC-92C2-51C2716D74FF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D09BF5-B28F-4698-83A4-66F8A1064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888C5A-D5B7-432D-B660-8ACEA08C2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05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93EB606-ACAD-4DE3-9685-0F62BEFF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2F3CB3-0A83-40D0-9076-4677CA098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36B161-AECB-4DCD-B1CB-48288314E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3AD6B-AB68-4A2E-9CD1-BB4BEA3E3DF7}" type="datetimeFigureOut">
              <a:rPr lang="de-DE" smtClean="0"/>
              <a:t>09.03.2022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7B1D4-2EDC-47C0-9D76-0CB99F5A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C7AE6-D95C-4965-8B68-79ECBBE64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44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Ellipse 1"/>
          <p:cNvSpPr/>
          <p:nvPr userDrawn="1"/>
        </p:nvSpPr>
        <p:spPr>
          <a:xfrm>
            <a:off x="7046259" y="508000"/>
            <a:ext cx="923542" cy="95025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 dirty="0">
                <a:latin typeface="+mn-lt"/>
                <a:cs typeface="Arial" panose="020B0604020202020204" pitchFamily="34" charset="0"/>
              </a:rPr>
              <a:t>/51</a:t>
            </a: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90"/>
            <a:ext cx="862282" cy="54487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Gemüsebau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E96B0F5-56F1-4193-B162-65032B1EB459}"/>
              </a:ext>
            </a:extLst>
          </p:cNvPr>
          <p:cNvSpPr/>
          <p:nvPr userDrawn="1"/>
        </p:nvSpPr>
        <p:spPr>
          <a:xfrm>
            <a:off x="7933941" y="74249"/>
            <a:ext cx="1146562" cy="115197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E3AE7A2-17A3-4D2F-A13C-8021688D1CC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55574" flipH="1">
            <a:off x="8137748" y="160271"/>
            <a:ext cx="314563" cy="84961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7547CE43-FE6A-4C93-8BF4-D0481619B9D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833" y="508000"/>
            <a:ext cx="556814" cy="38977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5D9D5B2-348B-48E0-90F5-079205945FA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76870" y="757550"/>
            <a:ext cx="280440" cy="28044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A63A0ADA-4D98-49A4-91F6-3B4C850361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2341" y="652340"/>
            <a:ext cx="277836" cy="27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7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35" r:id="rId9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7.jpeg"/><Relationship Id="rId5" Type="http://schemas.microsoft.com/office/2007/relationships/hdphoto" Target="../media/hdphoto1.wdp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85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7.jpeg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9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97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9.pn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jpeg"/><Relationship Id="rId5" Type="http://schemas.openxmlformats.org/officeDocument/2006/relationships/image" Target="../media/image101.JPG"/><Relationship Id="rId10" Type="http://schemas.openxmlformats.org/officeDocument/2006/relationships/image" Target="../media/image105.jpeg"/><Relationship Id="rId4" Type="http://schemas.openxmlformats.org/officeDocument/2006/relationships/image" Target="../media/image100.jpeg"/><Relationship Id="rId9" Type="http://schemas.openxmlformats.org/officeDocument/2006/relationships/image" Target="../media/image104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06.jp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7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19906E-73AD-AC40-98D6-8AC96C670D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1658" y="1182386"/>
            <a:ext cx="7874094" cy="452438"/>
          </a:xfrm>
        </p:spPr>
        <p:txBody>
          <a:bodyPr/>
          <a:lstStyle/>
          <a:p>
            <a:pPr algn="ctr"/>
            <a:r>
              <a:rPr lang="de-DE" dirty="0" err="1">
                <a:latin typeface="+mj-lt"/>
              </a:rPr>
              <a:t>GartenKlimA</a:t>
            </a:r>
            <a:r>
              <a:rPr lang="de-DE" dirty="0">
                <a:latin typeface="+mj-lt"/>
              </a:rPr>
              <a:t> - Klimawandel im Freizeitgartenbau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F6B74-95A2-394E-8500-EFBF025EB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657" y="1706633"/>
            <a:ext cx="7874094" cy="381000"/>
          </a:xfrm>
        </p:spPr>
        <p:txBody>
          <a:bodyPr/>
          <a:lstStyle/>
          <a:p>
            <a:pPr algn="ctr"/>
            <a:r>
              <a:rPr lang="de-DE" sz="2400" b="1" dirty="0">
                <a:latin typeface="+mj-lt"/>
              </a:rPr>
              <a:t>Gemüsebau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0086B-DE50-4E43-874D-932846BCED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1658" y="4753976"/>
            <a:ext cx="7874094" cy="233363"/>
          </a:xfrm>
        </p:spPr>
        <p:txBody>
          <a:bodyPr/>
          <a:lstStyle/>
          <a:p>
            <a:pPr algn="ctr"/>
            <a:r>
              <a:rPr lang="de-DE" sz="1400" b="1" dirty="0" err="1">
                <a:latin typeface="+mn-lt"/>
              </a:rPr>
              <a:t>GartenKlimA</a:t>
            </a:r>
            <a:r>
              <a:rPr lang="de-DE" sz="1400" b="1" dirty="0">
                <a:latin typeface="+mn-lt"/>
              </a:rPr>
              <a:t>  -  mehr unter www.garten-klima.de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1" y="159560"/>
            <a:ext cx="2740371" cy="54913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278" y="3647209"/>
            <a:ext cx="1203159" cy="1063398"/>
          </a:xfrm>
          <a:prstGeom prst="rect">
            <a:avLst/>
          </a:prstGeom>
          <a:noFill/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9904" y="2087633"/>
            <a:ext cx="3657600" cy="258929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1951" y="385705"/>
            <a:ext cx="678322" cy="2893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C316EAC-1DD9-4609-971E-C5C1FBE3F67D}"/>
              </a:ext>
            </a:extLst>
          </p:cNvPr>
          <p:cNvSpPr txBox="1"/>
          <p:nvPr/>
        </p:nvSpPr>
        <p:spPr>
          <a:xfrm>
            <a:off x="5600532" y="435725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99199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Okinawa-Spinat, </a:t>
            </a:r>
            <a:r>
              <a:rPr lang="de-DE" dirty="0" err="1"/>
              <a:t>Handama</a:t>
            </a:r>
            <a:r>
              <a:rPr lang="de-DE" dirty="0"/>
              <a:t> 			</a:t>
            </a:r>
            <a:r>
              <a:rPr lang="de-DE" sz="2000" b="0" dirty="0"/>
              <a:t>(</a:t>
            </a:r>
            <a:r>
              <a:rPr lang="de-DE" sz="2000" b="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Gynura</a:t>
            </a:r>
            <a:r>
              <a:rPr lang="de-DE" sz="2000" b="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crepoides</a:t>
            </a:r>
            <a:r>
              <a:rPr lang="de-DE" sz="2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sz="2000" b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497537" y="1219200"/>
            <a:ext cx="3503464" cy="3373581"/>
          </a:xfrm>
        </p:spPr>
        <p:txBody>
          <a:bodyPr>
            <a:normAutofit/>
          </a:bodyPr>
          <a:lstStyle/>
          <a:p>
            <a:pPr marL="360363" indent="-358775"/>
            <a:r>
              <a:rPr lang="de-DE" b="1" dirty="0"/>
              <a:t>Schnellwachsender </a:t>
            </a:r>
            <a:r>
              <a:rPr lang="de-DE" dirty="0"/>
              <a:t>und</a:t>
            </a:r>
            <a:r>
              <a:rPr lang="de-DE" b="1" dirty="0"/>
              <a:t> pflegeleichter </a:t>
            </a:r>
            <a:r>
              <a:rPr lang="de-DE" dirty="0"/>
              <a:t>Bodendecker</a:t>
            </a:r>
          </a:p>
          <a:p>
            <a:pPr marL="360363" indent="-358775"/>
            <a:r>
              <a:rPr lang="de-DE" dirty="0"/>
              <a:t>Insbesondere die Form mit </a:t>
            </a:r>
            <a:r>
              <a:rPr lang="de-DE" b="1" dirty="0"/>
              <a:t>purpurnen Blattunterseiten </a:t>
            </a:r>
            <a:r>
              <a:rPr lang="de-DE" dirty="0"/>
              <a:t>wird als Gemüse bzw. Zierpflanze kultiviert</a:t>
            </a:r>
          </a:p>
          <a:p>
            <a:pPr marL="360363" indent="-358775"/>
            <a:r>
              <a:rPr lang="de-DE" dirty="0"/>
              <a:t>Vermehrung über </a:t>
            </a:r>
            <a:r>
              <a:rPr lang="de-DE" b="1" dirty="0"/>
              <a:t>Stecklinge</a:t>
            </a:r>
            <a:r>
              <a:rPr lang="de-DE" dirty="0"/>
              <a:t> </a:t>
            </a:r>
          </a:p>
          <a:p>
            <a:pPr marL="360363" indent="-358775"/>
            <a:r>
              <a:rPr lang="de-DE" dirty="0"/>
              <a:t>Frische Triebe können alle 2-3 Wochen geerntet werden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C650D77-4311-4739-AF40-CBC37F91FE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219200"/>
            <a:ext cx="3093123" cy="2175163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588EA8E8-48B1-4021-B90D-22A2F85D9A7B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„Neue“ Gemüsekulturen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44B3FFB-9628-4BE6-8823-79875A6B37CD}"/>
              </a:ext>
            </a:extLst>
          </p:cNvPr>
          <p:cNvSpPr txBox="1"/>
          <p:nvPr/>
        </p:nvSpPr>
        <p:spPr>
          <a:xfrm>
            <a:off x="3850206" y="338743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(7)</a:t>
            </a:r>
          </a:p>
        </p:txBody>
      </p:sp>
    </p:spTree>
    <p:extLst>
      <p:ext uri="{BB962C8B-B14F-4D97-AF65-F5344CB8AC3E}">
        <p14:creationId xmlns:p14="http://schemas.microsoft.com/office/powerpoint/2010/main" val="4227935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891395" cy="3574477"/>
          </a:xfrm>
        </p:spPr>
        <p:txBody>
          <a:bodyPr/>
          <a:lstStyle/>
          <a:p>
            <a:r>
              <a:rPr lang="de-DE" dirty="0"/>
              <a:t>Eine der ältesten Nutzpflanzen der Menschheit</a:t>
            </a:r>
          </a:p>
          <a:p>
            <a:r>
              <a:rPr lang="de-DE" dirty="0"/>
              <a:t>Nutzung je nach Art als </a:t>
            </a:r>
            <a:r>
              <a:rPr lang="de-DE" b="1" dirty="0"/>
              <a:t>Zierpflanze</a:t>
            </a:r>
            <a:r>
              <a:rPr lang="de-DE" dirty="0"/>
              <a:t>, </a:t>
            </a:r>
            <a:r>
              <a:rPr lang="de-DE" b="1" dirty="0"/>
              <a:t>Blattgemüse</a:t>
            </a:r>
            <a:r>
              <a:rPr lang="de-DE" dirty="0"/>
              <a:t> oder </a:t>
            </a:r>
            <a:r>
              <a:rPr lang="de-DE" b="1" dirty="0"/>
              <a:t>Körnerlieferant</a:t>
            </a:r>
          </a:p>
          <a:p>
            <a:r>
              <a:rPr lang="de-DE" dirty="0"/>
              <a:t>Sehr hoher Eiweißgehalt der Blätter</a:t>
            </a:r>
          </a:p>
          <a:p>
            <a:r>
              <a:rPr lang="de-DE" dirty="0"/>
              <a:t>Körner als glutenfreie Back- oder Müsli-Zutat</a:t>
            </a:r>
          </a:p>
          <a:p>
            <a:r>
              <a:rPr lang="de-DE" b="1" dirty="0"/>
              <a:t>Vorkultur</a:t>
            </a:r>
            <a:r>
              <a:rPr lang="de-DE" dirty="0"/>
              <a:t> von Jungpflanzen empfehlenswert</a:t>
            </a:r>
          </a:p>
          <a:p>
            <a:r>
              <a:rPr lang="de-DE" b="1" dirty="0"/>
              <a:t>Geringe Ansprüche </a:t>
            </a:r>
            <a:r>
              <a:rPr lang="de-DE" dirty="0"/>
              <a:t>an den Standort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Amaranth									</a:t>
            </a:r>
            <a:r>
              <a:rPr lang="de-DE" sz="2000" b="0" i="1" dirty="0"/>
              <a:t>(</a:t>
            </a:r>
            <a:r>
              <a:rPr lang="de-DE" sz="2000" b="0" i="1" dirty="0" err="1"/>
              <a:t>Amaranthus</a:t>
            </a:r>
            <a:r>
              <a:rPr lang="de-DE" sz="2000" b="0" i="1" dirty="0"/>
              <a:t> </a:t>
            </a:r>
            <a:r>
              <a:rPr lang="de-DE" sz="2000" b="0" i="1" dirty="0" err="1"/>
              <a:t>ssp</a:t>
            </a:r>
            <a:r>
              <a:rPr lang="de-DE" sz="2000" b="0" i="1" dirty="0"/>
              <a:t>.)</a:t>
            </a:r>
            <a:endParaRPr lang="de-DE" b="0" i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EFBE227-44AB-4171-B280-A0BFB91D09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7019" y="3390521"/>
            <a:ext cx="2715490" cy="162403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17CE37E-0903-47B1-A20A-318F76F703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7019" y="1295396"/>
            <a:ext cx="2715490" cy="1761900"/>
          </a:xfrm>
          <a:prstGeom prst="rect">
            <a:avLst/>
          </a:prstGeom>
        </p:spPr>
      </p:pic>
      <p:sp>
        <p:nvSpPr>
          <p:cNvPr id="8" name="Titel 4">
            <a:extLst>
              <a:ext uri="{FF2B5EF4-FFF2-40B4-BE49-F238E27FC236}">
                <a16:creationId xmlns:a16="http://schemas.microsoft.com/office/drawing/2014/main" id="{BEB25901-E315-4172-82A2-567887288868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„Neue“ Gemüsekulturen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21A600A-CA8F-4D9F-A7AF-D6F47CAAD58A}"/>
              </a:ext>
            </a:extLst>
          </p:cNvPr>
          <p:cNvSpPr txBox="1"/>
          <p:nvPr/>
        </p:nvSpPr>
        <p:spPr>
          <a:xfrm>
            <a:off x="7902036" y="2867190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(8)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03B51E7-F912-4373-9652-3FC6023F16C9}"/>
              </a:ext>
            </a:extLst>
          </p:cNvPr>
          <p:cNvSpPr txBox="1"/>
          <p:nvPr/>
        </p:nvSpPr>
        <p:spPr>
          <a:xfrm>
            <a:off x="7902036" y="479911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(9)</a:t>
            </a:r>
          </a:p>
        </p:txBody>
      </p:sp>
    </p:spTree>
    <p:extLst>
      <p:ext uri="{BB962C8B-B14F-4D97-AF65-F5344CB8AC3E}">
        <p14:creationId xmlns:p14="http://schemas.microsoft.com/office/powerpoint/2010/main" val="1819243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Wurzelgemüse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457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Süßkartoffel 									</a:t>
            </a:r>
            <a:r>
              <a:rPr lang="de-DE" sz="1800" b="0" dirty="0"/>
              <a:t>(</a:t>
            </a:r>
            <a:r>
              <a:rPr lang="de-DE" sz="1800" b="0" i="1" dirty="0" err="1"/>
              <a:t>Ipomoea</a:t>
            </a:r>
            <a:r>
              <a:rPr lang="de-DE" sz="1800" b="0" i="1" dirty="0"/>
              <a:t> </a:t>
            </a:r>
            <a:r>
              <a:rPr lang="de-DE" sz="1800" b="0" i="1" dirty="0" err="1"/>
              <a:t>batatas</a:t>
            </a:r>
            <a:r>
              <a:rPr lang="de-DE" sz="1800" b="0" dirty="0"/>
              <a:t>)</a:t>
            </a:r>
            <a:endParaRPr lang="de-DE" b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3399559" cy="3650672"/>
          </a:xfrm>
        </p:spPr>
        <p:txBody>
          <a:bodyPr>
            <a:normAutofit/>
          </a:bodyPr>
          <a:lstStyle/>
          <a:p>
            <a:pPr marL="360363" indent="-358775">
              <a:spcBef>
                <a:spcPts val="0"/>
              </a:spcBef>
            </a:pPr>
            <a:r>
              <a:rPr lang="de-DE" dirty="0"/>
              <a:t>Vielseitig in der Küche zu verwenden, z. B. in klassischen Kartoffelrezepten, als Süßkartoffel-Frites oder Chips </a:t>
            </a:r>
          </a:p>
          <a:p>
            <a:pPr marL="360363" indent="-358775">
              <a:spcBef>
                <a:spcPts val="0"/>
              </a:spcBef>
            </a:pPr>
            <a:r>
              <a:rPr lang="de-DE" b="1" dirty="0"/>
              <a:t>Leicht süßlicher </a:t>
            </a:r>
            <a:r>
              <a:rPr lang="de-DE" dirty="0"/>
              <a:t>Geschmack </a:t>
            </a:r>
          </a:p>
          <a:p>
            <a:pPr marL="360363" indent="-358775">
              <a:spcBef>
                <a:spcPts val="0"/>
              </a:spcBef>
            </a:pPr>
            <a:r>
              <a:rPr lang="de-DE" dirty="0"/>
              <a:t>Bringt als </a:t>
            </a:r>
            <a:r>
              <a:rPr lang="de-DE" b="1" dirty="0"/>
              <a:t>Windengewächs</a:t>
            </a:r>
            <a:r>
              <a:rPr lang="de-DE" dirty="0"/>
              <a:t> Abwechslung in die </a:t>
            </a:r>
            <a:r>
              <a:rPr lang="de-DE" b="1" dirty="0"/>
              <a:t>Fruchtfolge</a:t>
            </a:r>
          </a:p>
          <a:p>
            <a:pPr marL="360363" indent="-358775">
              <a:spcBef>
                <a:spcPts val="0"/>
              </a:spcBef>
            </a:pPr>
            <a:r>
              <a:rPr lang="de-DE" dirty="0" err="1"/>
              <a:t>Buntlaubige</a:t>
            </a:r>
            <a:r>
              <a:rPr lang="de-DE" dirty="0"/>
              <a:t> Formen auch als </a:t>
            </a:r>
            <a:r>
              <a:rPr lang="de-DE" b="1" dirty="0"/>
              <a:t>Zierpflanzen</a:t>
            </a:r>
            <a:r>
              <a:rPr lang="de-DE" dirty="0"/>
              <a:t> beliebt</a:t>
            </a:r>
          </a:p>
          <a:p>
            <a:pPr marL="2381" indent="0">
              <a:buNone/>
            </a:pP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9C9BB6-E240-40C6-AC77-46C995EE2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384" y="1156646"/>
            <a:ext cx="2489471" cy="163967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F6FFBC7-7DF0-4C77-9E88-23BDE8F16A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8384" y="3000897"/>
            <a:ext cx="2489471" cy="1991604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1BA9AC0E-C881-4DE5-B1E3-2D11813D8384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„Neue“ Gemüsekulturen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82211F9-F557-49C2-BF77-11213365428D}"/>
              </a:ext>
            </a:extLst>
          </p:cNvPr>
          <p:cNvSpPr txBox="1"/>
          <p:nvPr/>
        </p:nvSpPr>
        <p:spPr>
          <a:xfrm>
            <a:off x="7773964" y="2575443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(10)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8CA54AF-47EB-4C4C-B309-9C91A747CADF}"/>
              </a:ext>
            </a:extLst>
          </p:cNvPr>
          <p:cNvSpPr txBox="1"/>
          <p:nvPr/>
        </p:nvSpPr>
        <p:spPr>
          <a:xfrm>
            <a:off x="7773964" y="4777057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(11)</a:t>
            </a:r>
          </a:p>
        </p:txBody>
      </p:sp>
    </p:spTree>
    <p:extLst>
      <p:ext uri="{BB962C8B-B14F-4D97-AF65-F5344CB8AC3E}">
        <p14:creationId xmlns:p14="http://schemas.microsoft.com/office/powerpoint/2010/main" val="3807323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Ingwer 										</a:t>
            </a:r>
            <a:r>
              <a:rPr lang="de-DE" sz="2000" b="0" dirty="0"/>
              <a:t> (</a:t>
            </a:r>
            <a:r>
              <a:rPr lang="de-DE" sz="2000" b="0" i="1" dirty="0" err="1"/>
              <a:t>Zingiber</a:t>
            </a:r>
            <a:r>
              <a:rPr lang="de-DE" sz="2000" b="0" i="1" dirty="0"/>
              <a:t> officinalis</a:t>
            </a:r>
            <a:r>
              <a:rPr lang="de-DE" sz="2000" b="0" dirty="0"/>
              <a:t>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960327" y="1219201"/>
            <a:ext cx="3701728" cy="3685308"/>
          </a:xfrm>
        </p:spPr>
        <p:txBody>
          <a:bodyPr>
            <a:normAutofit/>
          </a:bodyPr>
          <a:lstStyle/>
          <a:p>
            <a:pPr marL="360363" indent="-358775"/>
            <a:r>
              <a:rPr lang="de-DE" b="1" dirty="0"/>
              <a:t>Fruchtig-scharfe</a:t>
            </a:r>
            <a:r>
              <a:rPr lang="de-DE" dirty="0"/>
              <a:t> Trend-Knolle</a:t>
            </a:r>
          </a:p>
          <a:p>
            <a:pPr marL="360363" indent="-358775"/>
            <a:r>
              <a:rPr lang="de-DE" dirty="0"/>
              <a:t>In der Traditionellen Chinesischen Medizin (TCM) und zunehmend auch in der westlichen Medizin hoch geschätzt</a:t>
            </a:r>
          </a:p>
          <a:p>
            <a:pPr marL="360363" indent="-358775"/>
            <a:r>
              <a:rPr lang="de-DE" dirty="0"/>
              <a:t>Anbau im </a:t>
            </a:r>
            <a:r>
              <a:rPr lang="de-DE" b="1" dirty="0"/>
              <a:t>Gewächshaus</a:t>
            </a:r>
            <a:r>
              <a:rPr lang="de-DE" dirty="0"/>
              <a:t> </a:t>
            </a:r>
            <a:r>
              <a:rPr lang="de-DE"/>
              <a:t>oder Folienhaus empfehlenswert</a:t>
            </a:r>
            <a:endParaRPr lang="de-DE" dirty="0"/>
          </a:p>
          <a:p>
            <a:pPr marL="360363" indent="-358775"/>
            <a:r>
              <a:rPr lang="de-DE" dirty="0"/>
              <a:t>Bringt Abwechslung in die </a:t>
            </a:r>
            <a:r>
              <a:rPr lang="de-DE" b="1" dirty="0"/>
              <a:t>Fruchtfolge</a:t>
            </a:r>
            <a:r>
              <a:rPr lang="de-DE" dirty="0"/>
              <a:t> </a:t>
            </a:r>
          </a:p>
          <a:p>
            <a:pPr marL="2381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1593" y="1219201"/>
            <a:ext cx="1876689" cy="227274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593" y="3667074"/>
            <a:ext cx="1876689" cy="1412116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EF4263CB-026A-4B1C-AE94-F03062E21123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„Neue“ Gemüsekulturen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72851EB-464E-4CD2-BCDA-8FD852ED6F00}"/>
              </a:ext>
            </a:extLst>
          </p:cNvPr>
          <p:cNvSpPr txBox="1"/>
          <p:nvPr/>
        </p:nvSpPr>
        <p:spPr>
          <a:xfrm>
            <a:off x="7484750" y="327650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(12)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CDD964B-F260-4386-845B-7FF6F127CF98}"/>
              </a:ext>
            </a:extLst>
          </p:cNvPr>
          <p:cNvSpPr txBox="1"/>
          <p:nvPr/>
        </p:nvSpPr>
        <p:spPr>
          <a:xfrm>
            <a:off x="7484750" y="486374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(13)</a:t>
            </a:r>
          </a:p>
        </p:txBody>
      </p:sp>
    </p:spTree>
    <p:extLst>
      <p:ext uri="{BB962C8B-B14F-4D97-AF65-F5344CB8AC3E}">
        <p14:creationId xmlns:p14="http://schemas.microsoft.com/office/powerpoint/2010/main" val="2223090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Fruchtgemüse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4650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3832699" y="1189807"/>
            <a:ext cx="3704359" cy="3197595"/>
          </a:xfrm>
        </p:spPr>
        <p:txBody>
          <a:bodyPr/>
          <a:lstStyle/>
          <a:p>
            <a:r>
              <a:rPr lang="de-DE" dirty="0"/>
              <a:t>Kultur im </a:t>
            </a:r>
            <a:r>
              <a:rPr lang="de-DE" b="1" dirty="0"/>
              <a:t>Balkonkasten</a:t>
            </a:r>
            <a:r>
              <a:rPr lang="de-DE" dirty="0"/>
              <a:t> oder </a:t>
            </a:r>
            <a:r>
              <a:rPr lang="de-DE" b="1" dirty="0"/>
              <a:t>Kübel</a:t>
            </a:r>
            <a:r>
              <a:rPr lang="de-DE" dirty="0"/>
              <a:t> empfehlenswert</a:t>
            </a:r>
          </a:p>
          <a:p>
            <a:r>
              <a:rPr lang="de-DE" dirty="0"/>
              <a:t>Spezielle </a:t>
            </a:r>
            <a:r>
              <a:rPr lang="de-DE" b="1" dirty="0"/>
              <a:t>Balkon-Sorten</a:t>
            </a:r>
            <a:r>
              <a:rPr lang="de-DE" dirty="0"/>
              <a:t> sind ertragreich und bilden kleine, aber besonders zarte Früchte aus</a:t>
            </a:r>
          </a:p>
          <a:p>
            <a:r>
              <a:rPr lang="de-DE" dirty="0"/>
              <a:t>Im gewachsenen Boden nur </a:t>
            </a:r>
            <a:r>
              <a:rPr lang="de-DE" b="1" dirty="0"/>
              <a:t>veredelte Pflanzen </a:t>
            </a:r>
            <a:r>
              <a:rPr lang="de-DE" dirty="0"/>
              <a:t>erfolgversprechend</a:t>
            </a:r>
          </a:p>
          <a:p>
            <a:r>
              <a:rPr lang="de-DE" dirty="0"/>
              <a:t>Kein Rohverzehr!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/>
              <a:t>Am besten kochen, dünsten oder braten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Aubergine 								</a:t>
            </a:r>
            <a:r>
              <a:rPr lang="de-DE" sz="2000" b="0"/>
              <a:t>(</a:t>
            </a:r>
            <a:r>
              <a:rPr lang="de-DE" sz="2000" b="0" i="1"/>
              <a:t>Solanum melongena</a:t>
            </a:r>
            <a:r>
              <a:rPr lang="de-DE" sz="2000" b="0"/>
              <a:t>)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326" y="1189807"/>
            <a:ext cx="2475191" cy="138804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5" y="2929828"/>
            <a:ext cx="2475191" cy="1816765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A7BA18EE-BB56-4F20-9E0C-FFF2D9F81ED9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„Neue“ Gemüsekulturen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AB02C46-F3DC-44E0-9A54-8540CEB89D81}"/>
              </a:ext>
            </a:extLst>
          </p:cNvPr>
          <p:cNvSpPr txBox="1"/>
          <p:nvPr/>
        </p:nvSpPr>
        <p:spPr>
          <a:xfrm>
            <a:off x="3199512" y="256446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(14)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0D9B5D3-C870-4C3B-AEA8-A8D2BF430CCB}"/>
              </a:ext>
            </a:extLst>
          </p:cNvPr>
          <p:cNvSpPr txBox="1"/>
          <p:nvPr/>
        </p:nvSpPr>
        <p:spPr>
          <a:xfrm>
            <a:off x="3199512" y="4746593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(15)</a:t>
            </a:r>
          </a:p>
        </p:txBody>
      </p:sp>
    </p:spTree>
    <p:extLst>
      <p:ext uri="{BB962C8B-B14F-4D97-AF65-F5344CB8AC3E}">
        <p14:creationId xmlns:p14="http://schemas.microsoft.com/office/powerpoint/2010/main" val="2081543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Melonen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3822123" cy="3643744"/>
          </a:xfrm>
        </p:spPr>
        <p:txBody>
          <a:bodyPr>
            <a:normAutofit/>
          </a:bodyPr>
          <a:lstStyle/>
          <a:p>
            <a:pPr marL="360363" indent="-358775"/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Sowohl 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Wassermelonen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als auch 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Zuckermelonen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lassen sich immer besser auch in bayerischen Gärten anbauen</a:t>
            </a:r>
          </a:p>
          <a:p>
            <a:pPr marL="360363" indent="-358775"/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Gewächshauskultur vorteilhaft, aber nicht zwingend notwendig</a:t>
            </a:r>
          </a:p>
          <a:p>
            <a:pPr marL="360363" indent="-358775"/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Aufgrund der hohen Anfälligkeit gegenüber Fusarium sollten nach Möglichkeit 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veredelte Pflanzen 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angebaut werden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DBFA1D9-A654-4124-AC7E-F9C58B64B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565" y="155357"/>
            <a:ext cx="2311523" cy="204751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CE178ED-04EF-430F-B17F-F53FAB91A4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9565" y="2647083"/>
            <a:ext cx="2316564" cy="225670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8F6BD9D-F0BF-4C85-856D-A1175DDE303E}"/>
              </a:ext>
            </a:extLst>
          </p:cNvPr>
          <p:cNvSpPr txBox="1"/>
          <p:nvPr/>
        </p:nvSpPr>
        <p:spPr>
          <a:xfrm>
            <a:off x="5295976" y="2151938"/>
            <a:ext cx="3080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Wassermelone </a:t>
            </a:r>
            <a:r>
              <a:rPr lang="de-DE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Citrullus</a:t>
            </a:r>
            <a:r>
              <a:rPr lang="de-DE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lanatus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sz="16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E2C2398-59E1-47F9-98F7-934BF05A3DC5}"/>
              </a:ext>
            </a:extLst>
          </p:cNvPr>
          <p:cNvSpPr txBox="1"/>
          <p:nvPr/>
        </p:nvSpPr>
        <p:spPr>
          <a:xfrm>
            <a:off x="5295975" y="4844937"/>
            <a:ext cx="3080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Zuckermelone </a:t>
            </a:r>
            <a:r>
              <a:rPr lang="de-DE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Cucurbita</a:t>
            </a:r>
            <a:r>
              <a:rPr lang="de-DE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melo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sz="1600" dirty="0"/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51DAE7EE-B922-421D-ADD7-15F9A6F32BCF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„Neue“ Gemüsekulturen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9BFE883-0157-4F61-817E-7F1B2BA592B9}"/>
              </a:ext>
            </a:extLst>
          </p:cNvPr>
          <p:cNvSpPr txBox="1"/>
          <p:nvPr/>
        </p:nvSpPr>
        <p:spPr>
          <a:xfrm>
            <a:off x="7426255" y="218271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(16)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5DA3B3C-E553-4ABA-95B5-2B86A3FDD5F3}"/>
              </a:ext>
            </a:extLst>
          </p:cNvPr>
          <p:cNvSpPr txBox="1"/>
          <p:nvPr/>
        </p:nvSpPr>
        <p:spPr>
          <a:xfrm>
            <a:off x="7426255" y="486294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(17)</a:t>
            </a:r>
          </a:p>
        </p:txBody>
      </p:sp>
    </p:spTree>
    <p:extLst>
      <p:ext uri="{BB962C8B-B14F-4D97-AF65-F5344CB8AC3E}">
        <p14:creationId xmlns:p14="http://schemas.microsoft.com/office/powerpoint/2010/main" val="1444510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3029F4D-2279-4455-A7D7-F62923F98A8C}"/>
              </a:ext>
            </a:extLst>
          </p:cNvPr>
          <p:cNvSpPr txBox="1">
            <a:spLocks/>
          </p:cNvSpPr>
          <p:nvPr/>
        </p:nvSpPr>
        <p:spPr>
          <a:xfrm>
            <a:off x="960728" y="98838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 algn="l" defTabSz="3429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600" dirty="0">
                <a:latin typeface="+mj-lt"/>
              </a:rPr>
              <a:t>3. Veränderte Anbaubedingungen</a:t>
            </a:r>
          </a:p>
        </p:txBody>
      </p:sp>
    </p:spTree>
    <p:extLst>
      <p:ext uri="{BB962C8B-B14F-4D97-AF65-F5344CB8AC3E}">
        <p14:creationId xmlns:p14="http://schemas.microsoft.com/office/powerpoint/2010/main" val="3193807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8793B31-18C7-41F0-8ABE-CC438680C5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Früher nach draußen?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9D8E23-F197-4980-9AC9-2BA6D3F87E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1" y="1219200"/>
            <a:ext cx="2949285" cy="3924300"/>
          </a:xfrm>
        </p:spPr>
        <p:txBody>
          <a:bodyPr>
            <a:normAutofit/>
          </a:bodyPr>
          <a:lstStyle/>
          <a:p>
            <a:pPr marL="360363" indent="-358775"/>
            <a:r>
              <a:rPr lang="de-DE" dirty="0"/>
              <a:t>Vorzeitige, milde Phasen verlocken zu früheren Aussaaten und Pflanzungen</a:t>
            </a:r>
          </a:p>
          <a:p>
            <a:pPr marL="360363" indent="-358775"/>
            <a:r>
              <a:rPr lang="de-DE" b="1" dirty="0"/>
              <a:t>ABER: </a:t>
            </a:r>
            <a:r>
              <a:rPr lang="de-DE" dirty="0"/>
              <a:t>Spätfrostgefahr bleibt weiterhin bestehen</a:t>
            </a:r>
          </a:p>
          <a:p>
            <a:pPr marL="360363" indent="-358775">
              <a:lnSpc>
                <a:spcPct val="107000"/>
              </a:lnSpc>
              <a:spcAft>
                <a:spcPts val="800"/>
              </a:spcAft>
            </a:pPr>
            <a:r>
              <a:rPr lang="de-D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Frühere Anbautermine eignen sich nicht für jede Kultur und erfordern meist zusätzliche Maßnahmen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5495" y="2662611"/>
            <a:ext cx="1706920" cy="2168806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7CC39B7C-AC65-46DF-83A5-2F5047BFCBC0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Veränderte Anbaubedingungen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75266FE-A7B8-42D2-8AC3-8E134D2C7BD8}"/>
              </a:ext>
            </a:extLst>
          </p:cNvPr>
          <p:cNvSpPr txBox="1"/>
          <p:nvPr/>
        </p:nvSpPr>
        <p:spPr>
          <a:xfrm>
            <a:off x="7538704" y="2051973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(18)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BFFD926-C9B8-4B27-A52B-C657EFA5687D}"/>
              </a:ext>
            </a:extLst>
          </p:cNvPr>
          <p:cNvSpPr txBox="1"/>
          <p:nvPr/>
        </p:nvSpPr>
        <p:spPr>
          <a:xfrm>
            <a:off x="5687291" y="4831417"/>
            <a:ext cx="5095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(19)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E00F95C0-7B78-4645-8110-2C5AB2C7CA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692" y="2662611"/>
            <a:ext cx="1769193" cy="216880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EDAB791-FDEA-43DF-8656-5E255400F8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3782" y="599567"/>
            <a:ext cx="2590099" cy="166102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08DB90C2-141E-4453-9122-933BD480ADA9}"/>
              </a:ext>
            </a:extLst>
          </p:cNvPr>
          <p:cNvSpPr txBox="1"/>
          <p:nvPr/>
        </p:nvSpPr>
        <p:spPr>
          <a:xfrm>
            <a:off x="7826999" y="4820670"/>
            <a:ext cx="5095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(20)</a:t>
            </a:r>
          </a:p>
        </p:txBody>
      </p:sp>
    </p:spTree>
    <p:extLst>
      <p:ext uri="{BB962C8B-B14F-4D97-AF65-F5344CB8AC3E}">
        <p14:creationId xmlns:p14="http://schemas.microsoft.com/office/powerpoint/2010/main" val="2186009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1F66859-AB04-40B5-9D01-4C8A71E919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39334" y="1438698"/>
            <a:ext cx="5608923" cy="1680067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Aft>
                <a:spcPts val="18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100" dirty="0">
                <a:solidFill>
                  <a:schemeClr val="tx1"/>
                </a:solidFill>
                <a:latin typeface="+mn-lt"/>
              </a:rPr>
              <a:t>Vielfalt als Schlüssel zum Erfolg</a:t>
            </a:r>
          </a:p>
          <a:p>
            <a:pPr marL="457200" indent="-457200">
              <a:lnSpc>
                <a:spcPct val="100000"/>
              </a:lnSpc>
              <a:spcAft>
                <a:spcPts val="18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100" dirty="0">
                <a:solidFill>
                  <a:schemeClr val="tx1"/>
                </a:solidFill>
                <a:latin typeface="+mn-lt"/>
              </a:rPr>
              <a:t>„Neue“ Gemüsekulturen</a:t>
            </a:r>
          </a:p>
          <a:p>
            <a:pPr marL="457200" indent="-457200">
              <a:lnSpc>
                <a:spcPct val="100000"/>
              </a:lnSpc>
              <a:spcAft>
                <a:spcPts val="18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100" dirty="0">
                <a:solidFill>
                  <a:schemeClr val="tx1"/>
                </a:solidFill>
                <a:latin typeface="+mn-lt"/>
              </a:rPr>
              <a:t>Veränderte Anbaubedingungen</a:t>
            </a:r>
          </a:p>
          <a:p>
            <a:pPr marL="457200" indent="-457200">
              <a:lnSpc>
                <a:spcPct val="100000"/>
              </a:lnSpc>
              <a:spcAft>
                <a:spcPts val="18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100" dirty="0">
                <a:solidFill>
                  <a:schemeClr val="tx1"/>
                </a:solidFill>
                <a:latin typeface="+mn-lt"/>
              </a:rPr>
              <a:t>Kulturen mit geringem Wasserbedarf</a:t>
            </a:r>
          </a:p>
          <a:p>
            <a:pPr marL="457200" indent="-457200">
              <a:lnSpc>
                <a:spcPct val="100000"/>
              </a:lnSpc>
              <a:spcAft>
                <a:spcPts val="18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100" dirty="0">
                <a:solidFill>
                  <a:schemeClr val="tx1"/>
                </a:solidFill>
                <a:latin typeface="+mn-lt"/>
              </a:rPr>
              <a:t>Wintergemüsebau</a:t>
            </a:r>
          </a:p>
          <a:p>
            <a:pPr marL="457200" indent="-457200">
              <a:lnSpc>
                <a:spcPct val="100000"/>
              </a:lnSpc>
              <a:spcAft>
                <a:spcPts val="18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100" dirty="0">
                <a:solidFill>
                  <a:schemeClr val="tx1"/>
                </a:solidFill>
                <a:latin typeface="+mn-lt"/>
              </a:rPr>
              <a:t>Fazit</a:t>
            </a:r>
          </a:p>
          <a:p>
            <a:pPr marL="457200" indent="-457200">
              <a:lnSpc>
                <a:spcPct val="100000"/>
              </a:lnSpc>
              <a:spcAft>
                <a:spcPts val="1800"/>
              </a:spcAft>
              <a:buFont typeface="+mj-lt"/>
              <a:buAutoNum type="arabicPeriod"/>
            </a:pPr>
            <a:endParaRPr lang="de-DE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4D70F0-183D-4DC4-9330-84ECBF1755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800" dirty="0">
                <a:solidFill>
                  <a:schemeClr val="tx1"/>
                </a:solidFill>
              </a:rPr>
              <a:t>Gliederung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E20149BC-B692-485D-AC57-3317088690A3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Gliederung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49E37DA-7DDA-4006-9870-14B0F65C1ADF}"/>
              </a:ext>
            </a:extLst>
          </p:cNvPr>
          <p:cNvSpPr/>
          <p:nvPr/>
        </p:nvSpPr>
        <p:spPr>
          <a:xfrm>
            <a:off x="971551" y="1274555"/>
            <a:ext cx="5373831" cy="3364680"/>
          </a:xfrm>
          <a:prstGeom prst="roundRect">
            <a:avLst/>
          </a:prstGeom>
          <a:ln w="19050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  <a:defRPr/>
            </a:pP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rgbClr val="79B800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372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053C03-EB55-4909-B444-873BAA7F879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485605" cy="2563095"/>
          </a:xfrm>
        </p:spPr>
        <p:txBody>
          <a:bodyPr/>
          <a:lstStyle/>
          <a:p>
            <a:pPr marL="377825" indent="-360363">
              <a:buSzPct val="170000"/>
              <a:buBlip>
                <a:blip r:embed="rId2"/>
              </a:buBlip>
            </a:pPr>
            <a:r>
              <a:rPr lang="de-DE" dirty="0"/>
              <a:t>Auspflanzen von </a:t>
            </a:r>
            <a:r>
              <a:rPr lang="de-DE" b="1" dirty="0"/>
              <a:t>wärmeliebenden Arten </a:t>
            </a:r>
            <a:r>
              <a:rPr lang="de-DE" dirty="0"/>
              <a:t>erst </a:t>
            </a:r>
            <a:r>
              <a:rPr lang="de-DE" b="1" dirty="0"/>
              <a:t>nach den Eisheiligen</a:t>
            </a:r>
          </a:p>
          <a:p>
            <a:pPr marL="377825" indent="-360363">
              <a:buSzPct val="170000"/>
              <a:buBlip>
                <a:blip r:embed="rId2"/>
              </a:buBlip>
            </a:pPr>
            <a:r>
              <a:rPr lang="de-DE" dirty="0"/>
              <a:t>Mit </a:t>
            </a:r>
            <a:r>
              <a:rPr lang="de-DE" b="1" dirty="0"/>
              <a:t>frühen Kulturen </a:t>
            </a:r>
            <a:r>
              <a:rPr lang="de-DE" dirty="0"/>
              <a:t>warten, bis der </a:t>
            </a:r>
            <a:r>
              <a:rPr lang="de-DE" b="1" dirty="0"/>
              <a:t>Boden</a:t>
            </a:r>
            <a:r>
              <a:rPr lang="de-DE" dirty="0"/>
              <a:t> </a:t>
            </a:r>
            <a:r>
              <a:rPr lang="de-DE" b="1" dirty="0"/>
              <a:t>mindestens 5 °C </a:t>
            </a:r>
            <a:r>
              <a:rPr lang="de-DE" dirty="0"/>
              <a:t>erreicht hat</a:t>
            </a:r>
          </a:p>
          <a:p>
            <a:pPr marL="377825" indent="-360363">
              <a:buSzPct val="170000"/>
              <a:buBlip>
                <a:blip r:embed="rId2"/>
              </a:buBlip>
            </a:pPr>
            <a:r>
              <a:rPr lang="de-DE" dirty="0"/>
              <a:t>Evtl. Verfrühung durch </a:t>
            </a:r>
            <a:r>
              <a:rPr lang="de-DE" b="1" dirty="0"/>
              <a:t>Vliesabdeckung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F16943E-C5BD-4933-A2C7-271A4A1C4B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Früher nach draußen?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ACBC531-AA13-4664-B2BA-C327F35663EF}"/>
              </a:ext>
            </a:extLst>
          </p:cNvPr>
          <p:cNvSpPr txBox="1"/>
          <p:nvPr/>
        </p:nvSpPr>
        <p:spPr>
          <a:xfrm>
            <a:off x="847400" y="4052454"/>
            <a:ext cx="68025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b="1" dirty="0">
                <a:latin typeface="+mn-lt"/>
              </a:rPr>
              <a:t>ABER: </a:t>
            </a:r>
            <a:r>
              <a:rPr lang="de-DE" sz="1900" dirty="0">
                <a:latin typeface="+mn-lt"/>
              </a:rPr>
              <a:t>Nachfolgende Kälteperioden können das Wachstum zum Stocken bringen und den Verfrühungseffekt zunichte machen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D398BA3E-2410-4C0A-B16A-7A775EB7AFFA}"/>
              </a:ext>
            </a:extLst>
          </p:cNvPr>
          <p:cNvSpPr/>
          <p:nvPr/>
        </p:nvSpPr>
        <p:spPr>
          <a:xfrm>
            <a:off x="960326" y="4002198"/>
            <a:ext cx="6576731" cy="727364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2FAE044-EC3C-452B-89E3-8252E3D591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8797" y="599567"/>
            <a:ext cx="3301185" cy="123942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8F8640E-FE8C-4830-88CE-88ABE10E29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5453" y="2130824"/>
            <a:ext cx="2844529" cy="168697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3BB37F6-0C33-49F3-8189-E1150F8A6767}"/>
              </a:ext>
            </a:extLst>
          </p:cNvPr>
          <p:cNvSpPr txBox="1"/>
          <p:nvPr/>
        </p:nvSpPr>
        <p:spPr>
          <a:xfrm>
            <a:off x="7599794" y="1661739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(21)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D05F879-0554-40C9-B3E4-5D9CB2DF91D9}"/>
              </a:ext>
            </a:extLst>
          </p:cNvPr>
          <p:cNvSpPr txBox="1"/>
          <p:nvPr/>
        </p:nvSpPr>
        <p:spPr>
          <a:xfrm>
            <a:off x="7599794" y="361196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(22)</a:t>
            </a: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1956965C-3E82-4214-BE07-C7AAA82B1ADB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Veränderte Anbaubedingungen</a:t>
            </a:r>
          </a:p>
        </p:txBody>
      </p:sp>
    </p:spTree>
    <p:extLst>
      <p:ext uri="{BB962C8B-B14F-4D97-AF65-F5344CB8AC3E}">
        <p14:creationId xmlns:p14="http://schemas.microsoft.com/office/powerpoint/2010/main" val="191635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FB2EA6F-8813-434F-BA56-9248EE0778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Hitzestress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BAC4480-7D56-49E3-B0DA-25EEBAD663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2218" y="1742560"/>
            <a:ext cx="3269673" cy="3503208"/>
          </a:xfrm>
        </p:spPr>
        <p:txBody>
          <a:bodyPr/>
          <a:lstStyle/>
          <a:p>
            <a:pPr marL="360363" indent="-360363"/>
            <a:r>
              <a:rPr lang="de-DE" dirty="0"/>
              <a:t>Kulturen wie Salate, Feldsalat und Spinat reagieren auf zu hohe Temperaturen (&gt; 20 °C) mit einer </a:t>
            </a:r>
            <a:r>
              <a:rPr lang="de-DE" b="1" dirty="0"/>
              <a:t>Keimhemmung</a:t>
            </a:r>
          </a:p>
          <a:p>
            <a:pPr marL="360363" indent="-360363"/>
            <a:r>
              <a:rPr lang="de-DE" b="1" dirty="0"/>
              <a:t>Trick: </a:t>
            </a:r>
            <a:r>
              <a:rPr lang="de-DE" dirty="0"/>
              <a:t>Aussaatschalen kurz (maximal bis zur beginnenden Keimung)  an einem kühlen Ort, z. B. im Keller oder Kühlschrank platzieren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FC1531B-7868-4EB9-BCAC-1263051762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Keimhemmung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326" y="1796542"/>
            <a:ext cx="3616427" cy="2034240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9C4423A9-F335-4530-A447-34788A9A01CF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Veränderte Anbaubedingungen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0C1747E-4FA4-49EF-9BD7-40962F2A1B62}"/>
              </a:ext>
            </a:extLst>
          </p:cNvPr>
          <p:cNvSpPr txBox="1"/>
          <p:nvPr/>
        </p:nvSpPr>
        <p:spPr>
          <a:xfrm>
            <a:off x="4323157" y="3830782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(23)</a:t>
            </a:r>
          </a:p>
        </p:txBody>
      </p:sp>
    </p:spTree>
    <p:extLst>
      <p:ext uri="{BB962C8B-B14F-4D97-AF65-F5344CB8AC3E}">
        <p14:creationId xmlns:p14="http://schemas.microsoft.com/office/powerpoint/2010/main" val="2212883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B02B4E4-F0FA-405A-BBD4-BF39FB1F11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Hitzestress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8FFA0F-8F09-4142-B4EA-85BCC8A081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80508" y="1677726"/>
            <a:ext cx="4830416" cy="3302983"/>
          </a:xfrm>
        </p:spPr>
        <p:txBody>
          <a:bodyPr>
            <a:normAutofit/>
          </a:bodyPr>
          <a:lstStyle/>
          <a:p>
            <a:pPr marL="360363" indent="-358775"/>
            <a:r>
              <a:rPr lang="de-DE" dirty="0"/>
              <a:t>Um schöne Köpfe zu bilden benötigt Blumenkohl im Jugendstadium einen </a:t>
            </a:r>
            <a:r>
              <a:rPr lang="de-DE" b="1" dirty="0"/>
              <a:t>Kältereiz</a:t>
            </a:r>
          </a:p>
          <a:p>
            <a:pPr marL="360363" indent="-358775"/>
            <a:r>
              <a:rPr lang="de-DE" dirty="0"/>
              <a:t>Ist es durchgehend warm, so wird keine Blume ausgebildet</a:t>
            </a:r>
          </a:p>
          <a:p>
            <a:pPr marL="360363" indent="-358775"/>
            <a:r>
              <a:rPr lang="de-DE" b="1" dirty="0"/>
              <a:t>Abhilfe: </a:t>
            </a:r>
          </a:p>
          <a:p>
            <a:pPr marL="720725" lvl="1" indent="-360363">
              <a:buSzPct val="170000"/>
              <a:buBlip>
                <a:blip r:embed="rId2"/>
              </a:buBlip>
            </a:pPr>
            <a:r>
              <a:rPr lang="de-DE" dirty="0"/>
              <a:t>Hitzetolerante Sorten</a:t>
            </a:r>
          </a:p>
          <a:p>
            <a:pPr marL="720725" lvl="1" indent="-360363">
              <a:buSzPct val="170000"/>
              <a:buBlip>
                <a:blip r:embed="rId2"/>
              </a:buBlip>
            </a:pPr>
            <a:r>
              <a:rPr lang="de-DE" dirty="0"/>
              <a:t>Mehrmalige kurze Befeuchtung zur Abkühlung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52338EF-1FA7-4F6B-8A83-7D11925B63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Fehlender Kältereiz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95DD40D-D03F-4082-9C9C-B3F526BD012F}"/>
              </a:ext>
            </a:extLst>
          </p:cNvPr>
          <p:cNvSpPr txBox="1"/>
          <p:nvPr/>
        </p:nvSpPr>
        <p:spPr>
          <a:xfrm>
            <a:off x="1224356" y="4722824"/>
            <a:ext cx="1717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Der Kältereiz wird im Jugendstadium benötigt 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6" y="1619044"/>
            <a:ext cx="1859882" cy="140762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326" y="3207874"/>
            <a:ext cx="1859882" cy="1535731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CE9BAB2E-EBF4-4115-B2C4-E9B7054EE29A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Veränderte Anbaubedingungen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80BD194-BE4A-4453-BF30-87D7BC1FFB68}"/>
              </a:ext>
            </a:extLst>
          </p:cNvPr>
          <p:cNvSpPr txBox="1"/>
          <p:nvPr/>
        </p:nvSpPr>
        <p:spPr>
          <a:xfrm>
            <a:off x="2773148" y="280737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(24)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A8456F7-BECC-46CA-A55D-B14ABD790E8E}"/>
              </a:ext>
            </a:extLst>
          </p:cNvPr>
          <p:cNvSpPr txBox="1"/>
          <p:nvPr/>
        </p:nvSpPr>
        <p:spPr>
          <a:xfrm>
            <a:off x="2773148" y="4568149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(25)</a:t>
            </a:r>
          </a:p>
        </p:txBody>
      </p:sp>
    </p:spTree>
    <p:extLst>
      <p:ext uri="{BB962C8B-B14F-4D97-AF65-F5344CB8AC3E}">
        <p14:creationId xmlns:p14="http://schemas.microsoft.com/office/powerpoint/2010/main" val="121980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224076F-2AED-429E-BD86-3D5598B6EE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Hitzestress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700A70-3BB5-491C-B5B4-6317140D91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Verschiedene Symptome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ADEE949-258B-4A8B-9336-2F0B66AC7FFD}"/>
              </a:ext>
            </a:extLst>
          </p:cNvPr>
          <p:cNvSpPr txBox="1"/>
          <p:nvPr/>
        </p:nvSpPr>
        <p:spPr>
          <a:xfrm>
            <a:off x="4727086" y="2233087"/>
            <a:ext cx="2050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Innenbrand an Kopfsalat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E8F68CE-81DB-4CF7-81A7-7063232EFFCE}"/>
              </a:ext>
            </a:extLst>
          </p:cNvPr>
          <p:cNvSpPr txBox="1"/>
          <p:nvPr/>
        </p:nvSpPr>
        <p:spPr>
          <a:xfrm>
            <a:off x="4061334" y="4643935"/>
            <a:ext cx="2111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Abgestoßene Auberginenblüte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7281" y="459012"/>
            <a:ext cx="2707707" cy="180513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2448" y="2787085"/>
            <a:ext cx="2040550" cy="18568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5BC579F-6683-4D28-BF9E-14E13A887D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6122" y="2787085"/>
            <a:ext cx="1777552" cy="185685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9AE4BEE-7C22-4C6E-A1BB-568FE5FACACB}"/>
              </a:ext>
            </a:extLst>
          </p:cNvPr>
          <p:cNvSpPr txBox="1"/>
          <p:nvPr/>
        </p:nvSpPr>
        <p:spPr>
          <a:xfrm>
            <a:off x="960326" y="1673891"/>
            <a:ext cx="2939248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Innenbrand bei Kopfsalaten </a:t>
            </a:r>
          </a:p>
          <a:p>
            <a:pPr marL="342900" indent="-34290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Blattrandnekrosen bei Endivien</a:t>
            </a:r>
          </a:p>
          <a:p>
            <a:pPr marL="342900" indent="-34290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Bestäubungsprobleme bei Fruchtgemüse</a:t>
            </a:r>
          </a:p>
          <a:p>
            <a:pPr marL="342900" indent="-34290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Abstoßen von Blüten oder </a:t>
            </a:r>
            <a:r>
              <a:rPr lang="de-DE" sz="19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jungen </a:t>
            </a:r>
            <a:r>
              <a:rPr lang="de-DE" sz="19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Früchten 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 Bohnen, Erbsen, Zucchini, Tomaten, etc.</a:t>
            </a:r>
            <a:endParaRPr lang="de-DE" sz="1900" dirty="0">
              <a:latin typeface="+mn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9CA166C-4DC3-402C-AE7F-A46190EA05E9}"/>
              </a:ext>
            </a:extLst>
          </p:cNvPr>
          <p:cNvSpPr txBox="1"/>
          <p:nvPr/>
        </p:nvSpPr>
        <p:spPr>
          <a:xfrm>
            <a:off x="6378961" y="4643934"/>
            <a:ext cx="2111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Abgestoßene junge Gurken</a:t>
            </a: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1F9BC44F-1386-463C-A0F9-C97E46F89371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Veränderte Anbaubedingungen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92C1FB3-0AF6-4585-8443-10683262370C}"/>
              </a:ext>
            </a:extLst>
          </p:cNvPr>
          <p:cNvSpPr txBox="1"/>
          <p:nvPr/>
        </p:nvSpPr>
        <p:spPr>
          <a:xfrm>
            <a:off x="7307619" y="223984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(26)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D00AB10-FCF7-400A-8B66-A287CB06FEC3}"/>
              </a:ext>
            </a:extLst>
          </p:cNvPr>
          <p:cNvSpPr txBox="1"/>
          <p:nvPr/>
        </p:nvSpPr>
        <p:spPr>
          <a:xfrm>
            <a:off x="8119300" y="4452799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(28)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E91989A-425E-435A-B7AB-B3B047D6ABDC}"/>
              </a:ext>
            </a:extLst>
          </p:cNvPr>
          <p:cNvSpPr txBox="1"/>
          <p:nvPr/>
        </p:nvSpPr>
        <p:spPr>
          <a:xfrm>
            <a:off x="6099171" y="4452799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(27)</a:t>
            </a:r>
          </a:p>
        </p:txBody>
      </p:sp>
    </p:spTree>
    <p:extLst>
      <p:ext uri="{BB962C8B-B14F-4D97-AF65-F5344CB8AC3E}">
        <p14:creationId xmlns:p14="http://schemas.microsoft.com/office/powerpoint/2010/main" val="959921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A74D536-A3A5-4402-BD66-1D14F75056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Hitzestress + starke Einstrahlung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05FF46-F447-4631-9D84-0EA56153EF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3939886" cy="3740726"/>
          </a:xfrm>
          <a:ln>
            <a:noFill/>
          </a:ln>
        </p:spPr>
        <p:txBody>
          <a:bodyPr>
            <a:normAutofit/>
          </a:bodyPr>
          <a:lstStyle/>
          <a:p>
            <a:pPr marL="360363" indent="-358775"/>
            <a:r>
              <a:rPr lang="de-DE" b="1" dirty="0"/>
              <a:t>Symptome: </a:t>
            </a:r>
            <a:r>
              <a:rPr lang="de-DE" dirty="0"/>
              <a:t>Verbrennungen an exponierten Blättern und Früchten</a:t>
            </a:r>
          </a:p>
          <a:p>
            <a:pPr marL="360363" indent="-358775"/>
            <a:r>
              <a:rPr lang="de-DE" b="1" dirty="0"/>
              <a:t>Abhilfe allgemein: </a:t>
            </a:r>
          </a:p>
          <a:p>
            <a:pPr marL="720725" lvl="1" indent="-360363">
              <a:buSzPct val="170000"/>
              <a:buBlip>
                <a:blip r:embed="rId2"/>
              </a:buBlip>
            </a:pPr>
            <a:r>
              <a:rPr lang="de-DE" dirty="0" err="1"/>
              <a:t>Schattierleinen</a:t>
            </a:r>
            <a:r>
              <a:rPr lang="de-DE" dirty="0"/>
              <a:t> oder -tücher</a:t>
            </a:r>
          </a:p>
          <a:p>
            <a:pPr marL="360363" indent="-358775"/>
            <a:r>
              <a:rPr lang="de-DE" b="1" dirty="0"/>
              <a:t>Abhilfe speziell im Gewächshaus:</a:t>
            </a:r>
          </a:p>
          <a:p>
            <a:pPr marL="720725" lvl="1" indent="-360363">
              <a:buSzPct val="170000"/>
              <a:buBlip>
                <a:blip r:embed="rId2"/>
              </a:buBlip>
            </a:pPr>
            <a:r>
              <a:rPr lang="de-DE" dirty="0" err="1"/>
              <a:t>Schattiermatten</a:t>
            </a:r>
            <a:r>
              <a:rPr lang="de-DE" dirty="0"/>
              <a:t> oder –</a:t>
            </a:r>
            <a:r>
              <a:rPr lang="de-DE" dirty="0" err="1"/>
              <a:t>farbe</a:t>
            </a:r>
            <a:endParaRPr lang="de-DE" dirty="0"/>
          </a:p>
          <a:p>
            <a:pPr marL="720725" lvl="1" indent="-360363">
              <a:buSzPct val="170000"/>
              <a:buBlip>
                <a:blip r:embed="rId2"/>
              </a:buBlip>
            </a:pPr>
            <a:r>
              <a:rPr lang="de-DE" dirty="0"/>
              <a:t>Befeuchtung der Wege und Scheiben in den Mittagsstunden </a:t>
            </a:r>
          </a:p>
          <a:p>
            <a:pPr marL="720725" lvl="1" indent="0">
              <a:buNone/>
            </a:pPr>
            <a:r>
              <a:rPr lang="de-DE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/>
              <a:t>Verdunstungskälte</a:t>
            </a:r>
          </a:p>
          <a:p>
            <a:pPr marL="720725" lvl="1" indent="-360363">
              <a:buSzPct val="170000"/>
              <a:buBlip>
                <a:blip r:embed="rId2"/>
              </a:buBlip>
            </a:pPr>
            <a:r>
              <a:rPr lang="de-DE" dirty="0"/>
              <a:t>Gut lüften</a:t>
            </a:r>
          </a:p>
          <a:p>
            <a:pPr lvl="1"/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205979B-20C4-43BA-82C3-805447DF22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292" y="1831308"/>
            <a:ext cx="2358445" cy="159336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D29CB55-666E-49B7-8976-C89DCD2716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7776" y="0"/>
            <a:ext cx="1487961" cy="159336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0341D36-ADB2-4BA2-8CDE-0FA65D9DF1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292" y="3662617"/>
            <a:ext cx="2358445" cy="1480883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9025024C-76F3-46CB-BAA1-946910838BC9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Veränderte Anbaubedingungen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FD284FC-987D-4D79-B010-82C959B2E940}"/>
              </a:ext>
            </a:extLst>
          </p:cNvPr>
          <p:cNvSpPr txBox="1"/>
          <p:nvPr/>
        </p:nvSpPr>
        <p:spPr>
          <a:xfrm>
            <a:off x="7712442" y="138916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(29)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7FEAFA-E1F4-47BB-BF3E-E8FC695F1AFE}"/>
              </a:ext>
            </a:extLst>
          </p:cNvPr>
          <p:cNvSpPr txBox="1"/>
          <p:nvPr/>
        </p:nvSpPr>
        <p:spPr>
          <a:xfrm>
            <a:off x="7712442" y="3229650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(30)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8EA1B73-9956-4364-AB92-DB874B8AFBC7}"/>
              </a:ext>
            </a:extLst>
          </p:cNvPr>
          <p:cNvSpPr txBox="1"/>
          <p:nvPr/>
        </p:nvSpPr>
        <p:spPr>
          <a:xfrm>
            <a:off x="7712442" y="494198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(31)</a:t>
            </a:r>
          </a:p>
        </p:txBody>
      </p:sp>
    </p:spTree>
    <p:extLst>
      <p:ext uri="{BB962C8B-B14F-4D97-AF65-F5344CB8AC3E}">
        <p14:creationId xmlns:p14="http://schemas.microsoft.com/office/powerpoint/2010/main" val="289071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DC38F1C-F6E0-4E33-BD15-E6321FFA6D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Platzen von Früchten 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F7B0786-9432-4A9A-9437-C85503175F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32580" y="1267690"/>
            <a:ext cx="4254565" cy="2993860"/>
          </a:xfrm>
        </p:spPr>
        <p:txBody>
          <a:bodyPr/>
          <a:lstStyle/>
          <a:p>
            <a:pPr marL="360363" indent="-358775"/>
            <a:r>
              <a:rPr lang="de-DE" dirty="0"/>
              <a:t>Gefährdet: </a:t>
            </a:r>
            <a:r>
              <a:rPr lang="de-DE" b="1" dirty="0"/>
              <a:t>Tomaten</a:t>
            </a:r>
            <a:r>
              <a:rPr lang="de-DE" dirty="0"/>
              <a:t> </a:t>
            </a:r>
          </a:p>
          <a:p>
            <a:pPr marL="360363" indent="-358775"/>
            <a:r>
              <a:rPr lang="de-DE" dirty="0"/>
              <a:t>Tritt vor allem auf wenn </a:t>
            </a:r>
            <a:r>
              <a:rPr lang="de-DE" b="1" dirty="0"/>
              <a:t>nach längerer Trockenheit starke Niederschläge </a:t>
            </a:r>
            <a:r>
              <a:rPr lang="de-DE" dirty="0"/>
              <a:t>fallen oder stark bewässert wird</a:t>
            </a:r>
          </a:p>
          <a:p>
            <a:pPr marL="360363" indent="-358775"/>
            <a:r>
              <a:rPr lang="de-DE" dirty="0"/>
              <a:t>Aufgeplatzte Stellen sind willkommene Eintrittspforten für </a:t>
            </a:r>
            <a:r>
              <a:rPr lang="de-DE" b="1" dirty="0"/>
              <a:t>Krankheitserreger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A0AB40C-F4F0-4D42-A7F5-1A1780AC8A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5" y="1267690"/>
            <a:ext cx="2114163" cy="347749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5312990-0D13-4640-9E2F-7CD7F35B3F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7301" y="3571903"/>
            <a:ext cx="1823282" cy="11732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855563D-EA03-4424-BD4C-8C98B4C846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2580" y="3571903"/>
            <a:ext cx="1672133" cy="1177133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F985F24F-BFDC-4DB5-B53C-661A524A547A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Veränderte Anbaubedingungen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AE1C941-ADCB-4396-80E4-6AB0DD9A3268}"/>
              </a:ext>
            </a:extLst>
          </p:cNvPr>
          <p:cNvSpPr txBox="1"/>
          <p:nvPr/>
        </p:nvSpPr>
        <p:spPr>
          <a:xfrm>
            <a:off x="2818214" y="472528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(32)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937EF07-3693-4AB7-85C5-DA6C4A4707E4}"/>
              </a:ext>
            </a:extLst>
          </p:cNvPr>
          <p:cNvSpPr txBox="1"/>
          <p:nvPr/>
        </p:nvSpPr>
        <p:spPr>
          <a:xfrm>
            <a:off x="5150872" y="472528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(33)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3076CCC-450E-4616-8C97-E469E2628409}"/>
              </a:ext>
            </a:extLst>
          </p:cNvPr>
          <p:cNvSpPr txBox="1"/>
          <p:nvPr/>
        </p:nvSpPr>
        <p:spPr>
          <a:xfrm>
            <a:off x="7483530" y="472528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(34)</a:t>
            </a:r>
          </a:p>
        </p:txBody>
      </p:sp>
    </p:spTree>
    <p:extLst>
      <p:ext uri="{BB962C8B-B14F-4D97-AF65-F5344CB8AC3E}">
        <p14:creationId xmlns:p14="http://schemas.microsoft.com/office/powerpoint/2010/main" val="1381098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1D725A-C3B4-43DF-80D1-2FBF0C74F99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057525" cy="3435931"/>
          </a:xfrm>
        </p:spPr>
        <p:txBody>
          <a:bodyPr/>
          <a:lstStyle/>
          <a:p>
            <a:r>
              <a:rPr lang="de-DE" b="1" dirty="0"/>
              <a:t>Heiße, trockene Bedingungen </a:t>
            </a:r>
            <a:r>
              <a:rPr lang="de-DE" dirty="0"/>
              <a:t>begünstigen wärmeliebende Schaderreger wie </a:t>
            </a:r>
            <a:r>
              <a:rPr lang="de-DE" b="1" dirty="0"/>
              <a:t>Spinnmilben</a:t>
            </a:r>
            <a:r>
              <a:rPr lang="de-DE" dirty="0"/>
              <a:t> und </a:t>
            </a:r>
            <a:r>
              <a:rPr lang="de-DE" b="1" dirty="0"/>
              <a:t>Echten Mehltau</a:t>
            </a:r>
          </a:p>
          <a:p>
            <a:pPr>
              <a:spcBef>
                <a:spcPts val="1200"/>
              </a:spcBef>
            </a:pPr>
            <a:r>
              <a:rPr lang="de-DE" b="1" dirty="0"/>
              <a:t>Abhilfe: </a:t>
            </a:r>
          </a:p>
          <a:p>
            <a:pPr lvl="1">
              <a:buSzPct val="170000"/>
              <a:buBlip>
                <a:blip r:embed="rId2"/>
              </a:buBlip>
            </a:pPr>
            <a:r>
              <a:rPr lang="de-DE" dirty="0"/>
              <a:t>Gewächshausscheiben oder Wege mittags befeuchten</a:t>
            </a:r>
          </a:p>
          <a:p>
            <a:pPr lvl="1">
              <a:buSzPct val="170000"/>
              <a:buBlip>
                <a:blip r:embed="rId2"/>
              </a:buBlip>
            </a:pPr>
            <a:r>
              <a:rPr lang="de-DE" dirty="0" err="1"/>
              <a:t>Schattiervorrichtungen</a:t>
            </a:r>
            <a:endParaRPr lang="de-DE" dirty="0"/>
          </a:p>
          <a:p>
            <a:pPr lvl="1">
              <a:buSzPct val="170000"/>
              <a:buBlip>
                <a:blip r:embed="rId2"/>
              </a:buBlip>
            </a:pPr>
            <a:r>
              <a:rPr lang="de-DE" dirty="0"/>
              <a:t>Resistente Sorten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D91D791-8CE5-4DB1-935F-5B917A8265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Anfälligkeit gegenüber Schaderregern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378C1D6-8A60-4B43-9705-83E04E80C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4996" y="3449827"/>
            <a:ext cx="2599620" cy="142355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D8AD0BE-AD5A-413C-A98F-61DFADAF2963}"/>
              </a:ext>
            </a:extLst>
          </p:cNvPr>
          <p:cNvSpPr txBox="1"/>
          <p:nvPr/>
        </p:nvSpPr>
        <p:spPr>
          <a:xfrm>
            <a:off x="4758531" y="3061821"/>
            <a:ext cx="2092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Echter Mehltau an Zucchini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BF2A34B-615D-4475-B5BB-843A24DB3217}"/>
              </a:ext>
            </a:extLst>
          </p:cNvPr>
          <p:cNvSpPr txBox="1"/>
          <p:nvPr/>
        </p:nvSpPr>
        <p:spPr>
          <a:xfrm>
            <a:off x="4758531" y="4845888"/>
            <a:ext cx="2418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Spinnmilbenbefall an Zuckermelone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4D92F15B-8111-461A-8B1D-E62FD9C90B7D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Veränderte Anbaubedingungen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5D95C43-7DA2-4379-B836-DEFE481DD3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4996" y="1090584"/>
            <a:ext cx="2599620" cy="1982189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ACC5DEC-C85D-40FC-80B9-40B402EAC3D6}"/>
              </a:ext>
            </a:extLst>
          </p:cNvPr>
          <p:cNvSpPr txBox="1"/>
          <p:nvPr/>
        </p:nvSpPr>
        <p:spPr>
          <a:xfrm>
            <a:off x="7367594" y="2882630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(35)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57314E8-EA8B-4E16-AF80-F76D598D26DB}"/>
              </a:ext>
            </a:extLst>
          </p:cNvPr>
          <p:cNvSpPr txBox="1"/>
          <p:nvPr/>
        </p:nvSpPr>
        <p:spPr>
          <a:xfrm>
            <a:off x="7367594" y="467467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(36)</a:t>
            </a:r>
          </a:p>
        </p:txBody>
      </p:sp>
    </p:spTree>
    <p:extLst>
      <p:ext uri="{BB962C8B-B14F-4D97-AF65-F5344CB8AC3E}">
        <p14:creationId xmlns:p14="http://schemas.microsoft.com/office/powerpoint/2010/main" val="145785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D710BFA-44D0-4A8A-A9DC-49C1EA85F0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Blühpflanzen in den Gemüsegarten!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6A1AE9-7B47-4395-82DA-EE64F63211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296000"/>
            <a:ext cx="6690013" cy="2736273"/>
          </a:xfrm>
        </p:spPr>
        <p:txBody>
          <a:bodyPr>
            <a:normAutofit/>
          </a:bodyPr>
          <a:lstStyle/>
          <a:p>
            <a:pPr marL="360363" indent="-358775"/>
            <a:r>
              <a:rPr lang="de-DE" dirty="0"/>
              <a:t>Blühende Pflanzen erfreuen nicht nur das Auge, sondern fördern auch die Ansiedlung von Nützlingen</a:t>
            </a:r>
          </a:p>
          <a:p>
            <a:pPr marL="360363" indent="-358775"/>
            <a:r>
              <a:rPr lang="de-DE" dirty="0"/>
              <a:t>Nützlinge tragen zur natürlichen Schädlingsregulierung bei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3533" y="2758247"/>
            <a:ext cx="1895729" cy="178568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F0D7B71-C0F6-46CC-BCF4-BFE18E83BE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2758247"/>
            <a:ext cx="2304385" cy="178568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1817D97-BB3C-43C5-B917-FFE61BC7CD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9529" y="2758247"/>
            <a:ext cx="2229186" cy="178568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C988CA4-C1F3-49AA-99F9-76E00D6D482B}"/>
              </a:ext>
            </a:extLst>
          </p:cNvPr>
          <p:cNvSpPr txBox="1"/>
          <p:nvPr/>
        </p:nvSpPr>
        <p:spPr>
          <a:xfrm>
            <a:off x="916650" y="4543933"/>
            <a:ext cx="2304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Blühstreifen vor Gemüsebeeten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17F4553-8523-4542-8CFF-23D446284CE4}"/>
              </a:ext>
            </a:extLst>
          </p:cNvPr>
          <p:cNvSpPr txBox="1"/>
          <p:nvPr/>
        </p:nvSpPr>
        <p:spPr>
          <a:xfrm>
            <a:off x="3426414" y="4543933"/>
            <a:ext cx="230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Marienkäfer auf Dill-Blüte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2E29FD4-ECFB-4872-B056-8D117373B675}"/>
              </a:ext>
            </a:extLst>
          </p:cNvPr>
          <p:cNvSpPr txBox="1"/>
          <p:nvPr/>
        </p:nvSpPr>
        <p:spPr>
          <a:xfrm>
            <a:off x="5955409" y="4543932"/>
            <a:ext cx="207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Steinkraut (</a:t>
            </a:r>
            <a:r>
              <a:rPr lang="de-DE" sz="1200" i="1" dirty="0" err="1">
                <a:latin typeface="+mn-lt"/>
              </a:rPr>
              <a:t>Lobularia</a:t>
            </a:r>
            <a:r>
              <a:rPr lang="de-DE" sz="1200" i="1" dirty="0">
                <a:latin typeface="+mn-lt"/>
              </a:rPr>
              <a:t> </a:t>
            </a:r>
            <a:r>
              <a:rPr lang="de-DE" sz="1200" i="1" dirty="0" err="1">
                <a:latin typeface="+mn-lt"/>
              </a:rPr>
              <a:t>maritima</a:t>
            </a:r>
            <a:r>
              <a:rPr lang="de-DE" sz="1200" dirty="0">
                <a:latin typeface="+mn-lt"/>
              </a:rPr>
              <a:t>) neben Gurken</a:t>
            </a:r>
          </a:p>
        </p:txBody>
      </p:sp>
      <p:sp>
        <p:nvSpPr>
          <p:cNvPr id="16" name="Titel 4">
            <a:extLst>
              <a:ext uri="{FF2B5EF4-FFF2-40B4-BE49-F238E27FC236}">
                <a16:creationId xmlns:a16="http://schemas.microsoft.com/office/drawing/2014/main" id="{8199FF0D-D00B-4FAC-925E-AE0E0115A7CA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Veränderte Anbaubedingungen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BE5753-628F-4237-AEBD-126278444AB8}"/>
              </a:ext>
            </a:extLst>
          </p:cNvPr>
          <p:cNvSpPr txBox="1"/>
          <p:nvPr/>
        </p:nvSpPr>
        <p:spPr>
          <a:xfrm>
            <a:off x="3028353" y="4557337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(37)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5EC1234-CBB4-4243-A7EB-366E68A29C4A}"/>
              </a:ext>
            </a:extLst>
          </p:cNvPr>
          <p:cNvSpPr txBox="1"/>
          <p:nvPr/>
        </p:nvSpPr>
        <p:spPr>
          <a:xfrm>
            <a:off x="5458576" y="4557337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(38)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E32BF1-0D63-4A58-AB32-67BB8D5CF77B}"/>
              </a:ext>
            </a:extLst>
          </p:cNvPr>
          <p:cNvSpPr txBox="1"/>
          <p:nvPr/>
        </p:nvSpPr>
        <p:spPr>
          <a:xfrm>
            <a:off x="7650339" y="4557337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(39)</a:t>
            </a:r>
          </a:p>
        </p:txBody>
      </p:sp>
    </p:spTree>
    <p:extLst>
      <p:ext uri="{BB962C8B-B14F-4D97-AF65-F5344CB8AC3E}">
        <p14:creationId xmlns:p14="http://schemas.microsoft.com/office/powerpoint/2010/main" val="3161951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3029F4D-2279-4455-A7D7-F62923F98A8C}"/>
              </a:ext>
            </a:extLst>
          </p:cNvPr>
          <p:cNvSpPr txBox="1">
            <a:spLocks/>
          </p:cNvSpPr>
          <p:nvPr/>
        </p:nvSpPr>
        <p:spPr>
          <a:xfrm>
            <a:off x="960728" y="98838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 algn="l" defTabSz="3429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600" dirty="0">
                <a:latin typeface="+mj-lt"/>
              </a:rPr>
              <a:t>4. Kulturen mit geringem Wasserbedarf</a:t>
            </a:r>
          </a:p>
        </p:txBody>
      </p:sp>
    </p:spTree>
    <p:extLst>
      <p:ext uri="{BB962C8B-B14F-4D97-AF65-F5344CB8AC3E}">
        <p14:creationId xmlns:p14="http://schemas.microsoft.com/office/powerpoint/2010/main" val="2918469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F7700C-CB1C-49D8-9403-FDA847D71B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281795" cy="3197595"/>
          </a:xfrm>
        </p:spPr>
        <p:txBody>
          <a:bodyPr/>
          <a:lstStyle/>
          <a:p>
            <a:r>
              <a:rPr lang="de-DE" dirty="0"/>
              <a:t>Um innerhalb weniger Monate große, saftige Wurzeln, Sprosse, Blätter oder Früchte zu produzieren, benötigen Gemüsekulturen </a:t>
            </a:r>
            <a:r>
              <a:rPr lang="de-DE" b="1" dirty="0"/>
              <a:t>ausreichend Wasser</a:t>
            </a:r>
          </a:p>
          <a:p>
            <a:pPr>
              <a:spcBef>
                <a:spcPts val="1200"/>
              </a:spcBef>
            </a:pPr>
            <a:r>
              <a:rPr lang="de-DE" dirty="0"/>
              <a:t>Durch die Wahl </a:t>
            </a:r>
            <a:r>
              <a:rPr lang="de-DE" b="1" dirty="0"/>
              <a:t>vorteilhafter Kulturen </a:t>
            </a:r>
            <a:r>
              <a:rPr lang="de-DE" dirty="0"/>
              <a:t>lassen sich Wasserverbrauch und Gießaufwand reduzieren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77909DC-1E66-4FB1-AE01-55AB7DB5F5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Wasserbedarf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0501" y="1603769"/>
            <a:ext cx="3470707" cy="2580848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94FCEA1B-C385-4257-9A81-78A71F2E82D0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Kulturen mit geringem Wasserbedarf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CB88A6F-4A67-4655-B473-0D194C76D50D}"/>
              </a:ext>
            </a:extLst>
          </p:cNvPr>
          <p:cNvSpPr txBox="1"/>
          <p:nvPr/>
        </p:nvSpPr>
        <p:spPr>
          <a:xfrm>
            <a:off x="7773964" y="4184617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(40)</a:t>
            </a:r>
          </a:p>
        </p:txBody>
      </p:sp>
    </p:spTree>
    <p:extLst>
      <p:ext uri="{BB962C8B-B14F-4D97-AF65-F5344CB8AC3E}">
        <p14:creationId xmlns:p14="http://schemas.microsoft.com/office/powerpoint/2010/main" val="999272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3029F4D-2279-4455-A7D7-F62923F98A8C}"/>
              </a:ext>
            </a:extLst>
          </p:cNvPr>
          <p:cNvSpPr txBox="1">
            <a:spLocks/>
          </p:cNvSpPr>
          <p:nvPr/>
        </p:nvSpPr>
        <p:spPr>
          <a:xfrm>
            <a:off x="960728" y="98838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 algn="l" defTabSz="3429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600" dirty="0">
                <a:latin typeface="+mj-lt"/>
              </a:rPr>
              <a:t>1. Vielfalt als Schlüssel zum Erfolg </a:t>
            </a:r>
          </a:p>
        </p:txBody>
      </p:sp>
    </p:spTree>
    <p:extLst>
      <p:ext uri="{BB962C8B-B14F-4D97-AF65-F5344CB8AC3E}">
        <p14:creationId xmlns:p14="http://schemas.microsoft.com/office/powerpoint/2010/main" val="3384923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8AD96F2-FDD8-40B4-BAB2-B862685C49E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90765" y="1343048"/>
            <a:ext cx="3501278" cy="3197595"/>
          </a:xfrm>
        </p:spPr>
        <p:txBody>
          <a:bodyPr/>
          <a:lstStyle/>
          <a:p>
            <a:r>
              <a:rPr lang="de-DE" b="1" dirty="0" err="1"/>
              <a:t>Säkulturen</a:t>
            </a:r>
            <a:r>
              <a:rPr lang="de-DE" b="1" dirty="0"/>
              <a:t> mit Pfahlwurzel </a:t>
            </a:r>
            <a:r>
              <a:rPr lang="de-DE" dirty="0"/>
              <a:t>wie Möhren, Pastinaken, Wurzelpetersilie, Rote Bete und Mangold sind besonders genügsam</a:t>
            </a:r>
          </a:p>
          <a:p>
            <a:r>
              <a:rPr lang="de-DE" dirty="0"/>
              <a:t>Aussaat erfolgt im Frühjahr, wenn der Boden noch feucht ist</a:t>
            </a:r>
          </a:p>
          <a:p>
            <a:r>
              <a:rPr lang="de-DE" b="1" dirty="0"/>
              <a:t>Tiefreichendes Wurzelsystem </a:t>
            </a:r>
            <a:r>
              <a:rPr lang="de-DE" dirty="0"/>
              <a:t>ermöglicht eigenständige Wasserversorgung über längere Zeiträume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E1BB9FC-8ACC-4368-9832-02B0166EBA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Arten mit tiefgehender Pfahlwurzel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6" y="1122142"/>
            <a:ext cx="2225637" cy="181970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3039306"/>
            <a:ext cx="2225636" cy="1847769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E20B055D-9659-4A69-B80C-2716C68B4976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Kulturen mit geringem Wasserbedarf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EF6EAA3-E4F8-42BE-94BA-2222D5DFA9E2}"/>
              </a:ext>
            </a:extLst>
          </p:cNvPr>
          <p:cNvSpPr txBox="1"/>
          <p:nvPr/>
        </p:nvSpPr>
        <p:spPr>
          <a:xfrm>
            <a:off x="3133203" y="2773857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(41)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B2F5D2F-4DC0-44BA-94C7-D58C0A5F0FDB}"/>
              </a:ext>
            </a:extLst>
          </p:cNvPr>
          <p:cNvSpPr txBox="1"/>
          <p:nvPr/>
        </p:nvSpPr>
        <p:spPr>
          <a:xfrm>
            <a:off x="3133203" y="467163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(42)</a:t>
            </a:r>
          </a:p>
        </p:txBody>
      </p:sp>
    </p:spTree>
    <p:extLst>
      <p:ext uri="{BB962C8B-B14F-4D97-AF65-F5344CB8AC3E}">
        <p14:creationId xmlns:p14="http://schemas.microsoft.com/office/powerpoint/2010/main" val="147255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5521F6D-1A88-443A-9FDD-0A5F602E3FF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U. a. frühe Salate, </a:t>
            </a:r>
            <a:r>
              <a:rPr lang="de-DE" dirty="0" err="1"/>
              <a:t>Radies</a:t>
            </a:r>
            <a:r>
              <a:rPr lang="de-DE" dirty="0"/>
              <a:t>, Rettich, Früh-Kohlrabi, Erbsen oder Puffbohnen </a:t>
            </a:r>
          </a:p>
          <a:p>
            <a:r>
              <a:rPr lang="de-DE" b="1" dirty="0"/>
              <a:t>Hauptwachstumsphase</a:t>
            </a:r>
            <a:r>
              <a:rPr lang="de-DE" dirty="0"/>
              <a:t>, in der der Wasserbedarf am höchsten liegt, ist in der Regel bereits </a:t>
            </a:r>
            <a:r>
              <a:rPr lang="de-DE" b="1" dirty="0"/>
              <a:t>vor sommerlichen Hitze- und Trockenperioden abgeschlossen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0D0957C-51F5-4A7F-81EA-E6241FF6CF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Kulturen mit früher Reife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9031" y="599567"/>
            <a:ext cx="2748027" cy="190481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B36C97-E1E6-4E30-A4E2-9E040CF47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317" y="2878468"/>
            <a:ext cx="2748741" cy="1825336"/>
          </a:xfrm>
          <a:prstGeom prst="rect">
            <a:avLst/>
          </a:prstGeom>
        </p:spPr>
      </p:pic>
      <p:sp>
        <p:nvSpPr>
          <p:cNvPr id="8" name="Titel 4">
            <a:extLst>
              <a:ext uri="{FF2B5EF4-FFF2-40B4-BE49-F238E27FC236}">
                <a16:creationId xmlns:a16="http://schemas.microsoft.com/office/drawing/2014/main" id="{BE285E0A-956B-46C8-9D85-57CE919790DE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Kulturen mit geringem Wasserbedarf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BEE8876-FF61-4BDB-9959-B7345C2C0133}"/>
              </a:ext>
            </a:extLst>
          </p:cNvPr>
          <p:cNvSpPr txBox="1"/>
          <p:nvPr/>
        </p:nvSpPr>
        <p:spPr>
          <a:xfrm>
            <a:off x="7459294" y="228893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(43)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B2FA2F3-767D-47AE-9014-9005FC8B3863}"/>
              </a:ext>
            </a:extLst>
          </p:cNvPr>
          <p:cNvSpPr txBox="1"/>
          <p:nvPr/>
        </p:nvSpPr>
        <p:spPr>
          <a:xfrm>
            <a:off x="7459294" y="449299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(44)</a:t>
            </a:r>
          </a:p>
        </p:txBody>
      </p:sp>
    </p:spTree>
    <p:extLst>
      <p:ext uri="{BB962C8B-B14F-4D97-AF65-F5344CB8AC3E}">
        <p14:creationId xmlns:p14="http://schemas.microsoft.com/office/powerpoint/2010/main" val="3367388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06E2044-7B68-4ABE-ABD8-012585335BE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11526" y="1295396"/>
            <a:ext cx="3427268" cy="3197595"/>
          </a:xfrm>
        </p:spPr>
        <p:txBody>
          <a:bodyPr/>
          <a:lstStyle/>
          <a:p>
            <a:r>
              <a:rPr lang="de-DE" dirty="0"/>
              <a:t>Zumeist auch in trockenen Jahren zum September hin wieder </a:t>
            </a:r>
            <a:r>
              <a:rPr lang="de-DE" b="1" dirty="0"/>
              <a:t>Regenfälle</a:t>
            </a:r>
            <a:r>
              <a:rPr lang="de-DE" dirty="0"/>
              <a:t>, die zur Wasserversorgung der Gemüsepflanzen beitragen</a:t>
            </a:r>
          </a:p>
          <a:p>
            <a:r>
              <a:rPr lang="de-DE" b="1" dirty="0"/>
              <a:t>Herbstliche Feuchtigkeit und milde Temperaturen </a:t>
            </a:r>
            <a:r>
              <a:rPr lang="de-DE" dirty="0"/>
              <a:t>können beispielsweise für den Anbau von Pflücksalaten, Endivien oder Zuckerhut genutzt werden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99FD69A-A864-4E50-A918-9F3CCF7BDB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Herbstkulturen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3041583"/>
            <a:ext cx="2897204" cy="179448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1" y="1120711"/>
            <a:ext cx="2897204" cy="1773482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F186A2DF-6A83-464D-B882-321E43B43F5E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Kulturen mit geringem Wasserbedarf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6CC1E5D-22F8-4140-BE50-F68DFAB8BEA6}"/>
              </a:ext>
            </a:extLst>
          </p:cNvPr>
          <p:cNvSpPr txBox="1"/>
          <p:nvPr/>
        </p:nvSpPr>
        <p:spPr>
          <a:xfrm>
            <a:off x="3821179" y="2678749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(45)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BD8E4A-E8C5-4DEB-9797-80C42A819F41}"/>
              </a:ext>
            </a:extLst>
          </p:cNvPr>
          <p:cNvSpPr txBox="1"/>
          <p:nvPr/>
        </p:nvSpPr>
        <p:spPr>
          <a:xfrm>
            <a:off x="3821179" y="462145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(46)</a:t>
            </a:r>
          </a:p>
        </p:txBody>
      </p:sp>
    </p:spTree>
    <p:extLst>
      <p:ext uri="{BB962C8B-B14F-4D97-AF65-F5344CB8AC3E}">
        <p14:creationId xmlns:p14="http://schemas.microsoft.com/office/powerpoint/2010/main" val="3620054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3029F4D-2279-4455-A7D7-F62923F98A8C}"/>
              </a:ext>
            </a:extLst>
          </p:cNvPr>
          <p:cNvSpPr txBox="1">
            <a:spLocks/>
          </p:cNvSpPr>
          <p:nvPr/>
        </p:nvSpPr>
        <p:spPr>
          <a:xfrm>
            <a:off x="960728" y="98838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 algn="l" defTabSz="3429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de-DE" sz="3600" dirty="0">
                <a:latin typeface="+mj-lt"/>
              </a:rPr>
              <a:t>5. Wintergemüsebau</a:t>
            </a:r>
            <a:endParaRPr lang="de-DE" sz="2400" dirty="0">
              <a:latin typeface="+mj-lt"/>
            </a:endParaRPr>
          </a:p>
          <a:p>
            <a:r>
              <a:rPr lang="de-DE" sz="2400" dirty="0">
                <a:latin typeface="+mj-lt"/>
              </a:rPr>
              <a:t>      - Die verlängerte Vegetationsperiode nutzen</a:t>
            </a:r>
          </a:p>
        </p:txBody>
      </p:sp>
    </p:spTree>
    <p:extLst>
      <p:ext uri="{BB962C8B-B14F-4D97-AF65-F5344CB8AC3E}">
        <p14:creationId xmlns:p14="http://schemas.microsoft.com/office/powerpoint/2010/main" val="18970144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3D95867-AACC-4DD0-A57D-56427F4C07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Milder Herbst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282FC1-1A61-4D3C-95ED-AE59FD6E22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3119187" cy="3747654"/>
          </a:xfrm>
        </p:spPr>
        <p:txBody>
          <a:bodyPr>
            <a:normAutofit/>
          </a:bodyPr>
          <a:lstStyle/>
          <a:p>
            <a:pPr marL="360363" indent="-358775"/>
            <a:r>
              <a:rPr lang="de-DE" b="1" dirty="0"/>
              <a:t>Folgen des Klimawandels:</a:t>
            </a:r>
          </a:p>
          <a:p>
            <a:pPr marL="720725" lvl="1" indent="-360363"/>
            <a:r>
              <a:rPr lang="de-DE" dirty="0"/>
              <a:t>Zunehmend warmer, ausgedehnter Herbst</a:t>
            </a:r>
          </a:p>
          <a:p>
            <a:pPr marL="720725" lvl="1" indent="-360363"/>
            <a:r>
              <a:rPr lang="de-DE" dirty="0"/>
              <a:t>Verzögerter Winterbeginn </a:t>
            </a:r>
          </a:p>
          <a:p>
            <a:pPr marL="360363" indent="-358775"/>
            <a:r>
              <a:rPr lang="de-DE" b="1" dirty="0"/>
              <a:t>Konsequenzen für den Gemüsebau:</a:t>
            </a:r>
          </a:p>
          <a:p>
            <a:pPr marL="720725" lvl="1" indent="-360363"/>
            <a:r>
              <a:rPr lang="de-DE" dirty="0"/>
              <a:t>Anbau- und Erntefenster weitet sich aus</a:t>
            </a:r>
          </a:p>
          <a:p>
            <a:pPr marL="720725" lvl="1" indent="-360363"/>
            <a:r>
              <a:rPr lang="de-DE" dirty="0"/>
              <a:t>In vielen Regionen fast ganzjährige Versorgung mit eigenem, frischem Gemüse möglich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692" y="1219201"/>
            <a:ext cx="3788403" cy="2652048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4DC9D9C7-6119-421C-8E03-7F9958C1E116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C091860-84FC-4321-AA02-16BA8CABB541}"/>
              </a:ext>
            </a:extLst>
          </p:cNvPr>
          <p:cNvSpPr txBox="1"/>
          <p:nvPr/>
        </p:nvSpPr>
        <p:spPr>
          <a:xfrm>
            <a:off x="7773964" y="3871249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(47)</a:t>
            </a:r>
          </a:p>
        </p:txBody>
      </p:sp>
    </p:spTree>
    <p:extLst>
      <p:ext uri="{BB962C8B-B14F-4D97-AF65-F5344CB8AC3E}">
        <p14:creationId xmlns:p14="http://schemas.microsoft.com/office/powerpoint/2010/main" val="4674112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3888E2-3468-4790-8B0C-F6D29B560E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434195" cy="3197595"/>
          </a:xfrm>
        </p:spPr>
        <p:txBody>
          <a:bodyPr/>
          <a:lstStyle/>
          <a:p>
            <a:r>
              <a:rPr lang="de-DE" dirty="0"/>
              <a:t>Bei milder Herbstwitterung weiterhin </a:t>
            </a:r>
            <a:r>
              <a:rPr lang="de-DE" b="1" dirty="0"/>
              <a:t>Nährstofffreisetzung</a:t>
            </a:r>
            <a:r>
              <a:rPr lang="de-DE" dirty="0"/>
              <a:t> aus der organischen Substanz des Bodens</a:t>
            </a:r>
          </a:p>
          <a:p>
            <a:r>
              <a:rPr lang="de-DE" dirty="0"/>
              <a:t>Ohne Bewuchs </a:t>
            </a:r>
            <a:r>
              <a:rPr lang="de-DE" b="1" dirty="0"/>
              <a:t>Auswaschungsgefahr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(v. a. Nitrat)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dirty="0"/>
              <a:t>Möglichst lange Belegung der Beete anstreben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dirty="0"/>
              <a:t>Winteranbau schützt vor Nährstoffauswaschung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49DCE6A-83F3-47F0-9CF9-6D39147C76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Klimawandel und Nährstoffdynamik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743215" y="1884089"/>
            <a:ext cx="13670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>
                <a:solidFill>
                  <a:schemeClr val="bg1"/>
                </a:solidFill>
                <a:latin typeface="+mn-lt"/>
              </a:rPr>
              <a:t>Organische Substanz</a:t>
            </a:r>
            <a:endParaRPr lang="de-DE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Pfeil nach rechts 12"/>
          <p:cNvSpPr/>
          <p:nvPr/>
        </p:nvSpPr>
        <p:spPr>
          <a:xfrm rot="7664378">
            <a:off x="5329244" y="2531549"/>
            <a:ext cx="412293" cy="206493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Pfeil nach rechts 13"/>
          <p:cNvSpPr/>
          <p:nvPr/>
        </p:nvSpPr>
        <p:spPr>
          <a:xfrm rot="13935622" flipH="1">
            <a:off x="6877382" y="2529896"/>
            <a:ext cx="412293" cy="206493"/>
          </a:xfrm>
          <a:prstGeom prst="right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4427170" y="4708102"/>
            <a:ext cx="1613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Ohne Bewuchs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6525122" y="4708101"/>
            <a:ext cx="1613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Mit Bewuchs</a:t>
            </a:r>
            <a:endParaRPr lang="de-DE" sz="1200" dirty="0">
              <a:latin typeface="+mn-l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5122" y="3220679"/>
            <a:ext cx="1282833" cy="143051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170" y="3226662"/>
            <a:ext cx="1403885" cy="148143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3739" y="1306466"/>
            <a:ext cx="1656550" cy="1015305"/>
          </a:xfrm>
          <a:prstGeom prst="rect">
            <a:avLst/>
          </a:prstGeom>
        </p:spPr>
      </p:pic>
      <p:sp>
        <p:nvSpPr>
          <p:cNvPr id="12" name="Titel 4">
            <a:extLst>
              <a:ext uri="{FF2B5EF4-FFF2-40B4-BE49-F238E27FC236}">
                <a16:creationId xmlns:a16="http://schemas.microsoft.com/office/drawing/2014/main" id="{A67B9D5A-CAE8-4340-B74D-E686149C5887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3B9008B-7401-4B64-80C6-69925D013E4D}"/>
              </a:ext>
            </a:extLst>
          </p:cNvPr>
          <p:cNvSpPr txBox="1"/>
          <p:nvPr/>
        </p:nvSpPr>
        <p:spPr>
          <a:xfrm>
            <a:off x="7939710" y="473887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(48)</a:t>
            </a:r>
          </a:p>
        </p:txBody>
      </p:sp>
    </p:spTree>
    <p:extLst>
      <p:ext uri="{BB962C8B-B14F-4D97-AF65-F5344CB8AC3E}">
        <p14:creationId xmlns:p14="http://schemas.microsoft.com/office/powerpoint/2010/main" val="485443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3D81A92-A3FC-43FC-86A4-72CEFA7E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Klimawandel und Nährstoffdynamik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D5D7E1-411A-4E64-9E15-5B9FA7F65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3691" y="1219201"/>
            <a:ext cx="4170218" cy="3858490"/>
          </a:xfrm>
        </p:spPr>
        <p:txBody>
          <a:bodyPr>
            <a:normAutofit/>
          </a:bodyPr>
          <a:lstStyle/>
          <a:p>
            <a:pPr marL="360363" indent="-358775"/>
            <a:r>
              <a:rPr lang="de-DE" dirty="0"/>
              <a:t>Wird nach dem Räumen der Beete im Herbst kein Gemüse mehr angebaut, sollte dennoch </a:t>
            </a:r>
            <a:r>
              <a:rPr lang="de-DE" b="1" dirty="0"/>
              <a:t>nicht zu früh umgegraben</a:t>
            </a:r>
            <a:r>
              <a:rPr lang="de-DE" dirty="0"/>
              <a:t> werden</a:t>
            </a:r>
          </a:p>
          <a:p>
            <a:pPr marL="720725" lvl="1" indent="-360363">
              <a:buFont typeface="Calibri" panose="020F0502020204030204" pitchFamily="34" charset="0"/>
              <a:buChar char="→"/>
            </a:pPr>
            <a:r>
              <a:rPr lang="de-DE" dirty="0"/>
              <a:t>Belüftung regt </a:t>
            </a:r>
            <a:r>
              <a:rPr lang="de-DE" b="1" dirty="0"/>
              <a:t>Nährstofffreisetzung</a:t>
            </a:r>
            <a:r>
              <a:rPr lang="de-DE" dirty="0"/>
              <a:t> an</a:t>
            </a:r>
          </a:p>
          <a:p>
            <a:pPr marL="720725" lvl="1" indent="-360363">
              <a:buFont typeface="Calibri" panose="020F0502020204030204" pitchFamily="34" charset="0"/>
              <a:buChar char="→"/>
            </a:pPr>
            <a:r>
              <a:rPr lang="de-DE" dirty="0"/>
              <a:t>Erst umgraben, wenn der Boden </a:t>
            </a:r>
            <a:r>
              <a:rPr lang="de-DE" b="1" dirty="0"/>
              <a:t>Kühlschranktemperatur</a:t>
            </a:r>
            <a:r>
              <a:rPr lang="de-DE" dirty="0"/>
              <a:t> erreicht hat</a:t>
            </a:r>
          </a:p>
          <a:p>
            <a:pPr marL="360363" indent="-360363">
              <a:spcBef>
                <a:spcPts val="600"/>
              </a:spcBef>
            </a:pPr>
            <a:r>
              <a:rPr lang="de-DE" dirty="0"/>
              <a:t>Auf leichten Böden lohnt es sich, auf das Umgraben zu verzichten und stattdessen </a:t>
            </a:r>
            <a:r>
              <a:rPr lang="de-DE" b="1" dirty="0"/>
              <a:t>Gründüngung</a:t>
            </a:r>
            <a:r>
              <a:rPr lang="de-DE" dirty="0"/>
              <a:t> auszusäen</a:t>
            </a:r>
          </a:p>
          <a:p>
            <a:endParaRPr lang="de-DE" dirty="0"/>
          </a:p>
          <a:p>
            <a:pPr lvl="1"/>
            <a:endParaRPr lang="de-DE" dirty="0"/>
          </a:p>
        </p:txBody>
      </p:sp>
      <p:sp>
        <p:nvSpPr>
          <p:cNvPr id="9" name="Pfeil: nach oben und unten 8">
            <a:extLst>
              <a:ext uri="{FF2B5EF4-FFF2-40B4-BE49-F238E27FC236}">
                <a16:creationId xmlns:a16="http://schemas.microsoft.com/office/drawing/2014/main" id="{4084605C-FE2C-41D0-BE41-3FFC64460B6A}"/>
              </a:ext>
            </a:extLst>
          </p:cNvPr>
          <p:cNvSpPr/>
          <p:nvPr/>
        </p:nvSpPr>
        <p:spPr>
          <a:xfrm>
            <a:off x="1771955" y="2747755"/>
            <a:ext cx="299157" cy="400691"/>
          </a:xfrm>
          <a:prstGeom prst="upDownArrow">
            <a:avLst/>
          </a:prstGeom>
          <a:solidFill>
            <a:srgbClr val="79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553" y="3200866"/>
            <a:ext cx="2460251" cy="159338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53" y="1055377"/>
            <a:ext cx="2457963" cy="1638642"/>
          </a:xfrm>
          <a:prstGeom prst="rect">
            <a:avLst/>
          </a:prstGeom>
        </p:spPr>
      </p:pic>
      <p:sp>
        <p:nvSpPr>
          <p:cNvPr id="11" name="Titel 4">
            <a:extLst>
              <a:ext uri="{FF2B5EF4-FFF2-40B4-BE49-F238E27FC236}">
                <a16:creationId xmlns:a16="http://schemas.microsoft.com/office/drawing/2014/main" id="{E352E84B-D5CD-434C-B720-6E98BA21A351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C963EA4-C2F2-492D-AE80-BD96677877BD}"/>
              </a:ext>
            </a:extLst>
          </p:cNvPr>
          <p:cNvSpPr txBox="1"/>
          <p:nvPr/>
        </p:nvSpPr>
        <p:spPr>
          <a:xfrm>
            <a:off x="2877872" y="265257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(49)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6A31B2D-8C0D-4302-85D8-FEA3C4B31BA6}"/>
              </a:ext>
            </a:extLst>
          </p:cNvPr>
          <p:cNvSpPr txBox="1"/>
          <p:nvPr/>
        </p:nvSpPr>
        <p:spPr>
          <a:xfrm>
            <a:off x="2877872" y="4753264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(50)</a:t>
            </a:r>
          </a:p>
        </p:txBody>
      </p:sp>
    </p:spTree>
    <p:extLst>
      <p:ext uri="{BB962C8B-B14F-4D97-AF65-F5344CB8AC3E}">
        <p14:creationId xmlns:p14="http://schemas.microsoft.com/office/powerpoint/2010/main" val="352398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EFB24F-3810-4101-A662-1427D32F61D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7"/>
            <a:ext cx="6302086" cy="935186"/>
          </a:xfrm>
        </p:spPr>
        <p:txBody>
          <a:bodyPr/>
          <a:lstStyle/>
          <a:p>
            <a:r>
              <a:rPr lang="de-DE" b="1" dirty="0"/>
              <a:t>Gut geeignet: </a:t>
            </a:r>
            <a:r>
              <a:rPr lang="de-DE" dirty="0"/>
              <a:t>schnellwachsende, abfrierende Kulturen oder überwinternde Arten</a:t>
            </a:r>
          </a:p>
          <a:p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Im Hinblick auf die Fruchtfolge n</a:t>
            </a:r>
            <a:r>
              <a:rPr lang="de-D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ach Möglichkeit Kulturen aus andern Familien als die gängigen Gemüsearten wählen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5E64864-8409-4D1E-B348-A338E65CDA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Winterbegrünung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7988" y="3220525"/>
            <a:ext cx="1758519" cy="132623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7230" y="2661846"/>
            <a:ext cx="1785494" cy="132623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049" y="2661846"/>
            <a:ext cx="1645452" cy="132623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6153" y="3217699"/>
            <a:ext cx="1635872" cy="1326234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DA1B543A-1DAC-41C7-8E79-DF80FFE53B97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E789D2C-6F0F-4729-80BD-5C936E9166F8}"/>
              </a:ext>
            </a:extLst>
          </p:cNvPr>
          <p:cNvSpPr txBox="1"/>
          <p:nvPr/>
        </p:nvSpPr>
        <p:spPr>
          <a:xfrm>
            <a:off x="2757988" y="4514134"/>
            <a:ext cx="161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Phacelia, Bienenfreund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Phacelia </a:t>
            </a:r>
            <a:r>
              <a:rPr lang="de-DE" sz="1000" i="1" dirty="0" err="1">
                <a:latin typeface="+mn-lt"/>
              </a:rPr>
              <a:t>tanacetifolia</a:t>
            </a:r>
            <a:r>
              <a:rPr lang="de-DE" sz="1000" dirty="0">
                <a:latin typeface="+mn-lt"/>
              </a:rPr>
              <a:t>)</a:t>
            </a:r>
            <a:br>
              <a:rPr lang="de-DE" sz="1000" dirty="0">
                <a:latin typeface="+mn-lt"/>
              </a:rPr>
            </a:br>
            <a:r>
              <a:rPr lang="de-DE" sz="1000" dirty="0">
                <a:latin typeface="+mn-lt"/>
              </a:rPr>
              <a:t>Raublattgewächse</a:t>
            </a:r>
            <a:endParaRPr lang="de-DE" sz="1200" dirty="0">
              <a:latin typeface="+mn-lt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B0ECDA9-EBE6-4DF3-B8F3-90F82B3AFFE8}"/>
              </a:ext>
            </a:extLst>
          </p:cNvPr>
          <p:cNvSpPr txBox="1"/>
          <p:nvPr/>
        </p:nvSpPr>
        <p:spPr>
          <a:xfrm>
            <a:off x="960326" y="3988080"/>
            <a:ext cx="161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Buchweizen 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Fagopyrum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esculentum</a:t>
            </a:r>
            <a:r>
              <a:rPr lang="de-DE" sz="1000" dirty="0">
                <a:latin typeface="+mn-lt"/>
              </a:rPr>
              <a:t>)</a:t>
            </a:r>
            <a:br>
              <a:rPr lang="de-DE" sz="1000" dirty="0">
                <a:latin typeface="+mn-lt"/>
              </a:rPr>
            </a:br>
            <a:r>
              <a:rPr lang="de-DE" sz="1000" dirty="0" err="1">
                <a:latin typeface="+mn-lt"/>
              </a:rPr>
              <a:t>Knöterichgewächse</a:t>
            </a:r>
            <a:endParaRPr lang="de-DE" sz="1200" dirty="0">
              <a:latin typeface="+mn-lt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C8169A0-7FBA-4B8C-9161-19C874928F07}"/>
              </a:ext>
            </a:extLst>
          </p:cNvPr>
          <p:cNvSpPr txBox="1"/>
          <p:nvPr/>
        </p:nvSpPr>
        <p:spPr>
          <a:xfrm>
            <a:off x="4632450" y="3967736"/>
            <a:ext cx="161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Winter-Roggen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Secale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cereale</a:t>
            </a:r>
            <a:r>
              <a:rPr lang="de-DE" sz="1000" dirty="0">
                <a:latin typeface="+mn-lt"/>
              </a:rPr>
              <a:t>)</a:t>
            </a:r>
            <a:br>
              <a:rPr lang="de-DE" sz="1000" dirty="0">
                <a:latin typeface="+mn-lt"/>
              </a:rPr>
            </a:br>
            <a:r>
              <a:rPr lang="de-DE" sz="1000" dirty="0" err="1">
                <a:latin typeface="+mn-lt"/>
              </a:rPr>
              <a:t>Süßgräßer</a:t>
            </a:r>
            <a:endParaRPr lang="de-DE" sz="1200" dirty="0">
              <a:latin typeface="+mn-lt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BA0D506-11F9-4A12-9534-098F9407D068}"/>
              </a:ext>
            </a:extLst>
          </p:cNvPr>
          <p:cNvSpPr txBox="1"/>
          <p:nvPr/>
        </p:nvSpPr>
        <p:spPr>
          <a:xfrm>
            <a:off x="6566153" y="4511308"/>
            <a:ext cx="161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Winter-Wicke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Vicia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villosa</a:t>
            </a:r>
            <a:r>
              <a:rPr lang="de-DE" sz="1000" dirty="0">
                <a:latin typeface="+mn-lt"/>
              </a:rPr>
              <a:t>)</a:t>
            </a:r>
            <a:br>
              <a:rPr lang="de-DE" sz="1000" dirty="0">
                <a:latin typeface="+mn-lt"/>
              </a:rPr>
            </a:br>
            <a:r>
              <a:rPr lang="de-DE" sz="1000" dirty="0">
                <a:latin typeface="+mn-lt"/>
              </a:rPr>
              <a:t>Schmetterlingsblütler</a:t>
            </a:r>
            <a:endParaRPr lang="de-DE" sz="1200" dirty="0">
              <a:latin typeface="+mn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DCB3BCD-EF47-4F09-B644-9DFEB0D4B8A3}"/>
              </a:ext>
            </a:extLst>
          </p:cNvPr>
          <p:cNvSpPr txBox="1"/>
          <p:nvPr/>
        </p:nvSpPr>
        <p:spPr>
          <a:xfrm>
            <a:off x="2346237" y="397861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(51)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68B6145-912E-481F-90D3-DEB611810091}"/>
              </a:ext>
            </a:extLst>
          </p:cNvPr>
          <p:cNvSpPr txBox="1"/>
          <p:nvPr/>
        </p:nvSpPr>
        <p:spPr>
          <a:xfrm>
            <a:off x="4244920" y="454491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(52)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09D5897-7021-4747-9CC5-C0D9B25AD503}"/>
              </a:ext>
            </a:extLst>
          </p:cNvPr>
          <p:cNvSpPr txBox="1"/>
          <p:nvPr/>
        </p:nvSpPr>
        <p:spPr>
          <a:xfrm>
            <a:off x="6169473" y="3988080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(53)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541C1CE-EA3E-4B72-9044-7ACE07AE77B5}"/>
              </a:ext>
            </a:extLst>
          </p:cNvPr>
          <p:cNvSpPr txBox="1"/>
          <p:nvPr/>
        </p:nvSpPr>
        <p:spPr>
          <a:xfrm>
            <a:off x="7944262" y="454208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(54)</a:t>
            </a:r>
          </a:p>
        </p:txBody>
      </p:sp>
    </p:spTree>
    <p:extLst>
      <p:ext uri="{BB962C8B-B14F-4D97-AF65-F5344CB8AC3E}">
        <p14:creationId xmlns:p14="http://schemas.microsoft.com/office/powerpoint/2010/main" val="3435010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1125372-CFBC-4577-8E92-D58E4BCA83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Grundlagen des Wintergemüsebaus</a:t>
            </a:r>
          </a:p>
        </p:txBody>
      </p:sp>
    </p:spTree>
    <p:extLst>
      <p:ext uri="{BB962C8B-B14F-4D97-AF65-F5344CB8AC3E}">
        <p14:creationId xmlns:p14="http://schemas.microsoft.com/office/powerpoint/2010/main" val="27735955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1A9CE01-A531-4E71-AD4C-24E329D03E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Erfolgsfaktoren des Winteranbaus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FEE35FB-7D3D-48D6-AB41-CD50E295F3E9}"/>
              </a:ext>
            </a:extLst>
          </p:cNvPr>
          <p:cNvSpPr txBox="1"/>
          <p:nvPr/>
        </p:nvSpPr>
        <p:spPr>
          <a:xfrm>
            <a:off x="920494" y="1610717"/>
            <a:ext cx="1496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latin typeface="+mn-lt"/>
              </a:rPr>
              <a:t>Kältetolerante Kulturen</a:t>
            </a:r>
            <a:endParaRPr lang="de-DE" sz="1600" dirty="0">
              <a:latin typeface="+mn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2BC017-CC38-4A88-953F-B43D2A0F03FA}"/>
              </a:ext>
            </a:extLst>
          </p:cNvPr>
          <p:cNvSpPr txBox="1"/>
          <p:nvPr/>
        </p:nvSpPr>
        <p:spPr>
          <a:xfrm>
            <a:off x="960326" y="3236338"/>
            <a:ext cx="1496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Sortenwahl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732A8A3-C1BD-424B-9D1E-16E26CBA227B}"/>
              </a:ext>
            </a:extLst>
          </p:cNvPr>
          <p:cNvSpPr txBox="1"/>
          <p:nvPr/>
        </p:nvSpPr>
        <p:spPr>
          <a:xfrm>
            <a:off x="3420991" y="4052234"/>
            <a:ext cx="1496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Aussaat- bzw. Pflanzzeitpunkt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C6A3285-B998-4A98-A720-5D3F20827169}"/>
              </a:ext>
            </a:extLst>
          </p:cNvPr>
          <p:cNvSpPr txBox="1"/>
          <p:nvPr/>
        </p:nvSpPr>
        <p:spPr>
          <a:xfrm>
            <a:off x="5979071" y="1726730"/>
            <a:ext cx="1496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Erntezeitpunkt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1D06C9D-B324-4480-8D48-6E7792B28D92}"/>
              </a:ext>
            </a:extLst>
          </p:cNvPr>
          <p:cNvSpPr txBox="1"/>
          <p:nvPr/>
        </p:nvSpPr>
        <p:spPr>
          <a:xfrm>
            <a:off x="5986893" y="3236339"/>
            <a:ext cx="1496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Düngung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EC02F89F-23EC-4229-8264-004890B5E6C0}"/>
              </a:ext>
            </a:extLst>
          </p:cNvPr>
          <p:cNvSpPr/>
          <p:nvPr/>
        </p:nvSpPr>
        <p:spPr>
          <a:xfrm>
            <a:off x="960326" y="1493180"/>
            <a:ext cx="1416629" cy="819851"/>
          </a:xfrm>
          <a:prstGeom prst="roundRect">
            <a:avLst/>
          </a:prstGeom>
          <a:ln w="19050">
            <a:solidFill>
              <a:srgbClr val="79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D00074C8-7116-4024-B208-FFCD6CED4A76}"/>
              </a:ext>
            </a:extLst>
          </p:cNvPr>
          <p:cNvSpPr/>
          <p:nvPr/>
        </p:nvSpPr>
        <p:spPr>
          <a:xfrm>
            <a:off x="3460821" y="3934695"/>
            <a:ext cx="1416629" cy="819851"/>
          </a:xfrm>
          <a:prstGeom prst="roundRect">
            <a:avLst/>
          </a:prstGeom>
          <a:ln w="19050">
            <a:solidFill>
              <a:srgbClr val="79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7BA7CF27-47A6-45FF-B02A-91D702B34654}"/>
              </a:ext>
            </a:extLst>
          </p:cNvPr>
          <p:cNvSpPr/>
          <p:nvPr/>
        </p:nvSpPr>
        <p:spPr>
          <a:xfrm>
            <a:off x="6026725" y="2995689"/>
            <a:ext cx="1416629" cy="819851"/>
          </a:xfrm>
          <a:prstGeom prst="roundRect">
            <a:avLst/>
          </a:prstGeom>
          <a:ln w="19050">
            <a:solidFill>
              <a:srgbClr val="79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66B40626-B396-4720-BB24-A43A2CFBE34E}"/>
              </a:ext>
            </a:extLst>
          </p:cNvPr>
          <p:cNvSpPr/>
          <p:nvPr/>
        </p:nvSpPr>
        <p:spPr>
          <a:xfrm>
            <a:off x="1000156" y="2995689"/>
            <a:ext cx="1416629" cy="819851"/>
          </a:xfrm>
          <a:prstGeom prst="roundRect">
            <a:avLst/>
          </a:prstGeom>
          <a:ln w="19050">
            <a:solidFill>
              <a:srgbClr val="79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4512FF55-A86A-4A1A-AED6-65B4F8436240}"/>
              </a:ext>
            </a:extLst>
          </p:cNvPr>
          <p:cNvSpPr/>
          <p:nvPr/>
        </p:nvSpPr>
        <p:spPr>
          <a:xfrm>
            <a:off x="5986893" y="1493180"/>
            <a:ext cx="1416629" cy="819851"/>
          </a:xfrm>
          <a:prstGeom prst="roundRect">
            <a:avLst/>
          </a:prstGeom>
          <a:ln w="19050">
            <a:solidFill>
              <a:srgbClr val="79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9788" y="1657090"/>
            <a:ext cx="2984102" cy="1782126"/>
          </a:xfrm>
          <a:prstGeom prst="rect">
            <a:avLst/>
          </a:prstGeom>
        </p:spPr>
      </p:pic>
      <p:sp>
        <p:nvSpPr>
          <p:cNvPr id="15" name="Titel 4">
            <a:extLst>
              <a:ext uri="{FF2B5EF4-FFF2-40B4-BE49-F238E27FC236}">
                <a16:creationId xmlns:a16="http://schemas.microsoft.com/office/drawing/2014/main" id="{7304AF98-5A9F-4546-9FF4-D14CCA164518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680FE0C-98D5-4BE1-B041-3F9C70C4AC36}"/>
              </a:ext>
            </a:extLst>
          </p:cNvPr>
          <p:cNvSpPr txBox="1"/>
          <p:nvPr/>
        </p:nvSpPr>
        <p:spPr>
          <a:xfrm>
            <a:off x="5441906" y="3405614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(55)</a:t>
            </a:r>
          </a:p>
        </p:txBody>
      </p:sp>
    </p:spTree>
    <p:extLst>
      <p:ext uri="{BB962C8B-B14F-4D97-AF65-F5344CB8AC3E}">
        <p14:creationId xmlns:p14="http://schemas.microsoft.com/office/powerpoint/2010/main" val="224940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CF6266B-F670-4BB7-ADF9-84DDE4F3EC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1946" y="1215737"/>
            <a:ext cx="870861" cy="1816174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50BA1E2-2099-42CB-AFD6-1E747F4620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Gemüse weltweit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CABCD2-CFE3-4D2B-8922-A9FE29DB2B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5672" y="1683328"/>
            <a:ext cx="5791385" cy="2784763"/>
          </a:xfrm>
        </p:spPr>
        <p:txBody>
          <a:bodyPr>
            <a:normAutofit/>
          </a:bodyPr>
          <a:lstStyle/>
          <a:p>
            <a:pPr marL="360363" indent="-358775"/>
            <a:r>
              <a:rPr lang="de-DE" dirty="0"/>
              <a:t>Auf der Erde werden ca. 1200 Pflanzenarten als Gemüse genutzt, in Deutschland etwa 60</a:t>
            </a:r>
          </a:p>
          <a:p>
            <a:pPr marL="360363" indent="-358775"/>
            <a:r>
              <a:rPr lang="de-DE" dirty="0"/>
              <a:t>Hauptgemüsearten werden nahezu </a:t>
            </a:r>
            <a:r>
              <a:rPr lang="de-DE" b="1" dirty="0"/>
              <a:t>weltweit</a:t>
            </a:r>
            <a:r>
              <a:rPr lang="de-DE" dirty="0"/>
              <a:t> angebaut</a:t>
            </a:r>
          </a:p>
          <a:p>
            <a:pPr marL="720725" lvl="1" indent="-360363">
              <a:buFont typeface="Calibri" panose="020F0502020204030204" pitchFamily="34" charset="0"/>
              <a:buChar char="→"/>
            </a:pPr>
            <a:r>
              <a:rPr lang="de-DE" b="1" dirty="0"/>
              <a:t>Angepasste Sorten </a:t>
            </a:r>
            <a:r>
              <a:rPr lang="de-DE" dirty="0"/>
              <a:t>für unterschiedlichste klimatische Bedingungen vorhanden </a:t>
            </a:r>
          </a:p>
          <a:p>
            <a:pPr marL="360363" indent="-358775"/>
            <a:r>
              <a:rPr lang="de-DE" b="1" dirty="0"/>
              <a:t>Wärmeliebende Arten </a:t>
            </a:r>
            <a:r>
              <a:rPr lang="de-DE" dirty="0"/>
              <a:t>oder </a:t>
            </a:r>
            <a:r>
              <a:rPr lang="de-DE" b="1" dirty="0"/>
              <a:t>regionale Sorten </a:t>
            </a:r>
            <a:r>
              <a:rPr lang="de-DE" dirty="0"/>
              <a:t>aus mediterranen Gebieten könnten durch den Klimawandel zunehmend interessant werden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4D09777-8F2C-43F1-8181-02F0FF74D2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7282" y="969385"/>
            <a:ext cx="3595440" cy="76027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935CBD0-6729-4D4E-98B6-D037DB232E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1372" y="4369477"/>
            <a:ext cx="4047260" cy="77402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37329A0-6CD7-48FE-87CD-63A2E35E2C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717" y="1215737"/>
            <a:ext cx="1002093" cy="17526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62F9E3B-B8D9-4646-BED7-22CE1D85AC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717" y="3140002"/>
            <a:ext cx="797687" cy="164522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252332E-84D6-4BE1-9D96-8DB15E92A24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7600" y="3175509"/>
            <a:ext cx="879552" cy="1645228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A1688239-DB4F-4D86-97A3-616CA5B43CD8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Vielfalt als Schlüssel </a:t>
            </a:r>
            <a:b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</a:b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zum Erfolg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CE7916F-811B-443B-867C-193B0DEC786E}"/>
              </a:ext>
            </a:extLst>
          </p:cNvPr>
          <p:cNvSpPr txBox="1"/>
          <p:nvPr/>
        </p:nvSpPr>
        <p:spPr>
          <a:xfrm>
            <a:off x="7923564" y="464876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18895949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47BB45A-8835-4111-A2D1-0F9E84BDC2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3168046" cy="379901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Auch </a:t>
            </a:r>
            <a:r>
              <a:rPr lang="de-DE" dirty="0">
                <a:solidFill>
                  <a:srgbClr val="FF0000"/>
                </a:solidFill>
                <a:latin typeface="+mn-lt"/>
              </a:rPr>
              <a:t>Unkräuter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profitieren von milden Wintern</a:t>
            </a:r>
          </a:p>
          <a:p>
            <a:pPr marL="720725" lvl="1" indent="-360363">
              <a:spcAft>
                <a:spcPts val="600"/>
              </a:spcAft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Weiterhin Wachstum und Samenproduktion</a:t>
            </a:r>
            <a:endParaRPr lang="de-DE" sz="1900" dirty="0">
              <a:solidFill>
                <a:schemeClr val="tx1"/>
              </a:solidFill>
              <a:latin typeface="+mn-lt"/>
            </a:endParaRPr>
          </a:p>
          <a:p>
            <a:pPr marL="720725" lvl="1" indent="-360363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solidFill>
                  <a:schemeClr val="tx1"/>
                </a:solidFill>
                <a:latin typeface="+mn-lt"/>
              </a:rPr>
              <a:t>Regelmäßiges Jäten bleibt auch im Winter Pflicht!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FF0000"/>
                </a:solidFill>
                <a:latin typeface="+mn-lt"/>
              </a:rPr>
              <a:t>Schnecken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treiben aufgrund der milderen Temperaturen länger ihr Unwesen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5C1785-BEDA-4C61-9191-8AC9C9A820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n-lt"/>
              </a:rPr>
              <a:t>ACHTUNG</a:t>
            </a: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00420B0D-F85F-4C14-8982-370317947BA8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06F0333-2A68-47EB-BE0D-02EA5789F1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78" t="2566" r="3940" b="18922"/>
          <a:stretch/>
        </p:blipFill>
        <p:spPr>
          <a:xfrm>
            <a:off x="4805995" y="3005047"/>
            <a:ext cx="2867436" cy="191255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3D94BCD9-CCC4-4D9F-81A1-93FE966BBAAD}"/>
              </a:ext>
            </a:extLst>
          </p:cNvPr>
          <p:cNvSpPr txBox="1"/>
          <p:nvPr/>
        </p:nvSpPr>
        <p:spPr>
          <a:xfrm>
            <a:off x="7632379" y="2248584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(56)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272D99-D476-4B4D-A78B-F62806D00209}"/>
              </a:ext>
            </a:extLst>
          </p:cNvPr>
          <p:cNvSpPr txBox="1"/>
          <p:nvPr/>
        </p:nvSpPr>
        <p:spPr>
          <a:xfrm>
            <a:off x="7632379" y="475833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(57)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AA10A9B-BB0F-4CA1-B846-B15B834AA9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316"/>
          <a:stretch/>
        </p:blipFill>
        <p:spPr>
          <a:xfrm>
            <a:off x="4805995" y="150003"/>
            <a:ext cx="2867436" cy="231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01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BA9066-581B-4446-BBAA-6D32CB40556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4127383" cy="3197595"/>
          </a:xfrm>
        </p:spPr>
        <p:txBody>
          <a:bodyPr/>
          <a:lstStyle/>
          <a:p>
            <a:r>
              <a:rPr lang="de-DE" b="1" dirty="0"/>
              <a:t>Nässe </a:t>
            </a:r>
            <a:r>
              <a:rPr lang="de-DE" dirty="0"/>
              <a:t>schädigt Gemüse im Winter häufiger, als zu niedrige Temperaturen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dirty="0"/>
              <a:t>Erhöhtes Risiko für </a:t>
            </a:r>
            <a:r>
              <a:rPr lang="de-DE" b="1" dirty="0">
                <a:solidFill>
                  <a:srgbClr val="FF0000"/>
                </a:solidFill>
              </a:rPr>
              <a:t>Pilzerkrankungen</a:t>
            </a:r>
            <a:r>
              <a:rPr lang="de-DE" dirty="0"/>
              <a:t>, </a:t>
            </a:r>
            <a:br>
              <a:rPr lang="de-DE" dirty="0"/>
            </a:br>
            <a:r>
              <a:rPr lang="de-DE" dirty="0"/>
              <a:t>v. a. bei Blattgemüse</a:t>
            </a:r>
          </a:p>
          <a:p>
            <a:pPr>
              <a:spcBef>
                <a:spcPts val="1200"/>
              </a:spcBef>
            </a:pPr>
            <a:r>
              <a:rPr lang="de-DE" dirty="0"/>
              <a:t>Im </a:t>
            </a:r>
            <a:r>
              <a:rPr lang="de-DE" b="1" dirty="0"/>
              <a:t>Freiland</a:t>
            </a:r>
            <a:r>
              <a:rPr lang="de-DE" dirty="0"/>
              <a:t> sind Pflanzen </a:t>
            </a:r>
            <a:r>
              <a:rPr lang="de-DE" b="1" dirty="0"/>
              <a:t>unkontrollierten Niederschlägen </a:t>
            </a:r>
            <a:r>
              <a:rPr lang="de-DE" dirty="0"/>
              <a:t>schutzlos ausgeliefert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b="1" dirty="0"/>
              <a:t>Schutz</a:t>
            </a:r>
            <a:r>
              <a:rPr lang="de-DE" dirty="0"/>
              <a:t> durch Anbau in </a:t>
            </a:r>
            <a:r>
              <a:rPr lang="de-DE" dirty="0" err="1"/>
              <a:t>Frühbeetkästen</a:t>
            </a:r>
            <a:r>
              <a:rPr lang="de-DE" dirty="0"/>
              <a:t>, Mini-Tunneln oder Hobby-Gewächshäusern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FAD295-DB11-48FF-88FC-6430784EC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Boden- und Luftfeuchtigkeit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1482" y="1044072"/>
            <a:ext cx="2438400" cy="162458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1482" y="2997065"/>
            <a:ext cx="2438400" cy="1828800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0A9EF3A4-AB3B-498E-AE96-7D30F4EBB94A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688141F-C7CC-4082-80DB-7B4513158690}"/>
              </a:ext>
            </a:extLst>
          </p:cNvPr>
          <p:cNvSpPr txBox="1"/>
          <p:nvPr/>
        </p:nvSpPr>
        <p:spPr>
          <a:xfrm>
            <a:off x="7823945" y="246402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(58)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0B2AC72-64FC-4B74-94DF-499B1170C3B5}"/>
              </a:ext>
            </a:extLst>
          </p:cNvPr>
          <p:cNvSpPr txBox="1"/>
          <p:nvPr/>
        </p:nvSpPr>
        <p:spPr>
          <a:xfrm>
            <a:off x="7823945" y="461042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(59)</a:t>
            </a:r>
          </a:p>
        </p:txBody>
      </p:sp>
    </p:spTree>
    <p:extLst>
      <p:ext uri="{BB962C8B-B14F-4D97-AF65-F5344CB8AC3E}">
        <p14:creationId xmlns:p14="http://schemas.microsoft.com/office/powerpoint/2010/main" val="23217474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09BC01-8766-4483-A4CA-E6805B250D5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76163" y="1318542"/>
            <a:ext cx="2982023" cy="2660081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Schutz vor Niederschlägen </a:t>
            </a:r>
            <a:br>
              <a:rPr lang="de-DE" dirty="0"/>
            </a:br>
            <a:r>
              <a:rPr lang="de-DE" dirty="0"/>
              <a:t>und Vernässung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dirty="0"/>
              <a:t>Schnellere Erwärmung des Innenraums</a:t>
            </a:r>
          </a:p>
          <a:p>
            <a:pPr marL="360363" lvl="1" indent="-360363">
              <a:buFont typeface="Calibri" panose="020F0502020204030204" pitchFamily="34" charset="0"/>
              <a:buChar char="→"/>
            </a:pPr>
            <a:r>
              <a:rPr lang="de-DE" sz="1700" dirty="0"/>
              <a:t>Fördert zügiges Abtrocknen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7922B3-32F8-45B0-A5D8-9661D0EBCC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Vorteile der geschützten Kultur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16" b="3419"/>
          <a:stretch/>
        </p:blipFill>
        <p:spPr>
          <a:xfrm>
            <a:off x="960326" y="2582829"/>
            <a:ext cx="3008990" cy="128998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517AF02-D8ED-4BF0-BECB-3F9C0CB848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055013"/>
            <a:ext cx="3008990" cy="1422004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4675DD57-8CC8-4540-970D-14C65E205500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CF2C90B-1401-4819-928B-A6B520DB8128}"/>
              </a:ext>
            </a:extLst>
          </p:cNvPr>
          <p:cNvSpPr txBox="1"/>
          <p:nvPr/>
        </p:nvSpPr>
        <p:spPr>
          <a:xfrm>
            <a:off x="3896668" y="2287759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(60)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B508BA6-35AD-4571-B654-1DFFD47A63BA}"/>
              </a:ext>
            </a:extLst>
          </p:cNvPr>
          <p:cNvSpPr txBox="1"/>
          <p:nvPr/>
        </p:nvSpPr>
        <p:spPr>
          <a:xfrm>
            <a:off x="3889738" y="3670882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(61)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6083929-A4DF-4740-90F2-EA7EF2F38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619" y="1239012"/>
            <a:ext cx="288865" cy="35353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395CF8D-D830-4145-9478-EA3091218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619" y="2020809"/>
            <a:ext cx="288865" cy="35353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2DC6D9D-F69F-41AB-8FFA-6143095AC8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1772" y="3578053"/>
            <a:ext cx="3805516" cy="142876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6F9FD8A-342A-4306-843D-E7A312BB8E65}"/>
              </a:ext>
            </a:extLst>
          </p:cNvPr>
          <p:cNvSpPr txBox="1"/>
          <p:nvPr/>
        </p:nvSpPr>
        <p:spPr>
          <a:xfrm>
            <a:off x="956961" y="4020185"/>
            <a:ext cx="30177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Geschützter Anbau lässt sich auch mit Vlies realisieren, wirkt dann aber weniger gegen Vernässung</a:t>
            </a:r>
          </a:p>
          <a:p>
            <a:pPr algn="l"/>
            <a:endParaRPr lang="de-DE" sz="1600" dirty="0">
              <a:latin typeface="+mn-lt"/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42D0BA0F-F2BC-45B3-B52C-A05441AE89BA}"/>
              </a:ext>
            </a:extLst>
          </p:cNvPr>
          <p:cNvSpPr/>
          <p:nvPr/>
        </p:nvSpPr>
        <p:spPr>
          <a:xfrm>
            <a:off x="960327" y="3999049"/>
            <a:ext cx="3014433" cy="932509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311FB89-39AC-4723-B772-2006C2A99A66}"/>
              </a:ext>
            </a:extLst>
          </p:cNvPr>
          <p:cNvSpPr txBox="1"/>
          <p:nvPr/>
        </p:nvSpPr>
        <p:spPr>
          <a:xfrm>
            <a:off x="8083440" y="481908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(21)</a:t>
            </a:r>
          </a:p>
        </p:txBody>
      </p:sp>
    </p:spTree>
    <p:extLst>
      <p:ext uri="{BB962C8B-B14F-4D97-AF65-F5344CB8AC3E}">
        <p14:creationId xmlns:p14="http://schemas.microsoft.com/office/powerpoint/2010/main" val="33055962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656C34-302C-43C7-92A3-F2182BFD468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27018" y="1295396"/>
            <a:ext cx="2602057" cy="3197595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DE" dirty="0"/>
              <a:t>Sparsam Gießen</a:t>
            </a:r>
          </a:p>
          <a:p>
            <a:pPr marL="0" indent="0">
              <a:buNone/>
            </a:pPr>
            <a:r>
              <a:rPr lang="de-DE" dirty="0"/>
              <a:t>Ausschließlich an sonnigen Tagen in den Vormittagsstunden bewässern</a:t>
            </a:r>
          </a:p>
          <a:p>
            <a:pPr marL="360363" lvl="1" indent="-360363">
              <a:buFont typeface="Calibri" panose="020F0502020204030204" pitchFamily="34" charset="0"/>
              <a:buChar char="→"/>
            </a:pPr>
            <a:r>
              <a:rPr lang="de-DE" dirty="0"/>
              <a:t>Pflanzen sollen nicht nass in die Nacht gehen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Regelmäßig lüften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7125A6C-AD76-4A98-8D54-15CDB44F40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Feuchtigkeitsmanagement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32FF894-D205-421A-8EAE-9A6C228FA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295396"/>
            <a:ext cx="3412767" cy="1925781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D0FAB261-605E-4D90-A5B5-B1267EDFF932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DC0C072-16B5-4130-B297-03B070285224}"/>
              </a:ext>
            </a:extLst>
          </p:cNvPr>
          <p:cNvSpPr txBox="1"/>
          <p:nvPr/>
        </p:nvSpPr>
        <p:spPr>
          <a:xfrm>
            <a:off x="7699254" y="3221177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(62)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0C74E02-D8F2-411D-8B13-91C6A70E1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6" y="1212269"/>
            <a:ext cx="288865" cy="35353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AF3BA1F-DB85-40AB-B8B2-0EA4AEFDF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4" y="1694399"/>
            <a:ext cx="288865" cy="35353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8568FB2-92CB-4246-9D8F-23F49EDB5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3" y="3488226"/>
            <a:ext cx="288865" cy="35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97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6AAFB4-E892-456E-A1A1-1D3970A5C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0325" y="1346339"/>
            <a:ext cx="7213857" cy="1701662"/>
          </a:xfrm>
        </p:spPr>
        <p:txBody>
          <a:bodyPr/>
          <a:lstStyle/>
          <a:p>
            <a:r>
              <a:rPr lang="de-DE" dirty="0"/>
              <a:t>Der wirklich </a:t>
            </a:r>
            <a:r>
              <a:rPr lang="de-DE" b="1" dirty="0"/>
              <a:t>limitierende Wachstumsfaktor </a:t>
            </a:r>
            <a:r>
              <a:rPr lang="de-DE" dirty="0"/>
              <a:t>im Winter das </a:t>
            </a:r>
            <a:r>
              <a:rPr lang="de-DE" b="1" dirty="0"/>
              <a:t>Licht</a:t>
            </a:r>
          </a:p>
          <a:p>
            <a:r>
              <a:rPr lang="de-DE" dirty="0"/>
              <a:t>Unter der kritischen Grenze von </a:t>
            </a:r>
            <a:r>
              <a:rPr lang="de-DE" b="1" dirty="0"/>
              <a:t>zehn Stunden Tageslicht </a:t>
            </a:r>
            <a:r>
              <a:rPr lang="de-DE" dirty="0"/>
              <a:t>können Pflanzen nur noch eingeschränkt oder gar nicht mehr wachsen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dirty="0"/>
              <a:t>Je nach geographischer Lage etwa zwischen Ende Oktober und Mitte Februar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C49898-5D3F-4133-AE54-54518B8824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Tageslänge und Lichtangebot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5B62FD0-4A52-435B-8989-2D15DC3B0C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3341" y="2999510"/>
            <a:ext cx="4987823" cy="1974271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330D2E12-8B94-40A5-B81E-9A8329C86678}"/>
              </a:ext>
            </a:extLst>
          </p:cNvPr>
          <p:cNvSpPr/>
          <p:nvPr/>
        </p:nvSpPr>
        <p:spPr>
          <a:xfrm>
            <a:off x="1905000" y="2923309"/>
            <a:ext cx="304800" cy="142701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8562DB-4756-4031-97BD-009057031451}"/>
              </a:ext>
            </a:extLst>
          </p:cNvPr>
          <p:cNvSpPr txBox="1"/>
          <p:nvPr/>
        </p:nvSpPr>
        <p:spPr>
          <a:xfrm>
            <a:off x="1870365" y="2923309"/>
            <a:ext cx="367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20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7FC7374-B355-495A-8070-CC57E75550E9}"/>
              </a:ext>
            </a:extLst>
          </p:cNvPr>
          <p:cNvSpPr txBox="1"/>
          <p:nvPr/>
        </p:nvSpPr>
        <p:spPr>
          <a:xfrm>
            <a:off x="1870365" y="3221183"/>
            <a:ext cx="367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15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59478A3-3231-4FDC-968D-E2787E6C2A6B}"/>
              </a:ext>
            </a:extLst>
          </p:cNvPr>
          <p:cNvSpPr txBox="1"/>
          <p:nvPr/>
        </p:nvSpPr>
        <p:spPr>
          <a:xfrm>
            <a:off x="1864628" y="3551459"/>
            <a:ext cx="367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C7B13E1-9542-4D28-9C8F-3984E7E954DD}"/>
              </a:ext>
            </a:extLst>
          </p:cNvPr>
          <p:cNvSpPr txBox="1"/>
          <p:nvPr/>
        </p:nvSpPr>
        <p:spPr>
          <a:xfrm>
            <a:off x="1870365" y="4147203"/>
            <a:ext cx="367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0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4BAA1E1-AF3E-4CE4-9E99-CDF122D81024}"/>
              </a:ext>
            </a:extLst>
          </p:cNvPr>
          <p:cNvSpPr txBox="1"/>
          <p:nvPr/>
        </p:nvSpPr>
        <p:spPr>
          <a:xfrm>
            <a:off x="1864628" y="3871229"/>
            <a:ext cx="367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5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A96F1BD-30EB-4115-9498-194189F665DC}"/>
              </a:ext>
            </a:extLst>
          </p:cNvPr>
          <p:cNvSpPr txBox="1"/>
          <p:nvPr/>
        </p:nvSpPr>
        <p:spPr>
          <a:xfrm>
            <a:off x="1566446" y="2953308"/>
            <a:ext cx="338554" cy="136701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Tageslänge in Stunden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CB6929EF-F758-49FD-A001-3F34BA07FF5B}"/>
              </a:ext>
            </a:extLst>
          </p:cNvPr>
          <p:cNvCxnSpPr/>
          <p:nvPr/>
        </p:nvCxnSpPr>
        <p:spPr>
          <a:xfrm>
            <a:off x="2817932" y="3551459"/>
            <a:ext cx="0" cy="2308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49339315-0830-4454-9475-B9D4ED05BAFC}"/>
              </a:ext>
            </a:extLst>
          </p:cNvPr>
          <p:cNvCxnSpPr/>
          <p:nvPr/>
        </p:nvCxnSpPr>
        <p:spPr>
          <a:xfrm>
            <a:off x="6054437" y="3551459"/>
            <a:ext cx="0" cy="2308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4AFDFC72-F0EA-47AF-BCC2-FAA323CB5DB3}"/>
              </a:ext>
            </a:extLst>
          </p:cNvPr>
          <p:cNvSpPr txBox="1"/>
          <p:nvPr/>
        </p:nvSpPr>
        <p:spPr>
          <a:xfrm>
            <a:off x="7070659" y="3031937"/>
            <a:ext cx="1195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Sonnenschein-dauer im Jahresverlauf 2021 für den Standort München</a:t>
            </a:r>
          </a:p>
        </p:txBody>
      </p:sp>
      <p:sp>
        <p:nvSpPr>
          <p:cNvPr id="19" name="Titel 4">
            <a:extLst>
              <a:ext uri="{FF2B5EF4-FFF2-40B4-BE49-F238E27FC236}">
                <a16:creationId xmlns:a16="http://schemas.microsoft.com/office/drawing/2014/main" id="{22239AA3-F090-4CD3-85EB-5C149018729F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110ECDF-A1B1-4BC3-B802-58A04050306F}"/>
              </a:ext>
            </a:extLst>
          </p:cNvPr>
          <p:cNvSpPr txBox="1"/>
          <p:nvPr/>
        </p:nvSpPr>
        <p:spPr>
          <a:xfrm>
            <a:off x="7775696" y="398664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(63)</a:t>
            </a:r>
          </a:p>
        </p:txBody>
      </p:sp>
    </p:spTree>
    <p:extLst>
      <p:ext uri="{BB962C8B-B14F-4D97-AF65-F5344CB8AC3E}">
        <p14:creationId xmlns:p14="http://schemas.microsoft.com/office/powerpoint/2010/main" val="5685016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1F32DE6-8FC9-4A8C-B59F-6B10363822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Konsequenzen für den Winteranbau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865CB2A5-0C42-409A-B345-B0CCE2AA9448}"/>
              </a:ext>
            </a:extLst>
          </p:cNvPr>
          <p:cNvSpPr txBox="1">
            <a:spLocks/>
          </p:cNvSpPr>
          <p:nvPr/>
        </p:nvSpPr>
        <p:spPr>
          <a:xfrm>
            <a:off x="907473" y="1295394"/>
            <a:ext cx="6629585" cy="170411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Längere Entwicklungsdauer </a:t>
            </a:r>
            <a:r>
              <a:rPr lang="de-DE" dirty="0"/>
              <a:t>von der Aussaat bis zur Erntereife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b="1" dirty="0"/>
              <a:t>Frühzeitige Anbauplanung </a:t>
            </a:r>
            <a:r>
              <a:rPr lang="de-DE" sz="1900" dirty="0"/>
              <a:t>und </a:t>
            </a:r>
            <a:r>
              <a:rPr lang="de-DE" sz="1900" b="1" dirty="0"/>
              <a:t>gestaffelter Anbau </a:t>
            </a:r>
            <a:r>
              <a:rPr lang="de-DE" sz="1900" dirty="0"/>
              <a:t>entscheidend für reiche Ernte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F0B9B12D-0B79-4619-AFD1-F2D85DB594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58912"/>
              </p:ext>
            </p:extLst>
          </p:nvPr>
        </p:nvGraphicFramePr>
        <p:xfrm>
          <a:off x="907042" y="2571750"/>
          <a:ext cx="7135088" cy="17638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952">
                  <a:extLst>
                    <a:ext uri="{9D8B030D-6E8A-4147-A177-3AD203B41FA5}">
                      <a16:colId xmlns:a16="http://schemas.microsoft.com/office/drawing/2014/main" val="1491861992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2928092369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53508464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2652769222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1216509842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639461602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824961934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330320459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712248438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2553050559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1604892566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1467759193"/>
                    </a:ext>
                  </a:extLst>
                </a:gridCol>
                <a:gridCol w="516428">
                  <a:extLst>
                    <a:ext uri="{9D8B030D-6E8A-4147-A177-3AD203B41FA5}">
                      <a16:colId xmlns:a16="http://schemas.microsoft.com/office/drawing/2014/main" val="4044698435"/>
                    </a:ext>
                  </a:extLst>
                </a:gridCol>
              </a:tblGrid>
              <a:tr h="195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I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II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III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IV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V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VI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VII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 dirty="0">
                          <a:effectLst/>
                        </a:rPr>
                        <a:t>VIII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IX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X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XI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XII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extLst>
                  <a:ext uri="{0D108BD9-81ED-4DB2-BD59-A6C34878D82A}">
                    <a16:rowId xmlns:a16="http://schemas.microsoft.com/office/drawing/2014/main" val="3061566462"/>
                  </a:ext>
                </a:extLst>
              </a:tr>
              <a:tr h="387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</a:rPr>
                        <a:t>Endivien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 dirty="0">
                          <a:effectLst/>
                        </a:rPr>
                        <a:t> 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extLst>
                  <a:ext uri="{0D108BD9-81ED-4DB2-BD59-A6C34878D82A}">
                    <a16:rowId xmlns:a16="http://schemas.microsoft.com/office/drawing/2014/main" val="732118385"/>
                  </a:ext>
                </a:extLst>
              </a:tr>
              <a:tr h="387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</a:rPr>
                        <a:t>Zuckerhut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 dirty="0">
                          <a:effectLst/>
                        </a:rPr>
                        <a:t> 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extLst>
                  <a:ext uri="{0D108BD9-81ED-4DB2-BD59-A6C34878D82A}">
                    <a16:rowId xmlns:a16="http://schemas.microsoft.com/office/drawing/2014/main" val="2659358300"/>
                  </a:ext>
                </a:extLst>
              </a:tr>
              <a:tr h="1950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</a:rPr>
                        <a:t>Spinat</a:t>
                      </a:r>
                      <a:br>
                        <a:rPr lang="de-DE" sz="1400" dirty="0">
                          <a:effectLst/>
                        </a:rPr>
                      </a:b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 dirty="0">
                          <a:effectLst/>
                        </a:rPr>
                        <a:t> 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extLst>
                  <a:ext uri="{0D108BD9-81ED-4DB2-BD59-A6C34878D82A}">
                    <a16:rowId xmlns:a16="http://schemas.microsoft.com/office/drawing/2014/main" val="600443966"/>
                  </a:ext>
                </a:extLst>
              </a:tr>
              <a:tr h="387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</a:rPr>
                        <a:t>Feldsalat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 dirty="0">
                          <a:effectLst/>
                        </a:rPr>
                        <a:t> 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>
                          <a:effectLst/>
                        </a:rPr>
                        <a:t> 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000" dirty="0">
                          <a:effectLst/>
                        </a:rPr>
                        <a:t> 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60" marR="59660" marT="0" marB="0"/>
                </a:tc>
                <a:extLst>
                  <a:ext uri="{0D108BD9-81ED-4DB2-BD59-A6C34878D82A}">
                    <a16:rowId xmlns:a16="http://schemas.microsoft.com/office/drawing/2014/main" val="657796956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90960C5D-D6EF-4B38-96E4-12461795C2E8}"/>
              </a:ext>
            </a:extLst>
          </p:cNvPr>
          <p:cNvSpPr/>
          <p:nvPr/>
        </p:nvSpPr>
        <p:spPr>
          <a:xfrm>
            <a:off x="4419170" y="2823072"/>
            <a:ext cx="1039088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B1C9190-A64A-45B7-8DEE-25B6744B61D9}"/>
              </a:ext>
            </a:extLst>
          </p:cNvPr>
          <p:cNvSpPr/>
          <p:nvPr/>
        </p:nvSpPr>
        <p:spPr>
          <a:xfrm>
            <a:off x="4620060" y="2935333"/>
            <a:ext cx="1343891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EB9710F-9611-4F80-9700-1CAEA89A4B2B}"/>
              </a:ext>
            </a:extLst>
          </p:cNvPr>
          <p:cNvSpPr/>
          <p:nvPr/>
        </p:nvSpPr>
        <p:spPr>
          <a:xfrm>
            <a:off x="6511204" y="3064179"/>
            <a:ext cx="1530925" cy="4789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29773DF-1CEE-422F-80F2-CF39E15113D0}"/>
              </a:ext>
            </a:extLst>
          </p:cNvPr>
          <p:cNvSpPr/>
          <p:nvPr/>
        </p:nvSpPr>
        <p:spPr>
          <a:xfrm>
            <a:off x="4474586" y="3230434"/>
            <a:ext cx="685802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143F5A6-B3CA-4D5F-8595-054D0EA60C3B}"/>
              </a:ext>
            </a:extLst>
          </p:cNvPr>
          <p:cNvSpPr/>
          <p:nvPr/>
        </p:nvSpPr>
        <p:spPr>
          <a:xfrm>
            <a:off x="4814025" y="3342695"/>
            <a:ext cx="865909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4CE401D-EEF3-4668-A211-E6A8AFBBAFF1}"/>
              </a:ext>
            </a:extLst>
          </p:cNvPr>
          <p:cNvSpPr/>
          <p:nvPr/>
        </p:nvSpPr>
        <p:spPr>
          <a:xfrm>
            <a:off x="6732879" y="3467386"/>
            <a:ext cx="1309250" cy="468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A22CBDC-076F-4379-ADAD-D9AA3CE5923B}"/>
              </a:ext>
            </a:extLst>
          </p:cNvPr>
          <p:cNvSpPr/>
          <p:nvPr/>
        </p:nvSpPr>
        <p:spPr>
          <a:xfrm>
            <a:off x="2874386" y="3623228"/>
            <a:ext cx="768930" cy="4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E6F666F-DBE8-4DF9-9DF9-64060EF72657}"/>
              </a:ext>
            </a:extLst>
          </p:cNvPr>
          <p:cNvSpPr/>
          <p:nvPr/>
        </p:nvSpPr>
        <p:spPr>
          <a:xfrm>
            <a:off x="5458258" y="3629884"/>
            <a:ext cx="1052946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A57F6B6-3243-410A-9FC5-887467FEE353}"/>
              </a:ext>
            </a:extLst>
          </p:cNvPr>
          <p:cNvSpPr/>
          <p:nvPr/>
        </p:nvSpPr>
        <p:spPr>
          <a:xfrm>
            <a:off x="3151478" y="3744477"/>
            <a:ext cx="824348" cy="4789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4F99CCF7-467F-4591-95E7-E24BEF4EF344}"/>
              </a:ext>
            </a:extLst>
          </p:cNvPr>
          <p:cNvSpPr/>
          <p:nvPr/>
        </p:nvSpPr>
        <p:spPr>
          <a:xfrm>
            <a:off x="6511204" y="3744477"/>
            <a:ext cx="1052945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3093C6C-A76F-42F7-A00C-E493CC134138}"/>
              </a:ext>
            </a:extLst>
          </p:cNvPr>
          <p:cNvSpPr/>
          <p:nvPr/>
        </p:nvSpPr>
        <p:spPr>
          <a:xfrm>
            <a:off x="5458258" y="3980360"/>
            <a:ext cx="1052944" cy="4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5E3A84E-DA41-4D1C-881F-22B4F459273A}"/>
              </a:ext>
            </a:extLst>
          </p:cNvPr>
          <p:cNvSpPr/>
          <p:nvPr/>
        </p:nvSpPr>
        <p:spPr>
          <a:xfrm>
            <a:off x="5458258" y="4116838"/>
            <a:ext cx="1274621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0A9ECA55-AB08-4766-9E6B-7E82A86FEBA7}"/>
              </a:ext>
            </a:extLst>
          </p:cNvPr>
          <p:cNvSpPr/>
          <p:nvPr/>
        </p:nvSpPr>
        <p:spPr>
          <a:xfrm>
            <a:off x="7287061" y="4219786"/>
            <a:ext cx="755069" cy="468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E90E3528-7768-4628-A244-56C5C9473350}"/>
              </a:ext>
            </a:extLst>
          </p:cNvPr>
          <p:cNvSpPr/>
          <p:nvPr/>
        </p:nvSpPr>
        <p:spPr>
          <a:xfrm>
            <a:off x="1838764" y="4219785"/>
            <a:ext cx="1548242" cy="468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5A31BB02-2B4C-433B-9BB1-E635D47F37C1}"/>
              </a:ext>
            </a:extLst>
          </p:cNvPr>
          <p:cNvSpPr/>
          <p:nvPr/>
        </p:nvSpPr>
        <p:spPr>
          <a:xfrm>
            <a:off x="2628470" y="4435610"/>
            <a:ext cx="108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73972F3-25B4-4708-9EC7-F8FDA6E21E90}"/>
              </a:ext>
            </a:extLst>
          </p:cNvPr>
          <p:cNvSpPr txBox="1"/>
          <p:nvPr/>
        </p:nvSpPr>
        <p:spPr>
          <a:xfrm>
            <a:off x="2794725" y="4319969"/>
            <a:ext cx="755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Aussaat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64B0BAE-D514-4892-9B11-232A5C7CE14C}"/>
              </a:ext>
            </a:extLst>
          </p:cNvPr>
          <p:cNvSpPr/>
          <p:nvPr/>
        </p:nvSpPr>
        <p:spPr>
          <a:xfrm>
            <a:off x="4221743" y="4435610"/>
            <a:ext cx="108000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AA28EE9-BF8A-434B-AE77-F4CB304D0565}"/>
              </a:ext>
            </a:extLst>
          </p:cNvPr>
          <p:cNvSpPr txBox="1"/>
          <p:nvPr/>
        </p:nvSpPr>
        <p:spPr>
          <a:xfrm>
            <a:off x="4387997" y="4319969"/>
            <a:ext cx="907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Pflanzung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7A6C7DEC-03CE-49CD-B93F-CA7837BE6ED2}"/>
              </a:ext>
            </a:extLst>
          </p:cNvPr>
          <p:cNvSpPr/>
          <p:nvPr/>
        </p:nvSpPr>
        <p:spPr>
          <a:xfrm>
            <a:off x="5967412" y="4429943"/>
            <a:ext cx="108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DA647605-31E1-413D-8BD1-478FDC260251}"/>
              </a:ext>
            </a:extLst>
          </p:cNvPr>
          <p:cNvSpPr txBox="1"/>
          <p:nvPr/>
        </p:nvSpPr>
        <p:spPr>
          <a:xfrm>
            <a:off x="6133667" y="4314302"/>
            <a:ext cx="755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Ernte</a:t>
            </a:r>
          </a:p>
        </p:txBody>
      </p:sp>
      <p:sp>
        <p:nvSpPr>
          <p:cNvPr id="28" name="Titel 4">
            <a:extLst>
              <a:ext uri="{FF2B5EF4-FFF2-40B4-BE49-F238E27FC236}">
                <a16:creationId xmlns:a16="http://schemas.microsoft.com/office/drawing/2014/main" id="{90A0E994-3057-48FB-8564-0E265AD1A577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100A663C-2A80-43EF-94F2-2766CBCDB268}"/>
              </a:ext>
            </a:extLst>
          </p:cNvPr>
          <p:cNvSpPr txBox="1"/>
          <p:nvPr/>
        </p:nvSpPr>
        <p:spPr>
          <a:xfrm>
            <a:off x="8042129" y="434302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(64)</a:t>
            </a:r>
          </a:p>
        </p:txBody>
      </p:sp>
    </p:spTree>
    <p:extLst>
      <p:ext uri="{BB962C8B-B14F-4D97-AF65-F5344CB8AC3E}">
        <p14:creationId xmlns:p14="http://schemas.microsoft.com/office/powerpoint/2010/main" val="38804363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88F9D7-EB06-456F-97AA-158CF33AE4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450431" cy="3197595"/>
          </a:xfrm>
        </p:spPr>
        <p:txBody>
          <a:bodyPr/>
          <a:lstStyle/>
          <a:p>
            <a:r>
              <a:rPr lang="de-DE" b="1" dirty="0"/>
              <a:t>Im Winter kaum Zuwachs</a:t>
            </a:r>
            <a:r>
              <a:rPr lang="de-DE" dirty="0"/>
              <a:t> möglich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800" dirty="0"/>
              <a:t>Zum Substanzaufbau müssen die </a:t>
            </a:r>
            <a:r>
              <a:rPr lang="de-DE" sz="1800" b="1" dirty="0"/>
              <a:t>günstigeren Sommer- und Herbstmonate </a:t>
            </a:r>
            <a:r>
              <a:rPr lang="de-DE" sz="1800" dirty="0"/>
              <a:t>genutzt werden</a:t>
            </a:r>
          </a:p>
          <a:p>
            <a:r>
              <a:rPr lang="de-DE" dirty="0"/>
              <a:t>Der richtige Anbauzeitpunkt hängt ganz wesentlich von der </a:t>
            </a:r>
            <a:r>
              <a:rPr lang="de-DE" b="1" dirty="0"/>
              <a:t>individuellen Entwicklungs-geschwindigkeit </a:t>
            </a:r>
            <a:r>
              <a:rPr lang="de-DE" dirty="0"/>
              <a:t>der Kultur ab</a:t>
            </a:r>
          </a:p>
          <a:p>
            <a:pPr lvl="1"/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2D80D01-CCDE-498A-B58F-DAC4DB508D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Der richtige Anbauzeitpunkt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1997" y="1295396"/>
            <a:ext cx="2821375" cy="168769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127831" y="-6418245"/>
            <a:ext cx="3600000" cy="240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1997" y="3234415"/>
            <a:ext cx="2821375" cy="1636493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AA944CD2-CA36-429D-A267-5BF30BF6461B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9AF1F01-FFC3-47C3-977A-BE5BD0C21965}"/>
              </a:ext>
            </a:extLst>
          </p:cNvPr>
          <p:cNvSpPr txBox="1"/>
          <p:nvPr/>
        </p:nvSpPr>
        <p:spPr>
          <a:xfrm>
            <a:off x="7653372" y="2783564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(65)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AD2DD31-845A-44C9-A733-331EC1F00B22}"/>
              </a:ext>
            </a:extLst>
          </p:cNvPr>
          <p:cNvSpPr txBox="1"/>
          <p:nvPr/>
        </p:nvSpPr>
        <p:spPr>
          <a:xfrm>
            <a:off x="7648507" y="470048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(66)</a:t>
            </a:r>
          </a:p>
        </p:txBody>
      </p:sp>
    </p:spTree>
    <p:extLst>
      <p:ext uri="{BB962C8B-B14F-4D97-AF65-F5344CB8AC3E}">
        <p14:creationId xmlns:p14="http://schemas.microsoft.com/office/powerpoint/2010/main" val="24182573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8985020-8BEC-4DA6-959A-9F6BDDD080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6557" y="1295396"/>
            <a:ext cx="2710754" cy="1863441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Raschwüchsige Gemüse für die Nachkultur</a:t>
            </a:r>
          </a:p>
          <a:p>
            <a:r>
              <a:rPr lang="de-DE" dirty="0"/>
              <a:t>Blattgemüse: </a:t>
            </a:r>
          </a:p>
          <a:p>
            <a:pPr lvl="1"/>
            <a:r>
              <a:rPr lang="de-DE" dirty="0">
                <a:latin typeface="+mn-lt"/>
              </a:rPr>
              <a:t>Endivien </a:t>
            </a:r>
          </a:p>
          <a:p>
            <a:pPr lvl="1"/>
            <a:r>
              <a:rPr lang="de-DE" dirty="0">
                <a:latin typeface="+mn-lt"/>
              </a:rPr>
              <a:t>Zuckerhut</a:t>
            </a:r>
          </a:p>
          <a:p>
            <a:pPr lvl="1"/>
            <a:r>
              <a:rPr lang="de-DE" dirty="0">
                <a:latin typeface="+mn-lt"/>
              </a:rPr>
              <a:t>Feldsalat</a:t>
            </a:r>
          </a:p>
          <a:p>
            <a:pPr lvl="1"/>
            <a:r>
              <a:rPr lang="de-DE" dirty="0">
                <a:latin typeface="+mn-lt"/>
              </a:rPr>
              <a:t>Spinat</a:t>
            </a:r>
          </a:p>
          <a:p>
            <a:pPr lvl="1"/>
            <a:r>
              <a:rPr lang="de-DE" dirty="0" err="1">
                <a:latin typeface="+mn-lt"/>
              </a:rPr>
              <a:t>Winterportulak</a:t>
            </a:r>
            <a:endParaRPr lang="de-DE" dirty="0">
              <a:latin typeface="+mn-lt"/>
            </a:endParaRPr>
          </a:p>
          <a:p>
            <a:pPr lvl="1"/>
            <a:r>
              <a:rPr lang="de-DE" dirty="0">
                <a:latin typeface="+mn-lt"/>
              </a:rPr>
              <a:t>Asia-Salate </a:t>
            </a:r>
          </a:p>
          <a:p>
            <a:pPr lvl="1"/>
            <a:r>
              <a:rPr lang="de-DE" dirty="0">
                <a:latin typeface="+mn-lt"/>
              </a:rPr>
              <a:t>Hirschhornwegerich, …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BD44928-6013-46E9-93DA-C9C75F1272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Hauptkulturen mit </a:t>
            </a:r>
            <a:br>
              <a:rPr lang="de-DE" b="1" dirty="0"/>
            </a:br>
            <a:r>
              <a:rPr lang="de-DE" b="1" dirty="0"/>
              <a:t>langer Entwicklungsdauer</a:t>
            </a:r>
          </a:p>
          <a:p>
            <a:r>
              <a:rPr lang="de-DE" dirty="0"/>
              <a:t>Kohlgewächse: </a:t>
            </a:r>
          </a:p>
          <a:p>
            <a:pPr lvl="1"/>
            <a:r>
              <a:rPr lang="de-DE" dirty="0"/>
              <a:t>Grünkohl</a:t>
            </a:r>
          </a:p>
          <a:p>
            <a:pPr lvl="1"/>
            <a:r>
              <a:rPr lang="de-DE" dirty="0"/>
              <a:t>Rosenkohl</a:t>
            </a:r>
          </a:p>
          <a:p>
            <a:pPr lvl="1"/>
            <a:r>
              <a:rPr lang="de-DE" dirty="0"/>
              <a:t>Wirsing, …</a:t>
            </a:r>
          </a:p>
          <a:p>
            <a:r>
              <a:rPr lang="de-DE" dirty="0"/>
              <a:t>Wurzelgemüse: </a:t>
            </a:r>
          </a:p>
          <a:p>
            <a:pPr lvl="1"/>
            <a:r>
              <a:rPr lang="de-DE" dirty="0"/>
              <a:t>Pastinaken</a:t>
            </a:r>
          </a:p>
          <a:p>
            <a:pPr lvl="1"/>
            <a:r>
              <a:rPr lang="de-DE" dirty="0"/>
              <a:t>Schwarzwurzeln</a:t>
            </a:r>
          </a:p>
          <a:p>
            <a:pPr lvl="1"/>
            <a:r>
              <a:rPr lang="de-DE" dirty="0"/>
              <a:t>Topinambur</a:t>
            </a:r>
          </a:p>
          <a:p>
            <a:pPr lvl="1"/>
            <a:r>
              <a:rPr lang="de-DE" dirty="0"/>
              <a:t>Knollenziest, …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95F447-23EF-4E38-BF9B-46F23ACB38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Winterkulturen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3D05992-9648-40AD-8F89-7AEFEFB80E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2236" y="3827955"/>
            <a:ext cx="1634623" cy="125251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6B05E71-C847-4950-A187-1D34025C9E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2235" y="5841"/>
            <a:ext cx="1634623" cy="129270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777458B-218E-4991-A3DF-14BFE3C274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2235" y="1897467"/>
            <a:ext cx="1634623" cy="1348566"/>
          </a:xfrm>
          <a:prstGeom prst="rect">
            <a:avLst/>
          </a:prstGeom>
        </p:spPr>
      </p:pic>
      <p:sp>
        <p:nvSpPr>
          <p:cNvPr id="8" name="Titel 4">
            <a:extLst>
              <a:ext uri="{FF2B5EF4-FFF2-40B4-BE49-F238E27FC236}">
                <a16:creationId xmlns:a16="http://schemas.microsoft.com/office/drawing/2014/main" id="{44727108-0B21-48CA-9C7D-4AF863105947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A690021-30B1-4474-BB8A-5BED407D944C}"/>
              </a:ext>
            </a:extLst>
          </p:cNvPr>
          <p:cNvSpPr txBox="1"/>
          <p:nvPr/>
        </p:nvSpPr>
        <p:spPr>
          <a:xfrm>
            <a:off x="5255662" y="3054789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(68)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4FE036E-8F12-49DD-BE78-DB38B52642A9}"/>
              </a:ext>
            </a:extLst>
          </p:cNvPr>
          <p:cNvSpPr txBox="1"/>
          <p:nvPr/>
        </p:nvSpPr>
        <p:spPr>
          <a:xfrm>
            <a:off x="5255662" y="4897704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(69)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39BC213-2E77-455D-B891-F2975F93CF21}"/>
              </a:ext>
            </a:extLst>
          </p:cNvPr>
          <p:cNvSpPr txBox="1"/>
          <p:nvPr/>
        </p:nvSpPr>
        <p:spPr>
          <a:xfrm>
            <a:off x="5232465" y="111112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(67)</a:t>
            </a:r>
          </a:p>
        </p:txBody>
      </p:sp>
    </p:spTree>
    <p:extLst>
      <p:ext uri="{BB962C8B-B14F-4D97-AF65-F5344CB8AC3E}">
        <p14:creationId xmlns:p14="http://schemas.microsoft.com/office/powerpoint/2010/main" val="34027183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968BA5-936E-4364-AABB-A442FAEF71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Winterkulturen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534EFA6-8AF9-4FA6-9431-CD4DC7B4683E}"/>
              </a:ext>
            </a:extLst>
          </p:cNvPr>
          <p:cNvSpPr txBox="1"/>
          <p:nvPr/>
        </p:nvSpPr>
        <p:spPr>
          <a:xfrm>
            <a:off x="5757565" y="1600304"/>
            <a:ext cx="9190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Rosenkohl</a:t>
            </a:r>
            <a:endParaRPr lang="de-DE" sz="1050" dirty="0">
              <a:latin typeface="+mn-lt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DBAC3B8-15D2-4576-8A40-BF50811E9B84}"/>
              </a:ext>
            </a:extLst>
          </p:cNvPr>
          <p:cNvSpPr txBox="1"/>
          <p:nvPr/>
        </p:nvSpPr>
        <p:spPr>
          <a:xfrm>
            <a:off x="907473" y="4203158"/>
            <a:ext cx="1022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Topinambur</a:t>
            </a:r>
            <a:endParaRPr lang="de-DE" sz="1050" dirty="0">
              <a:latin typeface="+mn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A9F70F5-A0F9-49D8-8309-5DFCDB474BB9}"/>
              </a:ext>
            </a:extLst>
          </p:cNvPr>
          <p:cNvSpPr txBox="1"/>
          <p:nvPr/>
        </p:nvSpPr>
        <p:spPr>
          <a:xfrm>
            <a:off x="907473" y="2583585"/>
            <a:ext cx="1004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Zuckerhut</a:t>
            </a:r>
            <a:endParaRPr lang="de-DE" sz="1050" dirty="0">
              <a:latin typeface="+mn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4C305D4-91DF-4D3C-A31E-ADBB2159D949}"/>
              </a:ext>
            </a:extLst>
          </p:cNvPr>
          <p:cNvSpPr txBox="1"/>
          <p:nvPr/>
        </p:nvSpPr>
        <p:spPr>
          <a:xfrm>
            <a:off x="2818550" y="2286032"/>
            <a:ext cx="23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Winter-Lauch</a:t>
            </a:r>
            <a:endParaRPr lang="de-DE" sz="1050" dirty="0"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9E21E32-DB4D-4F15-9694-245676E95519}"/>
              </a:ext>
            </a:extLst>
          </p:cNvPr>
          <p:cNvSpPr txBox="1"/>
          <p:nvPr/>
        </p:nvSpPr>
        <p:spPr>
          <a:xfrm>
            <a:off x="2843392" y="4147916"/>
            <a:ext cx="1004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Spinat</a:t>
            </a:r>
            <a:endParaRPr lang="de-DE" sz="1050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AA2496D-3432-452A-AD1F-7B3DFF7E094F}"/>
              </a:ext>
            </a:extLst>
          </p:cNvPr>
          <p:cNvSpPr txBox="1"/>
          <p:nvPr/>
        </p:nvSpPr>
        <p:spPr>
          <a:xfrm>
            <a:off x="5757565" y="3321516"/>
            <a:ext cx="23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Feldsalat</a:t>
            </a:r>
            <a:endParaRPr lang="de-DE" sz="1050" dirty="0">
              <a:latin typeface="+mn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E25CD3B-CFD4-49E5-9D65-964DD8EB334F}"/>
              </a:ext>
            </a:extLst>
          </p:cNvPr>
          <p:cNvSpPr txBox="1"/>
          <p:nvPr/>
        </p:nvSpPr>
        <p:spPr>
          <a:xfrm>
            <a:off x="5789940" y="4808742"/>
            <a:ext cx="1022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Pastinake</a:t>
            </a:r>
            <a:endParaRPr lang="de-DE" sz="1050" dirty="0"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54C1CBE-D81F-447E-B462-2A548D3DCD46}"/>
              </a:ext>
            </a:extLst>
          </p:cNvPr>
          <p:cNvSpPr txBox="1"/>
          <p:nvPr/>
        </p:nvSpPr>
        <p:spPr>
          <a:xfrm>
            <a:off x="1820722" y="4595307"/>
            <a:ext cx="3453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>
                <a:latin typeface="+mn-lt"/>
              </a:rPr>
              <a:t>Steckbriefe und Anbaudaten zu diesen und weiteren Winterkulturen im Zusatzmaterial</a:t>
            </a:r>
            <a:endParaRPr lang="de-DE" sz="1050" b="1" dirty="0">
              <a:latin typeface="+mn-lt"/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84E27840-C181-46E0-ADD5-E6A6F386F9B1}"/>
              </a:ext>
            </a:extLst>
          </p:cNvPr>
          <p:cNvSpPr/>
          <p:nvPr/>
        </p:nvSpPr>
        <p:spPr>
          <a:xfrm>
            <a:off x="1964979" y="4546965"/>
            <a:ext cx="3188247" cy="541808"/>
          </a:xfrm>
          <a:prstGeom prst="roundRect">
            <a:avLst/>
          </a:prstGeom>
          <a:ln w="1905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132018"/>
            <a:ext cx="1568642" cy="145277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972800" y="-9086850"/>
            <a:ext cx="3600000" cy="270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9002" y="2623188"/>
            <a:ext cx="2494437" cy="1567737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7379" y="82566"/>
            <a:ext cx="1428750" cy="1533525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373600" y="-13887450"/>
            <a:ext cx="3600000" cy="27000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7378" y="1952786"/>
            <a:ext cx="1428750" cy="1383278"/>
          </a:xfrm>
          <a:prstGeom prst="rect">
            <a:avLst/>
          </a:prstGeom>
        </p:spPr>
      </p:pic>
      <p:sp>
        <p:nvSpPr>
          <p:cNvPr id="21" name="Titel 4">
            <a:extLst>
              <a:ext uri="{FF2B5EF4-FFF2-40B4-BE49-F238E27FC236}">
                <a16:creationId xmlns:a16="http://schemas.microsoft.com/office/drawing/2014/main" id="{545555DE-76EB-410A-847D-69CFDFF57113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Wintergemüsebau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D7804F5-BCD8-4A5C-847A-0CA3158EB472}"/>
              </a:ext>
            </a:extLst>
          </p:cNvPr>
          <p:cNvSpPr txBox="1"/>
          <p:nvPr/>
        </p:nvSpPr>
        <p:spPr>
          <a:xfrm>
            <a:off x="2260303" y="2594092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(70)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7462401-E5F7-40ED-9D8C-DB236D20E855}"/>
              </a:ext>
            </a:extLst>
          </p:cNvPr>
          <p:cNvSpPr txBox="1"/>
          <p:nvPr/>
        </p:nvSpPr>
        <p:spPr>
          <a:xfrm>
            <a:off x="5153226" y="2270702"/>
            <a:ext cx="4120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(71)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E7649CFB-4EAC-42EC-883D-6BDFE118C49D}"/>
              </a:ext>
            </a:extLst>
          </p:cNvPr>
          <p:cNvSpPr txBox="1"/>
          <p:nvPr/>
        </p:nvSpPr>
        <p:spPr>
          <a:xfrm>
            <a:off x="6977535" y="161609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(72)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95675E2-5448-41F7-B805-43152458D927}"/>
              </a:ext>
            </a:extLst>
          </p:cNvPr>
          <p:cNvSpPr txBox="1"/>
          <p:nvPr/>
        </p:nvSpPr>
        <p:spPr>
          <a:xfrm>
            <a:off x="2260303" y="4223102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(73)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F97A77BA-E7A1-4F39-AD84-5F3EE87BB7A3}"/>
              </a:ext>
            </a:extLst>
          </p:cNvPr>
          <p:cNvSpPr txBox="1"/>
          <p:nvPr/>
        </p:nvSpPr>
        <p:spPr>
          <a:xfrm>
            <a:off x="5166762" y="419081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(74)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872BF93-CA38-4CA0-BBFA-E5C83A303A8A}"/>
              </a:ext>
            </a:extLst>
          </p:cNvPr>
          <p:cNvSpPr txBox="1"/>
          <p:nvPr/>
        </p:nvSpPr>
        <p:spPr>
          <a:xfrm>
            <a:off x="6933611" y="3349593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(75)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1263DF0-D185-49EE-BBCA-67F96D84BAD7}"/>
              </a:ext>
            </a:extLst>
          </p:cNvPr>
          <p:cNvSpPr txBox="1"/>
          <p:nvPr/>
        </p:nvSpPr>
        <p:spPr>
          <a:xfrm>
            <a:off x="6980201" y="4845490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(76)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F2D64AB0-9A5C-473A-96F6-A261A74785C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654" y="3646447"/>
            <a:ext cx="1419903" cy="1171422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A015E22-C8E3-45DB-96AE-D513B171F8C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0511" y="1130563"/>
            <a:ext cx="2495323" cy="1186499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4A828B7A-434B-4D6E-8F23-A1082B3C189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272" y="3017077"/>
            <a:ext cx="1568642" cy="116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619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3029F4D-2279-4455-A7D7-F62923F98A8C}"/>
              </a:ext>
            </a:extLst>
          </p:cNvPr>
          <p:cNvSpPr txBox="1">
            <a:spLocks/>
          </p:cNvSpPr>
          <p:nvPr/>
        </p:nvSpPr>
        <p:spPr>
          <a:xfrm>
            <a:off x="960728" y="98838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 algn="l" defTabSz="3429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de-DE" sz="3600" dirty="0">
                <a:latin typeface="+mj-lt"/>
              </a:rPr>
              <a:t>6. Fazit</a:t>
            </a:r>
            <a:endParaRPr lang="de-DE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5670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15E378-FD46-42A8-8410-85A60F6BE1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16926" y="1406236"/>
            <a:ext cx="3616037" cy="3029975"/>
          </a:xfrm>
        </p:spPr>
        <p:txBody>
          <a:bodyPr/>
          <a:lstStyle/>
          <a:p>
            <a:r>
              <a:rPr lang="de-DE" b="1" dirty="0"/>
              <a:t>Achtung:</a:t>
            </a:r>
            <a:r>
              <a:rPr lang="de-DE" dirty="0"/>
              <a:t> Klimawandel ist ein langfristiger Prozess</a:t>
            </a:r>
          </a:p>
          <a:p>
            <a:r>
              <a:rPr lang="de-DE" b="1" dirty="0"/>
              <a:t>Trend: </a:t>
            </a:r>
            <a:r>
              <a:rPr lang="de-DE" dirty="0"/>
              <a:t>heißere, trockenere Sommer, mildere, nassere Winter</a:t>
            </a:r>
          </a:p>
          <a:p>
            <a:r>
              <a:rPr lang="de-DE" b="1" dirty="0"/>
              <a:t>Aber: </a:t>
            </a:r>
            <a:r>
              <a:rPr lang="de-DE" dirty="0"/>
              <a:t>kalte, niederschlagsreiche Jahre sind weiterhin möglich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/>
              <a:t>Anbau von wärmeliebenden Kulturen allein ist kein Erfolgsgarant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D4139AD-1493-489B-A195-36D9ADDF61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Klimawandel ist nicht berechenbar!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3879E29-8E50-4F03-BD7A-B284568E3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1340993"/>
            <a:ext cx="1028865" cy="101081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6618174-7F13-4A60-98FC-BB5C3A73A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521" y="1728354"/>
            <a:ext cx="423292" cy="124690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C65321D-1D0A-4584-A674-2B8CF1D88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191" y="3026147"/>
            <a:ext cx="945902" cy="117422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9E8EDD2-230C-443D-A0C3-58676999D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093" y="2458621"/>
            <a:ext cx="490371" cy="49769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E56F352-1175-488F-ACFB-13977442F0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2175" y="3604047"/>
            <a:ext cx="984132" cy="884389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1E05D7B1-6EF3-4B46-9B10-E491E2F2E874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Vielfalt als Schlüssel </a:t>
            </a:r>
            <a:b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</a:b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zum Erfolg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1DAF950-E631-41BE-AFB7-C41041D72FEC}"/>
              </a:ext>
            </a:extLst>
          </p:cNvPr>
          <p:cNvSpPr txBox="1"/>
          <p:nvPr/>
        </p:nvSpPr>
        <p:spPr>
          <a:xfrm>
            <a:off x="3009167" y="4436211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(3)</a:t>
            </a:r>
          </a:p>
        </p:txBody>
      </p:sp>
    </p:spTree>
    <p:extLst>
      <p:ext uri="{BB962C8B-B14F-4D97-AF65-F5344CB8AC3E}">
        <p14:creationId xmlns:p14="http://schemas.microsoft.com/office/powerpoint/2010/main" val="14546155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EE8B4E6-4EF4-440A-8CFB-349ABD895A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Gemüsebau im Klimawandel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CF9A4AF-803D-41A0-BE69-C61A8DBCFC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87188" y="1413164"/>
            <a:ext cx="5611091" cy="3422072"/>
          </a:xfrm>
        </p:spPr>
        <p:txBody>
          <a:bodyPr>
            <a:normAutofit/>
          </a:bodyPr>
          <a:lstStyle/>
          <a:p>
            <a:pPr marL="360363" indent="-358775">
              <a:buClr>
                <a:schemeClr val="bg1"/>
              </a:buClr>
              <a:buSzPct val="170000"/>
              <a:buBlip>
                <a:blip r:embed="rId2"/>
              </a:buBlip>
            </a:pPr>
            <a:r>
              <a:rPr lang="de-DE" dirty="0"/>
              <a:t>Je </a:t>
            </a:r>
            <a:r>
              <a:rPr lang="de-DE" dirty="0">
                <a:solidFill>
                  <a:schemeClr val="accent1"/>
                </a:solidFill>
              </a:rPr>
              <a:t>vielfältiger</a:t>
            </a:r>
            <a:r>
              <a:rPr lang="de-DE" dirty="0"/>
              <a:t> das Anbauspektrum, desto besser</a:t>
            </a:r>
          </a:p>
          <a:p>
            <a:pPr marL="360363" indent="-358775">
              <a:buClr>
                <a:schemeClr val="bg1"/>
              </a:buClr>
              <a:buSzPct val="170000"/>
              <a:buBlip>
                <a:blip r:embed="rId2"/>
              </a:buBlip>
            </a:pPr>
            <a:r>
              <a:rPr lang="de-DE" dirty="0"/>
              <a:t>Experimente mit neuen, </a:t>
            </a:r>
            <a:r>
              <a:rPr lang="de-DE" dirty="0">
                <a:solidFill>
                  <a:schemeClr val="accent1"/>
                </a:solidFill>
              </a:rPr>
              <a:t>wärmebedürftigen Kulturen </a:t>
            </a:r>
            <a:r>
              <a:rPr lang="de-DE" dirty="0"/>
              <a:t>lohnen sich</a:t>
            </a:r>
          </a:p>
          <a:p>
            <a:pPr marL="360363" indent="-358775">
              <a:buClr>
                <a:schemeClr val="bg1"/>
              </a:buClr>
              <a:buSzPct val="170000"/>
              <a:buBlip>
                <a:blip r:embed="rId2"/>
              </a:buBlip>
            </a:pPr>
            <a:r>
              <a:rPr lang="de-DE" dirty="0">
                <a:solidFill>
                  <a:schemeClr val="accent1"/>
                </a:solidFill>
              </a:rPr>
              <a:t>Anbaugewohnheiten</a:t>
            </a:r>
            <a:r>
              <a:rPr lang="de-DE" dirty="0"/>
              <a:t> sollten an die Bedingungen des Klimawandels </a:t>
            </a:r>
            <a:r>
              <a:rPr lang="de-DE" dirty="0">
                <a:solidFill>
                  <a:schemeClr val="accent1"/>
                </a:solidFill>
              </a:rPr>
              <a:t>angepasst</a:t>
            </a:r>
            <a:r>
              <a:rPr lang="de-DE" dirty="0"/>
              <a:t> werden</a:t>
            </a:r>
          </a:p>
          <a:p>
            <a:pPr marL="360363" indent="-358775">
              <a:buClr>
                <a:schemeClr val="bg1"/>
              </a:buClr>
              <a:buSzPct val="170000"/>
              <a:buBlip>
                <a:blip r:embed="rId2"/>
              </a:buBlip>
            </a:pPr>
            <a:r>
              <a:rPr lang="de-DE" dirty="0"/>
              <a:t>Kulturen mit </a:t>
            </a:r>
            <a:r>
              <a:rPr lang="de-DE" dirty="0">
                <a:solidFill>
                  <a:schemeClr val="accent1"/>
                </a:solidFill>
              </a:rPr>
              <a:t>geringem Wasserbedarf </a:t>
            </a:r>
            <a:r>
              <a:rPr lang="de-DE" dirty="0"/>
              <a:t>sind vorteilhaft</a:t>
            </a:r>
          </a:p>
          <a:p>
            <a:pPr marL="360363" indent="-358775">
              <a:buClr>
                <a:schemeClr val="bg1"/>
              </a:buClr>
              <a:buSzPct val="170000"/>
              <a:buBlip>
                <a:blip r:embed="rId2"/>
              </a:buBlip>
            </a:pPr>
            <a:r>
              <a:rPr lang="de-DE" dirty="0"/>
              <a:t>Kein Gemüsegarten ohne </a:t>
            </a:r>
            <a:r>
              <a:rPr lang="de-DE" dirty="0">
                <a:solidFill>
                  <a:schemeClr val="accent1"/>
                </a:solidFill>
              </a:rPr>
              <a:t>Blühpflanzen</a:t>
            </a:r>
          </a:p>
          <a:p>
            <a:pPr marL="360363" indent="-358775">
              <a:buClr>
                <a:schemeClr val="bg1"/>
              </a:buClr>
              <a:buSzPct val="170000"/>
              <a:buBlip>
                <a:blip r:embed="rId2"/>
              </a:buBlip>
            </a:pPr>
            <a:r>
              <a:rPr lang="de-DE" dirty="0"/>
              <a:t>Anbau von </a:t>
            </a:r>
            <a:r>
              <a:rPr lang="de-DE" dirty="0">
                <a:solidFill>
                  <a:schemeClr val="accent1"/>
                </a:solidFill>
              </a:rPr>
              <a:t>Wintergemüse</a:t>
            </a:r>
            <a:r>
              <a:rPr lang="de-DE" dirty="0"/>
              <a:t> als idealer Abschluss des verlängerten Gartenjahres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7374F47D-B51C-40AA-8CD6-CE37EA5D7984}"/>
              </a:ext>
            </a:extLst>
          </p:cNvPr>
          <p:cNvSpPr/>
          <p:nvPr/>
        </p:nvSpPr>
        <p:spPr>
          <a:xfrm>
            <a:off x="960325" y="1143000"/>
            <a:ext cx="6223257" cy="3740727"/>
          </a:xfrm>
          <a:prstGeom prst="roundRect">
            <a:avLst/>
          </a:prstGeom>
          <a:ln w="57150">
            <a:solidFill>
              <a:schemeClr val="accent1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B136AD2-9CA4-4B0D-BD00-93D769952D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1602" y="1229592"/>
            <a:ext cx="832073" cy="173528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D2E3A50-588B-4903-8CF1-BB8D5F3125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7256" y="3189364"/>
            <a:ext cx="840376" cy="157194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ED302ED-F89A-496B-B264-13C4FD290013}"/>
              </a:ext>
            </a:extLst>
          </p:cNvPr>
          <p:cNvSpPr txBox="1"/>
          <p:nvPr/>
        </p:nvSpPr>
        <p:spPr>
          <a:xfrm>
            <a:off x="7952820" y="4619792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(77)</a:t>
            </a:r>
          </a:p>
        </p:txBody>
      </p:sp>
      <p:sp>
        <p:nvSpPr>
          <p:cNvPr id="14" name="Titel 4">
            <a:extLst>
              <a:ext uri="{FF2B5EF4-FFF2-40B4-BE49-F238E27FC236}">
                <a16:creationId xmlns:a16="http://schemas.microsoft.com/office/drawing/2014/main" id="{DD1E3E7F-F5C3-4623-A5CB-1CDAFEF90D64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Fazit</a:t>
            </a:r>
          </a:p>
        </p:txBody>
      </p:sp>
    </p:spTree>
    <p:extLst>
      <p:ext uri="{BB962C8B-B14F-4D97-AF65-F5344CB8AC3E}">
        <p14:creationId xmlns:p14="http://schemas.microsoft.com/office/powerpoint/2010/main" val="85019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8994" y="1207008"/>
            <a:ext cx="3268901" cy="3268901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07008"/>
            <a:ext cx="4535424" cy="393649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4294967295"/>
          </p:nvPr>
        </p:nvSpPr>
        <p:spPr>
          <a:xfrm>
            <a:off x="317468" y="2287841"/>
            <a:ext cx="3900488" cy="177482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Herzlichen Dank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für die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Aufmerksamkeit!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91440" y="4856927"/>
            <a:ext cx="1362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www.garten-klima.</a:t>
            </a:r>
            <a:r>
              <a:rPr lang="de-DE" sz="900" b="1" dirty="0">
                <a:solidFill>
                  <a:prstClr val="white"/>
                </a:solidFill>
                <a:latin typeface="Calibri" panose="020F0502020204030204"/>
              </a:rPr>
              <a:t>de</a:t>
            </a: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9705" y="190151"/>
            <a:ext cx="2740371" cy="549138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0841" y="4080102"/>
            <a:ext cx="1203159" cy="1063398"/>
          </a:xfrm>
          <a:prstGeom prst="rect">
            <a:avLst/>
          </a:prstGeom>
          <a:noFill/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858" y="426666"/>
            <a:ext cx="2359356" cy="317019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AC7C1B2D-7800-4A20-BEB9-7448E106B401}"/>
              </a:ext>
            </a:extLst>
          </p:cNvPr>
          <p:cNvSpPr/>
          <p:nvPr/>
        </p:nvSpPr>
        <p:spPr>
          <a:xfrm rot="16200000">
            <a:off x="5638205" y="1329878"/>
            <a:ext cx="2196350" cy="254525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de-DE" sz="2800" b="1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GartenKlimA</a:t>
            </a:r>
            <a:endParaRPr lang="de-DE" sz="2800" b="1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4FE6A9F-060D-49F4-9E8F-FBC2A3523A71}"/>
              </a:ext>
            </a:extLst>
          </p:cNvPr>
          <p:cNvSpPr/>
          <p:nvPr/>
        </p:nvSpPr>
        <p:spPr>
          <a:xfrm>
            <a:off x="5563425" y="2703211"/>
            <a:ext cx="2345909" cy="158756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2000" cap="none" spc="0" dirty="0">
                <a:ln w="0">
                  <a:noFill/>
                </a:ln>
                <a:solidFill>
                  <a:srgbClr val="79B800"/>
                </a:solidFill>
                <a:latin typeface="+mn-lt"/>
              </a:rPr>
              <a:t>Fit für den </a:t>
            </a:r>
            <a:r>
              <a:rPr lang="de-DE" sz="2000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KlimAwandel</a:t>
            </a:r>
            <a:endParaRPr lang="de-DE" sz="2000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3456" y="426666"/>
            <a:ext cx="733007" cy="3126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CB95607-98C0-4E6D-961C-A665AEF99EE3}"/>
              </a:ext>
            </a:extLst>
          </p:cNvPr>
          <p:cNvSpPr txBox="1"/>
          <p:nvPr/>
        </p:nvSpPr>
        <p:spPr>
          <a:xfrm>
            <a:off x="7484203" y="4248011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(78)</a:t>
            </a:r>
          </a:p>
        </p:txBody>
      </p:sp>
    </p:spTree>
    <p:extLst>
      <p:ext uri="{BB962C8B-B14F-4D97-AF65-F5344CB8AC3E}">
        <p14:creationId xmlns:p14="http://schemas.microsoft.com/office/powerpoint/2010/main" val="41439283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1E8DFAD-2C6D-4741-BFD2-4226B9AC6C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Literatur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D10505-508E-48B5-9670-7A534C8FAF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0"/>
            <a:ext cx="6576732" cy="3924299"/>
          </a:xfrm>
        </p:spPr>
        <p:txBody>
          <a:bodyPr>
            <a:normAutofit fontScale="55000" lnSpcReduction="20000"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Arabelle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Mischkultur im Gemüsebeet anlegen.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Volmary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Plant Happy-Blog. https://volmary.de/planthappy/mischkultur-im-gemusebeet-anlegen/. Zugriff am 16.02.2021.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Gartenakademie an der Bayerischen Landesanstalt für Weinbau und Gartenbau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Bataten - Süßkartoffeln.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Gartenakademie an der Bayerischen Landesanstalt für Weinbau und Gartenbau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2007: Aubergine (Solanum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melongena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Gartenakademie an der Bayerischen Landesanstalt für Weinbau und Gartenbau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Bewässerung im Haus- und Kleingarten. Berichte der Bayerischen Gartenakademie 4, Veitshöchheim.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Bayerische Landesanstalt für Weinbau und Gartenbau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Sä- und Pflanztermine auf einen Blick.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https://www.lwg.bayern.de/mam/cms06/gartenakademie/dateien/sae_und_pflanztermine.pdf, Zugriff am 16.02.2021.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Wenn der Frost kommt…….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Gartencast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vom 01.05.2017. https://www.lwg.bayern.de/gartenakademie/gartendokumente/gartencast/161649/index.php. Zugriff am 16.02.2021.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2018a: Der Garten im Klimawandel. Infoschrift 1105. https://www.lwg.bayern.de/gartenakademie/gartendokumente/infoschriften/204893/index.php. Zugriff am 16.02.2021.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2018b: Ingwer "Made in Franken"? Asiatische Heilpflanze erobert die Gewächshäuser. Pressemitteilung vom 18.06.2018.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Freie Gartenbeete bestücken.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Gartencast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vom 01.09.2019. https://www.lwg.bayern.de/gartenakademie/gartendokumente/gartencast/225759/index.php. Zugriff am 16.02.2021.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2020a: Die Tücken des Sommers. Gartentipp. https://www.lwg.bayern.de/gartenakademie/gartendokumente/wochentipps/252824/index.php. Zugriff am 16.02.2021.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None/>
            </a:pPr>
            <a:endParaRPr lang="de-DE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38F4A136-17F4-48C7-9154-E510F8C240F1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35208806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1A6593E-4405-4301-87E2-B3BE68EFFB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3C0974-E0F0-42D0-993A-30869FF748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99567"/>
            <a:ext cx="6576732" cy="3613494"/>
          </a:xfrm>
        </p:spPr>
        <p:txBody>
          <a:bodyPr>
            <a:normAutofit fontScale="25000" lnSpcReduction="20000"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2020b: Salate für die kalte Jahreszeit. Gartentipp. https://www.lwg.bayern.de/gartenakademie/gartendokumente/wochentipps/253087/index.php. Zugriff am 16.02.2021.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Breuhahn</a:t>
            </a: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Lockmittel für Nützlinge. Blattlausbekämpfung im Salat durch Additives </a:t>
            </a:r>
            <a:r>
              <a:rPr lang="de-DE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Intercropping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Gemüse (05/2019), 16-17.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Coleman, E.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2015: Handbuch Wintergärtnerei. Frisches Biogemüse rund ums Jahr. Löwenzahn Verlag, [Erscheinungsort nicht ermittelbar], 2 Aufl.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Deutscher Sojaförderring e. V.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Saatgutimpfung: Sorgfalt zahlt sich aus. https://www.sojafoerderring.de/anbauratgeber/aussaat/impfung/. Zugriff am 20.07.2021.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Freitag-Ziegler, G.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Süßkartoffel - Süßer Sattmacher </a:t>
            </a:r>
            <a:r>
              <a:rPr lang="de-DE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ung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gesunder Genuss. https://www.bzfe.de/lebensmittel/trendlebensmittel/suesskartoffel/ (04.12.2020). Zugriff am 30.03.2021.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Gartensoja.de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Edamame - Saatgut und Kultur. Hrsg.: von </a:t>
            </a:r>
            <a:r>
              <a:rPr lang="de-DE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Beesten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</a:t>
            </a:r>
            <a:b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https://gartensoja.de/de. Zugriff am 19.07.2021.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Die Oberösterreichischen Gärtner &amp; Landwirtschaftskammer Oberösterreich</a:t>
            </a:r>
            <a:r>
              <a:rPr lang="de-DE" sz="4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2012: Gemüse. Pflanzen, ernten, genießen. Broschüre.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Jacksch</a:t>
            </a: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 &amp; K.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Von Amaranth bis Zuckerwurzel… Raritäten für den Gemüsegarten, Unveröffentlichte Zusammenstellung. Hochschule Weihenstephan-Triesdorf, Institut für Gartenbau, Kleingarten.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Gemüsebeeren. Wissenswertes um den Melonenanbau. Vortrag im Rahmen des 19. Weihenstephaner Tages für den Freizeitgemüsebau am 13.09.2019, Weihenstephan.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Biodiversität im Gemüsebau. Sortimentserweiterung für Endverkaufsbetriebe. Vortrag im Rahmen des Lindauer Tages am 14.01.2020, Lindau.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2021a: Gemüsebau im Klimawandel. Telefonat, 29.01.2021.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4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2021b: "Neue" Gemüsekulturen. Mündliche Mitteilung, 14.07.2021.</a:t>
            </a:r>
          </a:p>
          <a:p>
            <a:endParaRPr lang="de-DE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8C288C79-DC6F-4114-B2E9-E224EB4DD587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8498595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CFE3ACF-E51A-4C93-AEE6-FE0E8DD99E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3FDC7D-9A8F-4D60-86E5-0525393FB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99567"/>
            <a:ext cx="6576732" cy="3613494"/>
          </a:xfrm>
        </p:spPr>
        <p:txBody>
          <a:bodyPr>
            <a:noAutofit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Luka, H.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Blühstreifen und Begleitpflanzen im Gemüseanbau. Hrsg.: Forschungsinstitut für Biologischen Landbau (FiBL), Frick.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Palme, W.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Frisches Gemüse im Winter ernten. Die besten Sorten und einfachsten Methoden für Garten und Balkon. Löwenzahn, Innsbruck, [2. Auflage].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Plantura.Garden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Wintergemüse anbauen: 5 Tipps zum Anbau von Gemüse im Winter. https://www.plantura.garden/gruenes-leben/wintergemuese-5-tipps-rund-um-den-gemueseanbau-im-winter. Zugriff am 16.02.2021.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de-DE" sz="1000" cap="small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Plantura.Garden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Yacon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Die süße Knolle im eigenen Garten anpflanzen. https://www.plantura.garden/gartentipps/yacon-die-suesse-knolle-im-eigenen-garten-anpflanzen. Zugriff am 01.04.2021.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Rockmann, A.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Quinoa,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Amarath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Buchweizen selbst anbauen. Gartenfreunde.de. https://www.gartenfreunde.de/gartenpraxis/gartengenuss/quinoa-amaranth-und-buchweizen-selbst-anbauen/, Zugriff am 29.07.2021.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Rühlemann, D. &amp; W.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Pade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2016: Weltkräuterküche. 33 exotische Kräuter in Garten und Küche. Cadmos-Verlag GmbH, München.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Schlaghecken, J.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2021: Klimawandel im Gemüsebau. Hortipendium.de http://www.hortipendium.de/Klimawandel_im_Gem%C3%BCsebau (05.02.2021). Zugriff am 16.02.2021.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Schmidt, V.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Sommer-Portulak. Mein schöner Garten. 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https://www.mein-schoener-garten.de/pflanzen/gemuese/portulak (15.09.2018). Zugriff am 19.07.2021.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Schmidt, V.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2021: Ingwer (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Zingiber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officinalis). Mein schöner Garten.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https://www.mein-schoener-garten.de/pflanzen/ingwer/ingwer (15.02.2021). Zugriff am 30.03.2021.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Technologie- und Förderzentrum im Kompetenzzentrum für nachwachsende Rohstoffe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Amarant (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Amaranthus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spp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.). https://www.tfz.bayern.de/rohstoffpflanzen/einjaehrigekulturen/091177/index.php. Zugriff am 29.07.2021</a:t>
            </a:r>
            <a:endParaRPr lang="de-DE" sz="1000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7E35FB86-6A03-48FC-B950-C11D03C7CE1E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9699545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2152BDE-9E37-4B78-81FA-53271995FE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Bildnachweis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76958C4-BC72-482F-9FF8-76D1BCE911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3740726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https://de.freepik.com/vektoren-kostenlos/gemuese-ikonen-flach_1531146.htm#page=1&amp;query=gem%C3%BCse&amp;position=26. Zugriff am 01.08.2021.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Klinkan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1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1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EB5BFBDE-67D4-483B-9FF1-80A2996F0761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21055311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F0DC2FF-6886-4B88-9971-4D58588BA6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9F9E475-4234-417F-AD21-7194386AB4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99566"/>
            <a:ext cx="2776105" cy="4658233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3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L, 2021</a:t>
            </a:r>
          </a:p>
          <a:p>
            <a:pPr marL="342900" lvl="0" indent="-342900">
              <a:buFont typeface="+mj-lt"/>
              <a:buAutoNum type="arabicParenBoth" startAt="24"/>
            </a:pPr>
            <a:r>
              <a:rPr lang="de-DE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Schlaghecken, J., DLR RLP/Hortipendium.de, CC BY NC SA 3.0 DE</a:t>
            </a:r>
            <a:endParaRPr lang="de-DE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arenBoth" startAt="24"/>
            </a:pPr>
            <a:r>
              <a:rPr lang="de-DE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Schlaghecken, J., DLR RLP/Hortipendium.de, CC BY NC SA 3.0 DE</a:t>
            </a:r>
            <a:endParaRPr lang="de-DE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24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für Weinbau und Gartenbau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3"/>
            </a:pPr>
            <a:endParaRPr lang="de-DE" sz="1100" dirty="0"/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E55051C4-4ABC-46B9-8142-F42E65113AA1}"/>
              </a:ext>
            </a:extLst>
          </p:cNvPr>
          <p:cNvSpPr txBox="1">
            <a:spLocks/>
          </p:cNvSpPr>
          <p:nvPr/>
        </p:nvSpPr>
        <p:spPr>
          <a:xfrm>
            <a:off x="5084618" y="599565"/>
            <a:ext cx="2881746" cy="4658233"/>
          </a:xfrm>
          <a:prstGeom prst="rect">
            <a:avLst/>
          </a:prstGeom>
        </p:spPr>
        <p:txBody>
          <a:bodyPr vert="horz" lIns="0" rIns="0" bIns="0">
            <a:normAutofit lnSpcReduction="10000"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Schlaghecken, J., DLR RLP/Hortipendium.de, CC BY NC SA 3.0 DE</a:t>
            </a:r>
            <a:endParaRPr lang="de-DE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27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39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39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für Weinbau und Gartenbau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39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Kreiselmaier, J., DLR in Neustadt/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Wstr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./Hortipendium.de, CC BY NC SA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27"/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3D4D109F-E7DB-461F-868B-0759E6A3408F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12326647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F0DC2FF-6886-4B88-9971-4D58588BA6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9F9E475-4234-417F-AD21-7194386AB4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99566"/>
            <a:ext cx="2970068" cy="4658233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für Weinbau und Gartenbau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Gemüsebau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Deyerling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Klinkan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für Weinbau und Gartenbau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Scheu-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Helgert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M., Bayerische Landesanstalt für Weinbau und Gartenbau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für Weinbau und Gartenbau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Gemüsebau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Deyerling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Gemüsebau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Deyerling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Scheu-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Helgert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M., Bayerische Landesanstalt für Weinbau und Gartenbau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2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Fabelfroh/Wikimedia Commons, CC BY-SA 3.0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2"/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2"/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2"/>
            </a:pPr>
            <a:endParaRPr lang="de-DE" sz="1100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4AAE275F-DF67-4072-9EAF-F623FD3CEB7B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Bildnachweis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E2140E30-8578-4E08-8D4C-D548644C64B0}"/>
              </a:ext>
            </a:extLst>
          </p:cNvPr>
          <p:cNvSpPr txBox="1">
            <a:spLocks/>
          </p:cNvSpPr>
          <p:nvPr/>
        </p:nvSpPr>
        <p:spPr>
          <a:xfrm>
            <a:off x="4772178" y="599566"/>
            <a:ext cx="2970068" cy="4658233"/>
          </a:xfrm>
          <a:prstGeom prst="rect">
            <a:avLst/>
          </a:prstGeom>
        </p:spPr>
        <p:txBody>
          <a:bodyPr vert="horz" lIns="0" rIns="0" bIns="0">
            <a:normAutofit lnSpcReduction="10000"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Schlaghecken, J./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Hortipendium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CC BY-NC-SA 3.0 DE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Kreiselmaier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J./Hortipendium.de, CC BY SA 3.0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Kreiselmaier, J./Hortipendium.de, CC BY SA 3.0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2017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Raffler, T.: Das Problem der täglichen Sonnenscheindauer. Facharbeit im Leistungskurs Mathematik, Kollegstufe 2003/2005, Luitpold-Gymnasium Wasserburg am Inn. http://www.sonnenscheindauer.de/index.php?breite=48.19. Zugriff am 01.08.2021.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2021, Datengrundlage: Bayerische Landesanstalt für Weinbau und Gartenbau: Sä- und Pflanztermine auf einen Blick.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https://www.lwg.bayern.de/mam/cms06/gartenakademie/dateien/sae_und_pflanztermine.pdf, Zugriff am 16.02.2021.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2"/>
            </a:pP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2"/>
            </a:pP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31091450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F0DC2FF-6886-4B88-9971-4D58588BA6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9F9E475-4234-417F-AD21-7194386AB4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99566"/>
            <a:ext cx="6576732" cy="4658233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arenBoth" startAt="6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6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6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6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Weinbau und Gartenbau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6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65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Gemüsebau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Deyerling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71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Gemüsebau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Deyerling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71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Gemüsebau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Deyerling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71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DLR-Rheinpfalz/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Hortipendium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CC BY-NC-SA 3.0 DE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71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Gemüsebau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Deyerling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71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Gemüsebau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Deyerling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71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71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https://de.freepik.com/vektoren-kostenlos/gemuese-ikonen-flach_1531146.htm#page=1&amp;query=gem%C3%BCse&amp;position=26. Zugriff am 01.08.2021.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71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0" lvl="0" indent="0">
              <a:lnSpc>
                <a:spcPct val="107000"/>
              </a:lnSpc>
              <a:buNone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</a:pPr>
            <a:endParaRPr lang="de-DE" sz="1100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0A8C75A3-4F1A-454F-A824-2B079A78B286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4101046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1F153E-F2E7-4B8E-8B62-3AA1F221D7F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64236" y="1190457"/>
            <a:ext cx="3459273" cy="319759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de-DE" dirty="0"/>
              <a:t>Risikostreuung im Hinblick auf drohende Wetterkapriolen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de-DE" dirty="0"/>
              <a:t>Beitrag zum Erhalt der Nutzpflanzen-Artenvielfalt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de-DE" dirty="0"/>
              <a:t>Zugewinn für die Fruchtfolge und Eindämmung </a:t>
            </a:r>
            <a:br>
              <a:rPr lang="de-DE" dirty="0"/>
            </a:br>
            <a:r>
              <a:rPr lang="de-DE" dirty="0"/>
              <a:t>von spezifischen Schaderregern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de-DE" dirty="0"/>
              <a:t>Bunte Vielfalt auf dem Teller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29521C0-7443-44DD-AFB4-2C29FC4BFE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Vielfalt – der Schlüssel zum Erfolg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9545B69-95B5-4638-88EB-C187DCB615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8256" y="1151737"/>
            <a:ext cx="2747314" cy="1858902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708B196-E862-4A81-A719-6AED3A31A0A2}"/>
              </a:ext>
            </a:extLst>
          </p:cNvPr>
          <p:cNvSpPr/>
          <p:nvPr/>
        </p:nvSpPr>
        <p:spPr>
          <a:xfrm>
            <a:off x="831273" y="1108364"/>
            <a:ext cx="325582" cy="35052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5E2EAA-A562-44FA-80B0-7ACEFAE61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6" y="1151737"/>
            <a:ext cx="288865" cy="35353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1EB45BF-467B-4881-B797-F7B7546C2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4" y="2593857"/>
            <a:ext cx="288865" cy="35353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6640317-EF67-469B-A154-CCE8E8647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4" y="1905398"/>
            <a:ext cx="288865" cy="353536"/>
          </a:xfrm>
          <a:prstGeom prst="rect">
            <a:avLst/>
          </a:prstGeom>
        </p:spPr>
      </p:pic>
      <p:sp>
        <p:nvSpPr>
          <p:cNvPr id="11" name="Titel 4">
            <a:extLst>
              <a:ext uri="{FF2B5EF4-FFF2-40B4-BE49-F238E27FC236}">
                <a16:creationId xmlns:a16="http://schemas.microsoft.com/office/drawing/2014/main" id="{58265EE6-6673-424A-8EB8-88A12F44E6E3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Vielfalt als Schlüssel </a:t>
            </a:r>
            <a:b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</a:b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zum Erfolg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ACA2E85-9991-4CC5-BD08-2528D44410D8}"/>
              </a:ext>
            </a:extLst>
          </p:cNvPr>
          <p:cNvSpPr txBox="1"/>
          <p:nvPr/>
        </p:nvSpPr>
        <p:spPr>
          <a:xfrm>
            <a:off x="7914241" y="2826642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 a)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0BC8B0B-DC58-4880-AA54-DC7D6B07B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4" y="3599507"/>
            <a:ext cx="288865" cy="35353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09B0F358-CC4F-4956-A1AF-DADADFB547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8256" y="3218854"/>
            <a:ext cx="2747314" cy="1789916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D7E1E9F-FDF1-4EDB-A530-EF14F619E376}"/>
              </a:ext>
            </a:extLst>
          </p:cNvPr>
          <p:cNvSpPr txBox="1"/>
          <p:nvPr/>
        </p:nvSpPr>
        <p:spPr>
          <a:xfrm>
            <a:off x="7914241" y="4821594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 b)</a:t>
            </a:r>
          </a:p>
        </p:txBody>
      </p:sp>
    </p:spTree>
    <p:extLst>
      <p:ext uri="{BB962C8B-B14F-4D97-AF65-F5344CB8AC3E}">
        <p14:creationId xmlns:p14="http://schemas.microsoft.com/office/powerpoint/2010/main" val="700008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3029F4D-2279-4455-A7D7-F62923F98A8C}"/>
              </a:ext>
            </a:extLst>
          </p:cNvPr>
          <p:cNvSpPr txBox="1">
            <a:spLocks/>
          </p:cNvSpPr>
          <p:nvPr/>
        </p:nvSpPr>
        <p:spPr>
          <a:xfrm>
            <a:off x="960728" y="98838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 algn="l" defTabSz="3429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600" dirty="0">
                <a:latin typeface="+mj-lt"/>
              </a:rPr>
              <a:t>2. „Neue“ Gemüsekulturen </a:t>
            </a:r>
          </a:p>
        </p:txBody>
      </p:sp>
    </p:spTree>
    <p:extLst>
      <p:ext uri="{BB962C8B-B14F-4D97-AF65-F5344CB8AC3E}">
        <p14:creationId xmlns:p14="http://schemas.microsoft.com/office/powerpoint/2010/main" val="1039006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Bohnen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7071014" cy="2993860"/>
          </a:xfrm>
        </p:spPr>
        <p:txBody>
          <a:bodyPr/>
          <a:lstStyle/>
          <a:p>
            <a:pPr marL="360363" indent="-358775"/>
            <a:r>
              <a:rPr lang="de-DE" b="1" dirty="0"/>
              <a:t>Helmbohne</a:t>
            </a:r>
            <a:r>
              <a:rPr lang="de-DE" dirty="0"/>
              <a:t> und </a:t>
            </a:r>
            <a:r>
              <a:rPr lang="de-DE" b="1" dirty="0"/>
              <a:t>Meterbohne</a:t>
            </a:r>
            <a:r>
              <a:rPr lang="de-DE" dirty="0"/>
              <a:t> werden als trockenheitsverträgliche Alternativen zu klassischen Bohnen zunehmend interessant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3DFD5C1-4EE6-4760-8419-64833F8691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956075"/>
            <a:ext cx="1965263" cy="256523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2FDE71E-D8CB-43A3-8326-E62A0EC4AD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2285" y="1951736"/>
            <a:ext cx="1736592" cy="256957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AFB5AD3-F00C-491D-A07D-20305576C500}"/>
              </a:ext>
            </a:extLst>
          </p:cNvPr>
          <p:cNvSpPr txBox="1"/>
          <p:nvPr/>
        </p:nvSpPr>
        <p:spPr>
          <a:xfrm>
            <a:off x="4807744" y="4529986"/>
            <a:ext cx="3080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Meterbohne </a:t>
            </a:r>
            <a:r>
              <a:rPr lang="de-DE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Vigna</a:t>
            </a:r>
            <a:r>
              <a:rPr lang="de-DE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ungiuculata</a:t>
            </a:r>
            <a:r>
              <a:rPr lang="de-DE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subsp</a:t>
            </a:r>
            <a:r>
              <a:rPr lang="de-DE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sesquipedalis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sz="16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FE32D4F-BB07-4547-B21F-6382D1558961}"/>
              </a:ext>
            </a:extLst>
          </p:cNvPr>
          <p:cNvSpPr txBox="1"/>
          <p:nvPr/>
        </p:nvSpPr>
        <p:spPr>
          <a:xfrm>
            <a:off x="876376" y="4529986"/>
            <a:ext cx="3080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Helmbohne </a:t>
            </a:r>
            <a:r>
              <a:rPr lang="de-DE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0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de-DE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ablab</a:t>
            </a:r>
            <a:r>
              <a:rPr lang="de-DE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purpureus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sz="1600" dirty="0"/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B250AFD5-19C7-47F2-BC88-6DCCAE044730}"/>
              </a:ext>
            </a:extLst>
          </p:cNvPr>
          <p:cNvSpPr txBox="1">
            <a:spLocks/>
          </p:cNvSpPr>
          <p:nvPr/>
        </p:nvSpPr>
        <p:spPr>
          <a:xfrm rot="5400000">
            <a:off x="7609742" y="2918541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„Neue“ Gemüsekulturen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B28E5AC-544A-44FE-899A-96700B88266D}"/>
              </a:ext>
            </a:extLst>
          </p:cNvPr>
          <p:cNvSpPr txBox="1"/>
          <p:nvPr/>
        </p:nvSpPr>
        <p:spPr>
          <a:xfrm>
            <a:off x="4083265" y="452998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F78E8BF-4560-4A08-8B9D-5862BA9F545A}"/>
              </a:ext>
            </a:extLst>
          </p:cNvPr>
          <p:cNvSpPr txBox="1"/>
          <p:nvPr/>
        </p:nvSpPr>
        <p:spPr>
          <a:xfrm>
            <a:off x="7844640" y="452998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(6)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FBB8987-78F6-47EB-AADE-574A41241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164974" y="2513829"/>
            <a:ext cx="2569570" cy="144538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25FCA48-479C-467A-9BA5-D0C176E283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6367" y="1956075"/>
            <a:ext cx="1445384" cy="256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63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Blattgemüse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7188907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9D6559FA-267F-9446-B0A8-85C2A46B58F6}"/>
    </a:ext>
  </a:extLst>
</a:theme>
</file>

<file path=ppt/theme/theme2.xml><?xml version="1.0" encoding="utf-8"?>
<a:theme xmlns:a="http://schemas.openxmlformats.org/drawingml/2006/main" name="1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3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1A5FE0C5-848A-AB4F-A096-E3C00C82C9E3}"/>
    </a:ext>
  </a:extLst>
</a:theme>
</file>

<file path=ppt/theme/theme5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SWT neu">
    <a:dk1>
      <a:srgbClr val="000000"/>
    </a:dk1>
    <a:lt1>
      <a:srgbClr val="FFFFFF"/>
    </a:lt1>
    <a:dk2>
      <a:srgbClr val="797979"/>
    </a:dk2>
    <a:lt2>
      <a:srgbClr val="DBEFF9"/>
    </a:lt2>
    <a:accent1>
      <a:srgbClr val="79B800"/>
    </a:accent1>
    <a:accent2>
      <a:srgbClr val="C6DC9A"/>
    </a:accent2>
    <a:accent3>
      <a:srgbClr val="006938"/>
    </a:accent3>
    <a:accent4>
      <a:srgbClr val="79B800"/>
    </a:accent4>
    <a:accent5>
      <a:srgbClr val="2856A2"/>
    </a:accent5>
    <a:accent6>
      <a:srgbClr val="2856A2"/>
    </a:accent6>
    <a:hlink>
      <a:srgbClr val="C8D100"/>
    </a:hlink>
    <a:folHlink>
      <a:srgbClr val="D0DFA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Normal</Template>
  <TotalTime>0</TotalTime>
  <Pages>1</Pages>
  <Words>3244</Words>
  <Characters>2006</Characters>
  <Application>Microsoft Office PowerPoint</Application>
  <DocSecurity>0</DocSecurity>
  <PresentationFormat>Bildschirmpräsentation (16:9)</PresentationFormat>
  <Lines>16</Lines>
  <Paragraphs>570</Paragraphs>
  <Slides>58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58</vt:i4>
      </vt:variant>
    </vt:vector>
  </HeadingPairs>
  <TitlesOfParts>
    <vt:vector size="75" baseType="lpstr">
      <vt:lpstr>Lucida Grande</vt:lpstr>
      <vt:lpstr>Symbol</vt:lpstr>
      <vt:lpstr>Segoe UI</vt:lpstr>
      <vt:lpstr>Arial</vt:lpstr>
      <vt:lpstr>Calibri Light</vt:lpstr>
      <vt:lpstr>Calibri</vt:lpstr>
      <vt:lpstr>ＭＳ Ｐゴシック</vt:lpstr>
      <vt:lpstr>Fira Sans</vt:lpstr>
      <vt:lpstr>Systemschrift</vt:lpstr>
      <vt:lpstr>Wingdings</vt:lpstr>
      <vt:lpstr>Times New Roman</vt:lpstr>
      <vt:lpstr>Titel</vt:lpstr>
      <vt:lpstr>1_Inhalt</vt:lpstr>
      <vt:lpstr>1_Benutzerdefiniertes Design</vt:lpstr>
      <vt:lpstr>Trennseite</vt:lpstr>
      <vt:lpstr>Benutzerdefiniertes Design</vt:lpstr>
      <vt:lpstr>2_Inhalt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CharactersWithSpaces>2320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User</dc:creator>
  <cp:keywords/>
  <dc:description/>
  <cp:lastModifiedBy>xxxxx</cp:lastModifiedBy>
  <cp:revision>61</cp:revision>
  <dcterms:created xsi:type="dcterms:W3CDTF">2020-06-10T07:09:00Z</dcterms:created>
  <dcterms:modified xsi:type="dcterms:W3CDTF">2022-03-09T13:06:02Z</dcterms:modified>
</cp:coreProperties>
</file>