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8" r:id="rId2"/>
  </p:sldIdLst>
  <p:sldSz cx="30279975" cy="42808525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3" orient="horz" pos="26093" userDrawn="1">
          <p15:clr>
            <a:srgbClr val="A4A3A4"/>
          </p15:clr>
        </p15:guide>
        <p15:guide id="5" orient="horz" pos="2007" userDrawn="1">
          <p15:clr>
            <a:srgbClr val="A4A3A4"/>
          </p15:clr>
        </p15:guide>
        <p15:guide id="6" orient="horz" pos="18745" userDrawn="1">
          <p15:clr>
            <a:srgbClr val="A4A3A4"/>
          </p15:clr>
        </p15:guide>
        <p15:guide id="7" orient="horz" pos="19471" userDrawn="1">
          <p15:clr>
            <a:srgbClr val="A4A3A4"/>
          </p15:clr>
        </p15:guide>
        <p15:guide id="10" pos="873" userDrawn="1">
          <p15:clr>
            <a:srgbClr val="A4A3A4"/>
          </p15:clr>
        </p15:guide>
        <p15:guide id="16" orient="horz" pos="17792">
          <p15:clr>
            <a:srgbClr val="A4A3A4"/>
          </p15:clr>
        </p15:guide>
        <p15:guide id="19" orient="horz" pos="1100" userDrawn="1">
          <p15:clr>
            <a:srgbClr val="A4A3A4"/>
          </p15:clr>
        </p15:guide>
        <p15:guide id="20" orient="horz" pos="17974" userDrawn="1">
          <p15:clr>
            <a:srgbClr val="A4A3A4"/>
          </p15:clr>
        </p15:guide>
        <p15:guide id="21" orient="horz" pos="12984" userDrawn="1">
          <p15:clr>
            <a:srgbClr val="A4A3A4"/>
          </p15:clr>
        </p15:guide>
        <p15:guide id="22" pos="18201" userDrawn="1">
          <p15:clr>
            <a:srgbClr val="A4A3A4"/>
          </p15:clr>
        </p15:guide>
        <p15:guide id="23" pos="9492" userDrawn="1">
          <p15:clr>
            <a:srgbClr val="A4A3A4"/>
          </p15:clr>
        </p15:guide>
        <p15:guide id="24" orient="horz" pos="7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800"/>
    <a:srgbClr val="C6DC9A"/>
    <a:srgbClr val="FF9900"/>
    <a:srgbClr val="FF420E"/>
    <a:srgbClr val="33CC33"/>
    <a:srgbClr val="663300"/>
    <a:srgbClr val="00FF00"/>
    <a:srgbClr val="B5A68E"/>
    <a:srgbClr val="D1C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5256" autoAdjust="0"/>
  </p:normalViewPr>
  <p:slideViewPr>
    <p:cSldViewPr>
      <p:cViewPr>
        <p:scale>
          <a:sx n="13" d="100"/>
          <a:sy n="13" d="100"/>
        </p:scale>
        <p:origin x="840" y="82"/>
      </p:cViewPr>
      <p:guideLst>
        <p:guide orient="horz" pos="26093"/>
        <p:guide orient="horz" pos="2007"/>
        <p:guide orient="horz" pos="18745"/>
        <p:guide orient="horz" pos="19471"/>
        <p:guide pos="873"/>
        <p:guide orient="horz" pos="17792"/>
        <p:guide orient="horz" pos="1100"/>
        <p:guide orient="horz" pos="17974"/>
        <p:guide orient="horz" pos="12984"/>
        <p:guide pos="18201"/>
        <p:guide pos="9492"/>
        <p:guide orient="horz" pos="70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82800" y="746125"/>
            <a:ext cx="26320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fld id="{4F5C75F6-FCB4-44D4-9F66-72CDB7927FC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7795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1713" y="13298488"/>
            <a:ext cx="25736550" cy="917575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838" y="24258588"/>
            <a:ext cx="21196300" cy="109394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4784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735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799550" y="6116638"/>
            <a:ext cx="6665913" cy="3343433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98638" y="6116638"/>
            <a:ext cx="19848512" cy="3343433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889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957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2363" y="27508200"/>
            <a:ext cx="25738137" cy="85026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2363" y="18143538"/>
            <a:ext cx="25738137" cy="93646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795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8638" y="17633950"/>
            <a:ext cx="13257212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08250" y="17633950"/>
            <a:ext cx="13257213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105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51025" cy="71342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4475" y="9582150"/>
            <a:ext cx="13377863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4475" y="13576300"/>
            <a:ext cx="13377863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81288" y="9582150"/>
            <a:ext cx="13384212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81288" y="13576300"/>
            <a:ext cx="13384212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1254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7170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9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04975"/>
            <a:ext cx="9961563" cy="7253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7988" y="1704975"/>
            <a:ext cx="16927512" cy="36534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4475" y="8958263"/>
            <a:ext cx="9961563" cy="29281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66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5663" y="29965650"/>
            <a:ext cx="18167350" cy="3538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5663" y="3824288"/>
            <a:ext cx="18167350" cy="25685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5663" y="33504188"/>
            <a:ext cx="18167350" cy="502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980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8638" y="6116638"/>
            <a:ext cx="26666825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8638" y="17633950"/>
            <a:ext cx="26666825" cy="2191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8638" y="39550975"/>
            <a:ext cx="266668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0" rIns="0" bIns="36000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2500">
                <a:solidFill>
                  <a:srgbClr val="71AD2A"/>
                </a:solidFill>
                <a:latin typeface="Univers" pitchFamily="34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E04A7C0-6C17-4EDE-BA30-B7744CCE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1"/>
          <a:stretch/>
        </p:blipFill>
        <p:spPr>
          <a:xfrm>
            <a:off x="15122408" y="38805696"/>
            <a:ext cx="9304469" cy="13359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28CF0FA-16E3-4FB7-BB23-7F7C1A6B25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97158" y="39159174"/>
            <a:ext cx="6789919" cy="9200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702992" y="39159174"/>
            <a:ext cx="2303501" cy="9824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2pPr>
      <a:lvl3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3pPr>
      <a:lvl4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4pPr>
      <a:lvl5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5pPr>
      <a:lvl6pPr marL="4572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6pPr>
      <a:lvl7pPr marL="9144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7pPr>
      <a:lvl8pPr marL="13716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8pPr>
      <a:lvl9pPr marL="18288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9pPr>
    </p:titleStyle>
    <p:bodyStyle>
      <a:lvl1pPr marL="1563688" indent="-1563688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3392488" indent="-1304925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2pPr>
      <a:lvl3pPr marL="5219700" indent="-104616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3pPr>
      <a:lvl4pPr marL="7307263" indent="-103981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4pPr>
      <a:lvl5pPr marL="9394825" indent="-1041400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5pPr>
      <a:lvl6pPr marL="98520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6pPr>
      <a:lvl7pPr marL="103092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7pPr>
      <a:lvl8pPr marL="107664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8pPr>
      <a:lvl9pPr marL="112236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B4AC2E5A-1345-4256-A07D-A0AC77358631}"/>
              </a:ext>
            </a:extLst>
          </p:cNvPr>
          <p:cNvSpPr/>
          <p:nvPr/>
        </p:nvSpPr>
        <p:spPr bwMode="auto">
          <a:xfrm>
            <a:off x="1380194" y="9882662"/>
            <a:ext cx="13759794" cy="5353146"/>
          </a:xfrm>
          <a:prstGeom prst="roundRect">
            <a:avLst>
              <a:gd name="adj" fmla="val 10484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90D6779-4A96-4ACD-BFAC-6E1060109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13033" r="10087" b="14145"/>
          <a:stretch/>
        </p:blipFill>
        <p:spPr>
          <a:xfrm>
            <a:off x="19964657" y="1477802"/>
            <a:ext cx="8330964" cy="789268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78F53BA3-1665-4CCC-B2CC-8DF48A2F56BF}"/>
              </a:ext>
            </a:extLst>
          </p:cNvPr>
          <p:cNvSpPr/>
          <p:nvPr/>
        </p:nvSpPr>
        <p:spPr bwMode="auto">
          <a:xfrm>
            <a:off x="1552830" y="40859102"/>
            <a:ext cx="22937810" cy="1061509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5A54D2E4-7E95-4B4B-B537-4E98B1FB5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830" y="40957828"/>
            <a:ext cx="22937809" cy="864056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4320"/>
              </a:lnSpc>
              <a:spcAft>
                <a:spcPts val="600"/>
              </a:spcAft>
            </a:pPr>
            <a:r>
              <a:rPr lang="de-DE" altLang="de-DE" sz="4000" b="1" dirty="0" err="1">
                <a:solidFill>
                  <a:schemeClr val="bg1"/>
                </a:solidFill>
                <a:latin typeface="Arial" panose="020B0604020202020204" pitchFamily="34" charset="0"/>
              </a:rPr>
              <a:t>GartenKlimA</a:t>
            </a:r>
            <a:r>
              <a:rPr lang="de-DE" altLang="de-DE" sz="4000" b="1" dirty="0">
                <a:solidFill>
                  <a:schemeClr val="bg1"/>
                </a:solidFill>
                <a:latin typeface="Arial" panose="020B0604020202020204" pitchFamily="34" charset="0"/>
              </a:rPr>
              <a:t> – Klimawandel im Freizeitgartenbau – mehr unter www.garten-klima.de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289D163-9D89-4F59-9CE2-B014A68161E5}"/>
              </a:ext>
            </a:extLst>
          </p:cNvPr>
          <p:cNvSpPr/>
          <p:nvPr/>
        </p:nvSpPr>
        <p:spPr bwMode="auto">
          <a:xfrm>
            <a:off x="25347676" y="38694692"/>
            <a:ext cx="3546412" cy="3127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743F18-4FFA-4402-AA5C-432938267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7"/>
          <a:stretch/>
        </p:blipFill>
        <p:spPr>
          <a:xfrm>
            <a:off x="25089106" y="38762832"/>
            <a:ext cx="3206515" cy="3195322"/>
          </a:xfrm>
          <a:prstGeom prst="rect">
            <a:avLst/>
          </a:prstGeom>
          <a:noFill/>
        </p:spPr>
      </p:pic>
      <p:sp>
        <p:nvSpPr>
          <p:cNvPr id="30" name="Text Box 3">
            <a:extLst>
              <a:ext uri="{FF2B5EF4-FFF2-40B4-BE49-F238E27FC236}">
                <a16:creationId xmlns:a16="http://schemas.microsoft.com/office/drawing/2014/main" id="{C7F5F367-1800-465A-8491-1E9825D1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93" y="1477802"/>
            <a:ext cx="19376574" cy="160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115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GartenKlimA</a:t>
            </a:r>
            <a:r>
              <a:rPr lang="en-US" altLang="de-DE" sz="115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Klimawandel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Freizeitgartenbau</a:t>
            </a:r>
            <a:endParaRPr lang="en-US" altLang="de-DE" sz="96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06651F62-CE0C-4C08-8265-2D90BB234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056" y="6440915"/>
            <a:ext cx="19376574" cy="282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5: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Gemüsebau</a:t>
            </a:r>
            <a:endParaRPr lang="en-US" altLang="de-DE" sz="80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6E02C95E-D215-487F-8F38-D63807A36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019" y="10399369"/>
            <a:ext cx="13438447" cy="4149892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Schlüssel zum Erfolg liegt in der Vielfalt!</a:t>
            </a:r>
          </a:p>
          <a:p>
            <a:pPr marL="887413" indent="-887413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SzPct val="150000"/>
              <a:buBlip>
                <a:blip r:embed="rId4"/>
              </a:buBlip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breiter das Anbauspektrum, desto besser stehen die Chancen auf reiche Ernte,  auch in Zeiten des Klimawandels.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6D654A9-3E4A-44CD-978B-47DF85DCF341}"/>
              </a:ext>
            </a:extLst>
          </p:cNvPr>
          <p:cNvSpPr txBox="1"/>
          <p:nvPr/>
        </p:nvSpPr>
        <p:spPr>
          <a:xfrm>
            <a:off x="0" y="7578342"/>
            <a:ext cx="800219" cy="351066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Bildnachweis: (1, 4, 6) Fröhler, L.; (2)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mit Elementen von Mayapujiati/Open-Clipart-Vectors/Riasan/Pixabay.com; (3) Hochschule Weihenstephan-Triesdorf; (5)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Klinkan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H.; (7) Och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hteck: abgerundete Ecken 53">
            <a:extLst>
              <a:ext uri="{FF2B5EF4-FFF2-40B4-BE49-F238E27FC236}">
                <a16:creationId xmlns:a16="http://schemas.microsoft.com/office/drawing/2014/main" id="{21FEBFFB-E61B-413E-866C-419406840CDB}"/>
              </a:ext>
            </a:extLst>
          </p:cNvPr>
          <p:cNvSpPr/>
          <p:nvPr/>
        </p:nvSpPr>
        <p:spPr bwMode="auto">
          <a:xfrm>
            <a:off x="1380192" y="17358967"/>
            <a:ext cx="26915429" cy="4718958"/>
          </a:xfrm>
          <a:prstGeom prst="roundRect">
            <a:avLst>
              <a:gd name="adj" fmla="val 10845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5" name="Text Box 11">
            <a:extLst>
              <a:ext uri="{FF2B5EF4-FFF2-40B4-BE49-F238E27FC236}">
                <a16:creationId xmlns:a16="http://schemas.microsoft.com/office/drawing/2014/main" id="{6BF7D15D-14D7-4994-97DA-5E186B1C3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830" y="17686430"/>
            <a:ext cx="26742791" cy="4149892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Durch steigende Durchschnittstemperaturen gedeihen auch</a:t>
            </a:r>
            <a:r>
              <a:rPr lang="de-DE" sz="54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wärmebedürftige Kulturen 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Amaranth, Süßkartoffel oder Aubergine immer besser in bayerischen Gärten. </a:t>
            </a:r>
          </a:p>
          <a:p>
            <a:pPr marL="68580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Unabhängig davon, ob neue oder altbewährte Kulturen angebaut werden, sollten die </a:t>
            </a:r>
            <a:r>
              <a:rPr lang="de-DE" sz="54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Anbaugewohnheiten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 das veränderte Klima angepasst werden.</a:t>
            </a:r>
            <a:endParaRPr lang="de-DE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DCB31A4A-A395-43B2-9801-34E0D1A6B11C}"/>
              </a:ext>
            </a:extLst>
          </p:cNvPr>
          <p:cNvSpPr/>
          <p:nvPr/>
        </p:nvSpPr>
        <p:spPr bwMode="auto">
          <a:xfrm>
            <a:off x="1380193" y="30127383"/>
            <a:ext cx="13759794" cy="7856196"/>
          </a:xfrm>
          <a:prstGeom prst="roundRect">
            <a:avLst>
              <a:gd name="adj" fmla="val 13586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id="{5E828E30-C8F7-43E8-BA52-D98E70DFF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019" y="30410214"/>
            <a:ext cx="13296423" cy="7706507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mildere Herbstwitterung und der später fallende Winterbeginn machen den Anbau von </a:t>
            </a:r>
            <a:r>
              <a:rPr lang="de-DE" sz="54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Herbst-/Winterkulturen 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besonders interessant. 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Diese ermöglichen die Eigenversorgung mit frischem Gemüse bis in den Winter und verringern gleichzeitig die Auswaschung von Nährstoffen ins Grundwasser.</a:t>
            </a:r>
            <a:endParaRPr lang="de-DE" sz="5400" b="1" dirty="0">
              <a:solidFill>
                <a:srgbClr val="7AB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5D3D5CE8-5C8E-4E07-95E0-44B349ADC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30" y="5290910"/>
            <a:ext cx="3951449" cy="397246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A3D1BCA-2DD2-4196-81DF-57CDE23241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843"/>
          <a:stretch/>
        </p:blipFill>
        <p:spPr>
          <a:xfrm>
            <a:off x="1380192" y="22671831"/>
            <a:ext cx="8431055" cy="5379598"/>
          </a:xfrm>
          <a:prstGeom prst="roundRect">
            <a:avLst>
              <a:gd name="adj" fmla="val 10293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61323A0-ECBB-440C-BC8C-E0E5FCB524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88" r="24006"/>
          <a:stretch/>
        </p:blipFill>
        <p:spPr>
          <a:xfrm>
            <a:off x="15893298" y="9932026"/>
            <a:ext cx="12402324" cy="5353146"/>
          </a:xfrm>
          <a:prstGeom prst="roundRect">
            <a:avLst>
              <a:gd name="adj" fmla="val 1026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6" name="Text Box 11">
            <a:extLst>
              <a:ext uri="{FF2B5EF4-FFF2-40B4-BE49-F238E27FC236}">
                <a16:creationId xmlns:a16="http://schemas.microsoft.com/office/drawing/2014/main" id="{F0D63532-6449-478B-BC81-0EF9C582D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92" y="16003512"/>
            <a:ext cx="27192549" cy="1256728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Veränderte Anbaubedingungen</a:t>
            </a:r>
            <a:endParaRPr lang="de-DE" sz="6000" b="1" dirty="0">
              <a:solidFill>
                <a:srgbClr val="7AB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 Box 11">
            <a:extLst>
              <a:ext uri="{FF2B5EF4-FFF2-40B4-BE49-F238E27FC236}">
                <a16:creationId xmlns:a16="http://schemas.microsoft.com/office/drawing/2014/main" id="{A2700AB4-1568-455B-AE59-881133860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0865" y="28821292"/>
            <a:ext cx="27192549" cy="1256728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Wintergemüsebau</a:t>
            </a:r>
            <a:endParaRPr lang="de-DE" sz="6000" b="1" dirty="0">
              <a:solidFill>
                <a:srgbClr val="7AB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9281B590-11BD-48B4-84DA-6F09B16745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r="5035" b="929"/>
          <a:stretch/>
        </p:blipFill>
        <p:spPr>
          <a:xfrm>
            <a:off x="10740400" y="22670943"/>
            <a:ext cx="8472132" cy="5380486"/>
          </a:xfrm>
          <a:prstGeom prst="roundRect">
            <a:avLst>
              <a:gd name="adj" fmla="val 9763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02C50B3-BB59-49AC-B848-9A7957554B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655" t="6031" r="11673" b="15755"/>
          <a:stretch/>
        </p:blipFill>
        <p:spPr>
          <a:xfrm>
            <a:off x="20141685" y="22670943"/>
            <a:ext cx="8153936" cy="5380486"/>
          </a:xfrm>
          <a:prstGeom prst="roundRect">
            <a:avLst>
              <a:gd name="adj" fmla="val 10294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2BCB0628-BF0E-4FF5-BD96-D869929757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341"/>
          <a:stretch/>
        </p:blipFill>
        <p:spPr>
          <a:xfrm>
            <a:off x="15896094" y="30176746"/>
            <a:ext cx="12399527" cy="7905559"/>
          </a:xfrm>
          <a:prstGeom prst="roundRect">
            <a:avLst>
              <a:gd name="adj" fmla="val 9438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E9F18A80-75B1-4DBE-B0A1-07598985D345}"/>
              </a:ext>
            </a:extLst>
          </p:cNvPr>
          <p:cNvSpPr txBox="1"/>
          <p:nvPr/>
        </p:nvSpPr>
        <p:spPr>
          <a:xfrm>
            <a:off x="5166115" y="88632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7ABA8ED-3049-4A43-9CBA-AE6DC6D3DC49}"/>
              </a:ext>
            </a:extLst>
          </p:cNvPr>
          <p:cNvSpPr txBox="1"/>
          <p:nvPr/>
        </p:nvSpPr>
        <p:spPr>
          <a:xfrm>
            <a:off x="27503511" y="88632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7CFF1A0-6E55-46FB-B360-0B0E72C17639}"/>
              </a:ext>
            </a:extLst>
          </p:cNvPr>
          <p:cNvSpPr txBox="1"/>
          <p:nvPr/>
        </p:nvSpPr>
        <p:spPr>
          <a:xfrm>
            <a:off x="9415192" y="28226317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(4)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22F9D9F-1259-48F0-B498-C54FF0E376F7}"/>
              </a:ext>
            </a:extLst>
          </p:cNvPr>
          <p:cNvSpPr txBox="1"/>
          <p:nvPr/>
        </p:nvSpPr>
        <p:spPr>
          <a:xfrm>
            <a:off x="18822275" y="28123695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(5)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718DCC2-F455-4C2D-9C96-17081ACCAEFF}"/>
              </a:ext>
            </a:extLst>
          </p:cNvPr>
          <p:cNvSpPr txBox="1"/>
          <p:nvPr/>
        </p:nvSpPr>
        <p:spPr>
          <a:xfrm>
            <a:off x="27503511" y="281195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(6)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452FD31-8E21-4D5A-8DAE-AC21DC2E10AF}"/>
              </a:ext>
            </a:extLst>
          </p:cNvPr>
          <p:cNvSpPr txBox="1"/>
          <p:nvPr/>
        </p:nvSpPr>
        <p:spPr>
          <a:xfrm>
            <a:off x="27503511" y="15407292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D26BBE00-2BB8-49F8-A468-BD756B93F297}"/>
              </a:ext>
            </a:extLst>
          </p:cNvPr>
          <p:cNvSpPr txBox="1"/>
          <p:nvPr/>
        </p:nvSpPr>
        <p:spPr>
          <a:xfrm>
            <a:off x="27503511" y="38181031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(7)</a:t>
            </a:r>
          </a:p>
        </p:txBody>
      </p:sp>
    </p:spTree>
    <p:extLst>
      <p:ext uri="{BB962C8B-B14F-4D97-AF65-F5344CB8AC3E}">
        <p14:creationId xmlns:p14="http://schemas.microsoft.com/office/powerpoint/2010/main" val="175141623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Univers"/>
        <a:ea typeface=""/>
        <a:cs typeface="Arial"/>
      </a:majorFont>
      <a:minorFont>
        <a:latin typeface="Univer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</Words>
  <Application>Microsoft Office PowerPoint</Application>
  <PresentationFormat>Benutzerdefiniert</PresentationFormat>
  <Paragraphs>21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Univers</vt:lpstr>
      <vt:lpstr>Wingdings</vt:lpstr>
      <vt:lpstr>Standarddesign</vt:lpstr>
      <vt:lpstr>PowerPoint-Präsentation</vt:lpstr>
    </vt:vector>
  </TitlesOfParts>
  <Company>FH Weihenstephan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Zentrale Datenverarbeitung</dc:creator>
  <cp:lastModifiedBy>User</cp:lastModifiedBy>
  <cp:revision>594</cp:revision>
  <cp:lastPrinted>2013-11-07T10:24:37Z</cp:lastPrinted>
  <dcterms:created xsi:type="dcterms:W3CDTF">2010-03-29T08:35:48Z</dcterms:created>
  <dcterms:modified xsi:type="dcterms:W3CDTF">2021-10-22T16:47:29Z</dcterms:modified>
</cp:coreProperties>
</file>