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8" r:id="rId2"/>
  </p:sldIdLst>
  <p:sldSz cx="30279975" cy="42808525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3" orient="horz" pos="26093" userDrawn="1">
          <p15:clr>
            <a:srgbClr val="A4A3A4"/>
          </p15:clr>
        </p15:guide>
        <p15:guide id="5" orient="horz" pos="2007" userDrawn="1">
          <p15:clr>
            <a:srgbClr val="A4A3A4"/>
          </p15:clr>
        </p15:guide>
        <p15:guide id="6" orient="horz" pos="18745" userDrawn="1">
          <p15:clr>
            <a:srgbClr val="A4A3A4"/>
          </p15:clr>
        </p15:guide>
        <p15:guide id="7" orient="horz" pos="19471" userDrawn="1">
          <p15:clr>
            <a:srgbClr val="A4A3A4"/>
          </p15:clr>
        </p15:guide>
        <p15:guide id="10" pos="873" userDrawn="1">
          <p15:clr>
            <a:srgbClr val="A4A3A4"/>
          </p15:clr>
        </p15:guide>
        <p15:guide id="16" orient="horz" pos="17792">
          <p15:clr>
            <a:srgbClr val="A4A3A4"/>
          </p15:clr>
        </p15:guide>
        <p15:guide id="19" orient="horz" pos="1100" userDrawn="1">
          <p15:clr>
            <a:srgbClr val="A4A3A4"/>
          </p15:clr>
        </p15:guide>
        <p15:guide id="20" orient="horz" pos="17974" userDrawn="1">
          <p15:clr>
            <a:srgbClr val="A4A3A4"/>
          </p15:clr>
        </p15:guide>
        <p15:guide id="21" orient="horz" pos="12984" userDrawn="1">
          <p15:clr>
            <a:srgbClr val="A4A3A4"/>
          </p15:clr>
        </p15:guide>
        <p15:guide id="22" pos="18201" userDrawn="1">
          <p15:clr>
            <a:srgbClr val="A4A3A4"/>
          </p15:clr>
        </p15:guide>
        <p15:guide id="23" pos="9492" userDrawn="1">
          <p15:clr>
            <a:srgbClr val="A4A3A4"/>
          </p15:clr>
        </p15:guide>
        <p15:guide id="24" orient="horz" pos="70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B800"/>
    <a:srgbClr val="C6DC9A"/>
    <a:srgbClr val="FF9900"/>
    <a:srgbClr val="FF420E"/>
    <a:srgbClr val="33CC33"/>
    <a:srgbClr val="663300"/>
    <a:srgbClr val="00FF00"/>
    <a:srgbClr val="B5A68E"/>
    <a:srgbClr val="D1C7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22" autoAdjust="0"/>
    <p:restoredTop sz="95256" autoAdjust="0"/>
  </p:normalViewPr>
  <p:slideViewPr>
    <p:cSldViewPr>
      <p:cViewPr varScale="1">
        <p:scale>
          <a:sx n="16" d="100"/>
          <a:sy n="16" d="100"/>
        </p:scale>
        <p:origin x="1932" y="114"/>
      </p:cViewPr>
      <p:guideLst>
        <p:guide orient="horz" pos="26093"/>
        <p:guide orient="horz" pos="2007"/>
        <p:guide orient="horz" pos="18745"/>
        <p:guide orient="horz" pos="19471"/>
        <p:guide pos="873"/>
        <p:guide orient="horz" pos="17792"/>
        <p:guide orient="horz" pos="1100"/>
        <p:guide orient="horz" pos="17974"/>
        <p:guide orient="horz" pos="12984"/>
        <p:guide pos="18201"/>
        <p:guide pos="9492"/>
        <p:guide orient="horz" pos="704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t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82800" y="746125"/>
            <a:ext cx="263207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b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/>
            </a:lvl1pPr>
          </a:lstStyle>
          <a:p>
            <a:fld id="{4F5C75F6-FCB4-44D4-9F66-72CDB7927FC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67795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71713" y="13298488"/>
            <a:ext cx="25736550" cy="917575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41838" y="24258588"/>
            <a:ext cx="21196300" cy="10939462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247845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97357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21799550" y="6116638"/>
            <a:ext cx="6665913" cy="33434337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798638" y="6116638"/>
            <a:ext cx="19848512" cy="33434337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68896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39576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2363" y="27508200"/>
            <a:ext cx="25738137" cy="85026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392363" y="18143538"/>
            <a:ext cx="25738137" cy="936466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67952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8638" y="17633950"/>
            <a:ext cx="13257212" cy="21917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208250" y="17633950"/>
            <a:ext cx="13257213" cy="21917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41052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4475" y="1714500"/>
            <a:ext cx="27251025" cy="71342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14475" y="9582150"/>
            <a:ext cx="13377863" cy="39941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14475" y="13576300"/>
            <a:ext cx="13377863" cy="24663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15381288" y="9582150"/>
            <a:ext cx="13384212" cy="39941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15381288" y="13576300"/>
            <a:ext cx="13384212" cy="24663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12541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71706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991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4475" y="1704975"/>
            <a:ext cx="9961563" cy="72532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837988" y="1704975"/>
            <a:ext cx="16927512" cy="365347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514475" y="8958263"/>
            <a:ext cx="9961563" cy="292814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7662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35663" y="29965650"/>
            <a:ext cx="18167350" cy="3538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935663" y="3824288"/>
            <a:ext cx="18167350" cy="256857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935663" y="33504188"/>
            <a:ext cx="18167350" cy="5022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49801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8638" y="6116638"/>
            <a:ext cx="26666825" cy="35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17639" tIns="208820" rIns="417639" bIns="2088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8638" y="17633950"/>
            <a:ext cx="26666825" cy="2191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17639" tIns="208820" rIns="417639" bIns="2088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98638" y="39550975"/>
            <a:ext cx="26666825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0" rIns="0" bIns="36000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FontTx/>
              <a:buNone/>
              <a:defRPr sz="2500">
                <a:solidFill>
                  <a:srgbClr val="71AD2A"/>
                </a:solidFill>
                <a:latin typeface="Univers" pitchFamily="34" charset="0"/>
                <a:ea typeface="MS PGothic" pitchFamily="34" charset="-128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E04A7C0-6C17-4EDE-BA30-B7744CCEC0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1"/>
          <a:stretch/>
        </p:blipFill>
        <p:spPr>
          <a:xfrm>
            <a:off x="15122408" y="38805696"/>
            <a:ext cx="9304469" cy="133590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28CF0FA-16E3-4FB7-BB23-7F7C1A6B257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797158" y="39159174"/>
            <a:ext cx="6789919" cy="92003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9E54E1E-3AE9-46DE-9E3B-8B91EAB7A7F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702992" y="39159174"/>
            <a:ext cx="2303501" cy="9824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2pPr>
      <a:lvl3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3pPr>
      <a:lvl4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4pPr>
      <a:lvl5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5pPr>
      <a:lvl6pPr marL="457200" algn="l" defTabSz="4173538" rtl="0" fontAlgn="base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6pPr>
      <a:lvl7pPr marL="914400" algn="l" defTabSz="4173538" rtl="0" fontAlgn="base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7pPr>
      <a:lvl8pPr marL="1371600" algn="l" defTabSz="4173538" rtl="0" fontAlgn="base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8pPr>
      <a:lvl9pPr marL="1828800" algn="l" defTabSz="4173538" rtl="0" fontAlgn="base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9pPr>
    </p:titleStyle>
    <p:bodyStyle>
      <a:lvl1pPr marL="1563688" indent="-1563688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3392488" indent="-1304925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2pPr>
      <a:lvl3pPr marL="5219700" indent="-1046163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3pPr>
      <a:lvl4pPr marL="7307263" indent="-1039813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4pPr>
      <a:lvl5pPr marL="9394825" indent="-1041400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5pPr>
      <a:lvl6pPr marL="9852025" indent="-1041400" algn="l" defTabSz="4173538" rtl="0" fontAlgn="base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6pPr>
      <a:lvl7pPr marL="10309225" indent="-1041400" algn="l" defTabSz="4173538" rtl="0" fontAlgn="base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7pPr>
      <a:lvl8pPr marL="10766425" indent="-1041400" algn="l" defTabSz="4173538" rtl="0" fontAlgn="base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8pPr>
      <a:lvl9pPr marL="11223625" indent="-1041400" algn="l" defTabSz="4173538" rtl="0" fontAlgn="base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eck: abgerundete Ecken 35">
            <a:extLst>
              <a:ext uri="{FF2B5EF4-FFF2-40B4-BE49-F238E27FC236}">
                <a16:creationId xmlns:a16="http://schemas.microsoft.com/office/drawing/2014/main" id="{B4AC2E5A-1345-4256-A07D-A0AC77358631}"/>
              </a:ext>
            </a:extLst>
          </p:cNvPr>
          <p:cNvSpPr/>
          <p:nvPr/>
        </p:nvSpPr>
        <p:spPr bwMode="auto">
          <a:xfrm>
            <a:off x="1380193" y="9882662"/>
            <a:ext cx="26915427" cy="2525538"/>
          </a:xfrm>
          <a:prstGeom prst="roundRect">
            <a:avLst>
              <a:gd name="adj" fmla="val 23526"/>
            </a:avLst>
          </a:prstGeom>
          <a:noFill/>
          <a:ln w="101600">
            <a:solidFill>
              <a:srgbClr val="7AB800"/>
            </a:solidFill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90D6779-4A96-4ACD-BFAC-6E1060109B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t="13033" r="10087" b="14145"/>
          <a:stretch/>
        </p:blipFill>
        <p:spPr>
          <a:xfrm>
            <a:off x="19964657" y="1477802"/>
            <a:ext cx="8330964" cy="7892685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78F53BA3-1665-4CCC-B2CC-8DF48A2F56BF}"/>
              </a:ext>
            </a:extLst>
          </p:cNvPr>
          <p:cNvSpPr/>
          <p:nvPr/>
        </p:nvSpPr>
        <p:spPr bwMode="auto">
          <a:xfrm>
            <a:off x="1552830" y="40859102"/>
            <a:ext cx="22937810" cy="1061509"/>
          </a:xfrm>
          <a:prstGeom prst="rect">
            <a:avLst/>
          </a:prstGeom>
          <a:solidFill>
            <a:srgbClr val="7AB800"/>
          </a:solidFill>
          <a:ln>
            <a:noFill/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5A54D2E4-7E95-4B4B-B537-4E98B1FB5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830" y="40957828"/>
            <a:ext cx="22937809" cy="864056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4320"/>
              </a:lnSpc>
              <a:spcAft>
                <a:spcPts val="600"/>
              </a:spcAft>
            </a:pPr>
            <a:r>
              <a:rPr lang="de-DE" altLang="de-DE" sz="4000" b="1" dirty="0" err="1">
                <a:solidFill>
                  <a:schemeClr val="bg1"/>
                </a:solidFill>
                <a:latin typeface="Arial" panose="020B0604020202020204" pitchFamily="34" charset="0"/>
              </a:rPr>
              <a:t>GartenKlimA</a:t>
            </a:r>
            <a:r>
              <a:rPr lang="de-DE" altLang="de-DE" sz="4000" b="1" dirty="0">
                <a:solidFill>
                  <a:schemeClr val="bg1"/>
                </a:solidFill>
                <a:latin typeface="Arial" panose="020B0604020202020204" pitchFamily="34" charset="0"/>
              </a:rPr>
              <a:t> – Klimawandel im Freizeitgartenbau – mehr unter www.garten-klima.de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289D163-9D89-4F59-9CE2-B014A68161E5}"/>
              </a:ext>
            </a:extLst>
          </p:cNvPr>
          <p:cNvSpPr/>
          <p:nvPr/>
        </p:nvSpPr>
        <p:spPr bwMode="auto">
          <a:xfrm>
            <a:off x="25347676" y="38694692"/>
            <a:ext cx="3546412" cy="31271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3743F18-4FFA-4402-AA5C-4329382678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07"/>
          <a:stretch/>
        </p:blipFill>
        <p:spPr>
          <a:xfrm>
            <a:off x="25089106" y="38762832"/>
            <a:ext cx="3206515" cy="3195322"/>
          </a:xfrm>
          <a:prstGeom prst="rect">
            <a:avLst/>
          </a:prstGeom>
          <a:noFill/>
        </p:spPr>
      </p:pic>
      <p:sp>
        <p:nvSpPr>
          <p:cNvPr id="30" name="Text Box 3">
            <a:extLst>
              <a:ext uri="{FF2B5EF4-FFF2-40B4-BE49-F238E27FC236}">
                <a16:creationId xmlns:a16="http://schemas.microsoft.com/office/drawing/2014/main" id="{C7F5F367-1800-465A-8491-1E9825D14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193" y="1477802"/>
            <a:ext cx="19376574" cy="1603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de-DE" sz="11500" b="1" dirty="0" err="1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GartenKlimA</a:t>
            </a:r>
            <a:r>
              <a:rPr lang="en-US" altLang="de-DE" sz="11500" b="1" dirty="0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de-DE" sz="9600" b="1" dirty="0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– </a:t>
            </a:r>
            <a:r>
              <a:rPr lang="en-US" altLang="de-DE" sz="9600" b="1" dirty="0" err="1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Klimawandel</a:t>
            </a:r>
            <a:r>
              <a:rPr lang="en-US" altLang="de-DE" sz="9600" b="1" dirty="0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de-DE" sz="9600" b="1" dirty="0" err="1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</a:t>
            </a:r>
            <a:r>
              <a:rPr lang="en-US" altLang="de-DE" sz="9600" b="1" dirty="0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de-DE" sz="9600" b="1" dirty="0" err="1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Freizeitgartenbau</a:t>
            </a:r>
            <a:endParaRPr lang="en-US" altLang="de-DE" sz="9600" b="1" dirty="0">
              <a:solidFill>
                <a:srgbClr val="7AB8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Text Box 3">
            <a:extLst>
              <a:ext uri="{FF2B5EF4-FFF2-40B4-BE49-F238E27FC236}">
                <a16:creationId xmlns:a16="http://schemas.microsoft.com/office/drawing/2014/main" id="{06651F62-CE0C-4C08-8265-2D90BB234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056" y="6440915"/>
            <a:ext cx="19376574" cy="282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de-DE" sz="8800" b="1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 9: </a:t>
            </a:r>
            <a:endParaRPr lang="en-US" altLang="de-DE" sz="8800" b="1" dirty="0">
              <a:solidFill>
                <a:srgbClr val="7AB8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de-DE" sz="8800" b="1" dirty="0" err="1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Ökologischer</a:t>
            </a:r>
            <a:r>
              <a:rPr lang="en-US" altLang="de-DE" sz="8800" b="1" dirty="0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de-DE" sz="8800" b="1" dirty="0" err="1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Anbau</a:t>
            </a:r>
            <a:endParaRPr lang="en-US" altLang="de-DE" sz="8000" b="1" dirty="0">
              <a:solidFill>
                <a:srgbClr val="7AB8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26D654A9-3E4A-44CD-978B-47DF85DCF341}"/>
              </a:ext>
            </a:extLst>
          </p:cNvPr>
          <p:cNvSpPr txBox="1"/>
          <p:nvPr/>
        </p:nvSpPr>
        <p:spPr>
          <a:xfrm>
            <a:off x="0" y="7578342"/>
            <a:ext cx="492443" cy="3510662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Bildnachweis: (1, ,4, 6) Fröhler, L.; (2) 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Stiele, V. &amp; Fröhler, L., mit Elementen von Mayapujiati/Open-Clipart-Vectors/Riasan/Pixabay.com; (3) Och, S.; (5) Pixel2013/Pixabay</a:t>
            </a:r>
            <a:r>
              <a:rPr lang="de-DE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.com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Text Box 11">
            <a:extLst>
              <a:ext uri="{FF2B5EF4-FFF2-40B4-BE49-F238E27FC236}">
                <a16:creationId xmlns:a16="http://schemas.microsoft.com/office/drawing/2014/main" id="{6BF7D15D-14D7-4994-97DA-5E186B1C3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903" y="10102528"/>
            <a:ext cx="26827857" cy="2051497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sz="5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Ökologisch  gärtnern bedeutet im Einklang mit der Natur gärtnern. </a:t>
            </a:r>
            <a:br>
              <a:rPr lang="de-DE" sz="5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5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Natürliche Kreisläufe werden geachtet und genutzt, Vielfalt ermöglicht und gefördert.</a:t>
            </a: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DCB31A4A-A395-43B2-9801-34E0D1A6B11C}"/>
              </a:ext>
            </a:extLst>
          </p:cNvPr>
          <p:cNvSpPr/>
          <p:nvPr/>
        </p:nvSpPr>
        <p:spPr bwMode="auto">
          <a:xfrm>
            <a:off x="1538703" y="14025703"/>
            <a:ext cx="13395841" cy="4498159"/>
          </a:xfrm>
          <a:prstGeom prst="roundRect">
            <a:avLst>
              <a:gd name="adj" fmla="val 11377"/>
            </a:avLst>
          </a:prstGeom>
          <a:noFill/>
          <a:ln w="101600">
            <a:solidFill>
              <a:srgbClr val="7AB800"/>
            </a:solidFill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" name="Text Box 11">
            <a:extLst>
              <a:ext uri="{FF2B5EF4-FFF2-40B4-BE49-F238E27FC236}">
                <a16:creationId xmlns:a16="http://schemas.microsoft.com/office/drawing/2014/main" id="{5E828E30-C8F7-43E8-BA52-D98E70DFF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903" y="14340388"/>
            <a:ext cx="12600715" cy="3829805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lvl="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Auf chemische Pflanzenschutzmittel wird konsequent verzichtet. Stattdessen wird verstärkt auf vorbeugende Maßnahmen und die Förderung von Nützlingen gesetzt.</a:t>
            </a:r>
          </a:p>
        </p:txBody>
      </p:sp>
      <p:sp>
        <p:nvSpPr>
          <p:cNvPr id="56" name="Text Box 11">
            <a:extLst>
              <a:ext uri="{FF2B5EF4-FFF2-40B4-BE49-F238E27FC236}">
                <a16:creationId xmlns:a16="http://schemas.microsoft.com/office/drawing/2014/main" id="{F0D63532-6449-478B-BC81-0EF9C582D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4629" y="27015363"/>
            <a:ext cx="13428580" cy="1256728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lvl="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sz="6000" b="1" dirty="0">
                <a:solidFill>
                  <a:srgbClr val="7AB8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Ressourcenschonung</a:t>
            </a:r>
            <a:endParaRPr lang="de-DE" sz="6000" b="1" dirty="0">
              <a:solidFill>
                <a:srgbClr val="7AB8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ext Box 11">
            <a:extLst>
              <a:ext uri="{FF2B5EF4-FFF2-40B4-BE49-F238E27FC236}">
                <a16:creationId xmlns:a16="http://schemas.microsoft.com/office/drawing/2014/main" id="{A2700AB4-1568-455B-AE59-881133860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351" y="12763062"/>
            <a:ext cx="13331909" cy="1256728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lvl="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sz="6000" b="1" dirty="0">
                <a:solidFill>
                  <a:srgbClr val="7AB8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Pflanzenschutz</a:t>
            </a:r>
            <a:endParaRPr lang="de-DE" sz="6000" b="1" dirty="0">
              <a:solidFill>
                <a:srgbClr val="7AB8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9" name="Grafik 68">
            <a:extLst>
              <a:ext uri="{FF2B5EF4-FFF2-40B4-BE49-F238E27FC236}">
                <a16:creationId xmlns:a16="http://schemas.microsoft.com/office/drawing/2014/main" id="{9936597D-7AF6-479F-A183-B4B0A728A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830" y="5280980"/>
            <a:ext cx="3952606" cy="3982399"/>
          </a:xfrm>
          <a:prstGeom prst="rect">
            <a:avLst/>
          </a:prstGeom>
        </p:spPr>
      </p:pic>
      <p:sp>
        <p:nvSpPr>
          <p:cNvPr id="70" name="Rechteck: abgerundete Ecken 69">
            <a:extLst>
              <a:ext uri="{FF2B5EF4-FFF2-40B4-BE49-F238E27FC236}">
                <a16:creationId xmlns:a16="http://schemas.microsoft.com/office/drawing/2014/main" id="{E815ACD4-55D7-4942-BC6E-0E54AA81C768}"/>
              </a:ext>
            </a:extLst>
          </p:cNvPr>
          <p:cNvSpPr/>
          <p:nvPr/>
        </p:nvSpPr>
        <p:spPr bwMode="auto">
          <a:xfrm>
            <a:off x="1461766" y="20180092"/>
            <a:ext cx="13331909" cy="6333101"/>
          </a:xfrm>
          <a:prstGeom prst="roundRect">
            <a:avLst>
              <a:gd name="adj" fmla="val 11377"/>
            </a:avLst>
          </a:prstGeom>
          <a:noFill/>
          <a:ln w="101600">
            <a:solidFill>
              <a:srgbClr val="7AB800"/>
            </a:solidFill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1" name="Text Box 11">
            <a:extLst>
              <a:ext uri="{FF2B5EF4-FFF2-40B4-BE49-F238E27FC236}">
                <a16:creationId xmlns:a16="http://schemas.microsoft.com/office/drawing/2014/main" id="{F64DB0C2-C51F-49EA-8510-EA453A6E7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903" y="20378591"/>
            <a:ext cx="12790772" cy="5928200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lvl="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Kompostierung von Gartenabfällen und das anschließende Ausbringen des Komposts auf den Beeten ermöglicht einen geschlossenen Nährstoffkreislauf.</a:t>
            </a:r>
          </a:p>
          <a:p>
            <a:pPr lvl="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Organische Düngung, Gründüngung und Mulchen tragen zur Bodenfruchtbarkeit bei.</a:t>
            </a:r>
          </a:p>
        </p:txBody>
      </p:sp>
      <p:sp>
        <p:nvSpPr>
          <p:cNvPr id="72" name="Text Box 11">
            <a:extLst>
              <a:ext uri="{FF2B5EF4-FFF2-40B4-BE49-F238E27FC236}">
                <a16:creationId xmlns:a16="http://schemas.microsoft.com/office/drawing/2014/main" id="{23683472-EFE0-4DDC-B52C-A377A1DF5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9032" y="34278281"/>
            <a:ext cx="12489309" cy="3829805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lvl="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Abwechslungsreiche Gestaltung, reiches Nahrungsangebot, sowie ein vielfältiges Spektrum an Zier- und Nutzpflanzen lassen es summen und brummen.</a:t>
            </a:r>
          </a:p>
        </p:txBody>
      </p:sp>
      <p:sp>
        <p:nvSpPr>
          <p:cNvPr id="75" name="Text Box 11">
            <a:extLst>
              <a:ext uri="{FF2B5EF4-FFF2-40B4-BE49-F238E27FC236}">
                <a16:creationId xmlns:a16="http://schemas.microsoft.com/office/drawing/2014/main" id="{DF2CF4FD-5A1B-4325-821B-2FF762244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193" y="18883912"/>
            <a:ext cx="13331909" cy="1256728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lvl="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sz="6000" b="1" dirty="0">
                <a:solidFill>
                  <a:srgbClr val="7AB8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Boden &amp; Düngung</a:t>
            </a:r>
            <a:endParaRPr lang="de-DE" sz="6000" b="1" dirty="0">
              <a:solidFill>
                <a:srgbClr val="7AB8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Text Box 11">
            <a:extLst>
              <a:ext uri="{FF2B5EF4-FFF2-40B4-BE49-F238E27FC236}">
                <a16:creationId xmlns:a16="http://schemas.microsoft.com/office/drawing/2014/main" id="{63587FD0-D2AB-4CC8-9BDE-EF9FA02CB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9032" y="28444333"/>
            <a:ext cx="11735551" cy="3869238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lvl="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sparsame Umgang mit Wasser</a:t>
            </a:r>
            <a:r>
              <a:rPr lang="de-DE" sz="5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54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Blumenerde, </a:t>
            </a: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Düngemitteln oder Baustoffen ist  </a:t>
            </a:r>
            <a:r>
              <a:rPr lang="de-DE" sz="5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für  </a:t>
            </a:r>
            <a:r>
              <a:rPr lang="de-DE" sz="54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Bio-Gärtner:innen </a:t>
            </a: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eine Selbstverständlichkeit.</a:t>
            </a:r>
          </a:p>
        </p:txBody>
      </p:sp>
      <p:sp>
        <p:nvSpPr>
          <p:cNvPr id="77" name="Text Box 11">
            <a:extLst>
              <a:ext uri="{FF2B5EF4-FFF2-40B4-BE49-F238E27FC236}">
                <a16:creationId xmlns:a16="http://schemas.microsoft.com/office/drawing/2014/main" id="{DF0FF18C-93BD-49DC-B259-37D84C1ED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4629" y="32763342"/>
            <a:ext cx="13428580" cy="1256728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lvl="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sz="6000" b="1" dirty="0">
                <a:solidFill>
                  <a:srgbClr val="7AB8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Biodiversität</a:t>
            </a:r>
            <a:endParaRPr lang="de-DE" sz="6000" b="1" dirty="0">
              <a:solidFill>
                <a:srgbClr val="7AB8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Rechteck: abgerundete Ecken 77">
            <a:extLst>
              <a:ext uri="{FF2B5EF4-FFF2-40B4-BE49-F238E27FC236}">
                <a16:creationId xmlns:a16="http://schemas.microsoft.com/office/drawing/2014/main" id="{8A0EF29B-91D8-4AA3-90B0-DA54D1FBB4C9}"/>
              </a:ext>
            </a:extLst>
          </p:cNvPr>
          <p:cNvSpPr/>
          <p:nvPr/>
        </p:nvSpPr>
        <p:spPr bwMode="auto">
          <a:xfrm>
            <a:off x="15624630" y="28298956"/>
            <a:ext cx="12670992" cy="4122836"/>
          </a:xfrm>
          <a:prstGeom prst="roundRect">
            <a:avLst>
              <a:gd name="adj" fmla="val 11377"/>
            </a:avLst>
          </a:prstGeom>
          <a:noFill/>
          <a:ln w="101600">
            <a:solidFill>
              <a:srgbClr val="7AB800"/>
            </a:solidFill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9" name="Rechteck: abgerundete Ecken 78">
            <a:extLst>
              <a:ext uri="{FF2B5EF4-FFF2-40B4-BE49-F238E27FC236}">
                <a16:creationId xmlns:a16="http://schemas.microsoft.com/office/drawing/2014/main" id="{6D546820-7CEA-410C-B2CA-EE8EF14B24F1}"/>
              </a:ext>
            </a:extLst>
          </p:cNvPr>
          <p:cNvSpPr/>
          <p:nvPr/>
        </p:nvSpPr>
        <p:spPr bwMode="auto">
          <a:xfrm>
            <a:off x="15560698" y="34131766"/>
            <a:ext cx="12734924" cy="4122836"/>
          </a:xfrm>
          <a:prstGeom prst="roundRect">
            <a:avLst>
              <a:gd name="adj" fmla="val 11377"/>
            </a:avLst>
          </a:prstGeom>
          <a:noFill/>
          <a:ln w="101600">
            <a:solidFill>
              <a:srgbClr val="7AB800"/>
            </a:solidFill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D58F39C-6D87-4ABB-8639-36617FA9AA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116" r="2695" b="14855"/>
          <a:stretch/>
        </p:blipFill>
        <p:spPr>
          <a:xfrm>
            <a:off x="1538703" y="28299792"/>
            <a:ext cx="13254972" cy="9890032"/>
          </a:xfrm>
          <a:prstGeom prst="roundRect">
            <a:avLst>
              <a:gd name="adj" fmla="val 679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87A180C-AA40-41E3-AD3E-29F9514080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143" r="4957" b="10741"/>
          <a:stretch/>
        </p:blipFill>
        <p:spPr>
          <a:xfrm>
            <a:off x="15624628" y="20180092"/>
            <a:ext cx="12670992" cy="6333101"/>
          </a:xfrm>
          <a:prstGeom prst="roundRect">
            <a:avLst>
              <a:gd name="adj" fmla="val 10104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26AB2ED-C38D-4CE7-AF49-0DD78E5850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500" t="23842" r="39254" b="34271"/>
          <a:stretch/>
        </p:blipFill>
        <p:spPr>
          <a:xfrm>
            <a:off x="22523472" y="14027462"/>
            <a:ext cx="5772149" cy="4496400"/>
          </a:xfrm>
          <a:prstGeom prst="roundRect">
            <a:avLst>
              <a:gd name="adj" fmla="val 7959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6FA9DBC0-AE7A-4533-88E7-06DAB19CF06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88" t="18239" r="43560" b="18786"/>
          <a:stretch/>
        </p:blipFill>
        <p:spPr>
          <a:xfrm>
            <a:off x="15681208" y="14029440"/>
            <a:ext cx="6095600" cy="4494422"/>
          </a:xfrm>
          <a:prstGeom prst="roundRect">
            <a:avLst>
              <a:gd name="adj" fmla="val 8001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82B32153-EB3A-4BE3-9031-1187DE3A0060}"/>
              </a:ext>
            </a:extLst>
          </p:cNvPr>
          <p:cNvSpPr txBox="1"/>
          <p:nvPr/>
        </p:nvSpPr>
        <p:spPr>
          <a:xfrm>
            <a:off x="5166115" y="8863269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(1)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35E2EB79-A9C3-4F58-9C0D-22E97C52C3B7}"/>
              </a:ext>
            </a:extLst>
          </p:cNvPr>
          <p:cNvSpPr txBox="1"/>
          <p:nvPr/>
        </p:nvSpPr>
        <p:spPr>
          <a:xfrm>
            <a:off x="27503511" y="8863269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(2)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2F4031D2-CDB6-483D-BBF4-FF7D649FD771}"/>
              </a:ext>
            </a:extLst>
          </p:cNvPr>
          <p:cNvSpPr txBox="1"/>
          <p:nvPr/>
        </p:nvSpPr>
        <p:spPr>
          <a:xfrm>
            <a:off x="21380753" y="18622588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(3)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68635091-BA13-4BB2-BF58-BE7480EF17A9}"/>
              </a:ext>
            </a:extLst>
          </p:cNvPr>
          <p:cNvSpPr txBox="1"/>
          <p:nvPr/>
        </p:nvSpPr>
        <p:spPr>
          <a:xfrm>
            <a:off x="27503882" y="18618020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(4)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0EB27E63-A2C1-4A67-84BA-7BC756E7C168}"/>
              </a:ext>
            </a:extLst>
          </p:cNvPr>
          <p:cNvSpPr txBox="1"/>
          <p:nvPr/>
        </p:nvSpPr>
        <p:spPr>
          <a:xfrm>
            <a:off x="27503510" y="26591065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(5)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3BDCA042-8A9A-4F89-AD78-1B90DD88BC1E}"/>
              </a:ext>
            </a:extLst>
          </p:cNvPr>
          <p:cNvSpPr txBox="1"/>
          <p:nvPr/>
        </p:nvSpPr>
        <p:spPr>
          <a:xfrm>
            <a:off x="14316719" y="38294582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(6)</a:t>
            </a:r>
          </a:p>
        </p:txBody>
      </p:sp>
    </p:spTree>
    <p:extLst>
      <p:ext uri="{BB962C8B-B14F-4D97-AF65-F5344CB8AC3E}">
        <p14:creationId xmlns:p14="http://schemas.microsoft.com/office/powerpoint/2010/main" val="1751416239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Univers"/>
        <a:ea typeface=""/>
        <a:cs typeface="Arial"/>
      </a:majorFont>
      <a:minorFont>
        <a:latin typeface="Univers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17639" tIns="208820" rIns="417639" bIns="208820" numCol="1" anchor="t" anchorCtr="0" compatLnSpc="1">
        <a:prstTxWarp prst="textNoShape">
          <a:avLst/>
        </a:prstTxWarp>
      </a:bodyPr>
      <a:lstStyle>
        <a:defPPr marL="0" marR="0" indent="0" algn="l" defTabSz="4173538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de-DE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17639" tIns="208820" rIns="417639" bIns="208820" numCol="1" anchor="t" anchorCtr="0" compatLnSpc="1">
        <a:prstTxWarp prst="textNoShape">
          <a:avLst/>
        </a:prstTxWarp>
      </a:bodyPr>
      <a:lstStyle>
        <a:defPPr marL="0" marR="0" indent="0" algn="l" defTabSz="4173538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de-DE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Microsoft Office PowerPoint</Application>
  <PresentationFormat>Benutzerdefiniert</PresentationFormat>
  <Paragraphs>22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8" baseType="lpstr">
      <vt:lpstr>MS PGothic</vt:lpstr>
      <vt:lpstr>Arial</vt:lpstr>
      <vt:lpstr>Calibri</vt:lpstr>
      <vt:lpstr>Calibri Light</vt:lpstr>
      <vt:lpstr>Times New Roman</vt:lpstr>
      <vt:lpstr>Univers</vt:lpstr>
      <vt:lpstr>Standarddesign</vt:lpstr>
      <vt:lpstr>PowerPoint-Präsentation</vt:lpstr>
    </vt:vector>
  </TitlesOfParts>
  <Company>FH Weihenstephan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Zentrale Datenverarbeitung</dc:creator>
  <cp:lastModifiedBy>xxxxx</cp:lastModifiedBy>
  <cp:revision>602</cp:revision>
  <cp:lastPrinted>2013-11-07T10:24:37Z</cp:lastPrinted>
  <dcterms:created xsi:type="dcterms:W3CDTF">2010-03-29T08:35:48Z</dcterms:created>
  <dcterms:modified xsi:type="dcterms:W3CDTF">2022-03-11T14:46:30Z</dcterms:modified>
</cp:coreProperties>
</file>