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  <p:sldMasterId id="2147483687" r:id="rId2"/>
    <p:sldMasterId id="2147483654" r:id="rId3"/>
    <p:sldMasterId id="2147483702" r:id="rId4"/>
  </p:sldMasterIdLst>
  <p:notesMasterIdLst>
    <p:notesMasterId r:id="rId80"/>
  </p:notesMasterIdLst>
  <p:handoutMasterIdLst>
    <p:handoutMasterId r:id="rId81"/>
  </p:handoutMasterIdLst>
  <p:sldIdLst>
    <p:sldId id="268" r:id="rId5"/>
    <p:sldId id="437" r:id="rId6"/>
    <p:sldId id="419" r:id="rId7"/>
    <p:sldId id="350" r:id="rId8"/>
    <p:sldId id="351" r:id="rId9"/>
    <p:sldId id="352" r:id="rId10"/>
    <p:sldId id="353" r:id="rId11"/>
    <p:sldId id="354" r:id="rId12"/>
    <p:sldId id="355" r:id="rId13"/>
    <p:sldId id="356" r:id="rId14"/>
    <p:sldId id="357" r:id="rId15"/>
    <p:sldId id="281" r:id="rId16"/>
    <p:sldId id="358" r:id="rId17"/>
    <p:sldId id="361" r:id="rId18"/>
    <p:sldId id="365" r:id="rId19"/>
    <p:sldId id="443" r:id="rId20"/>
    <p:sldId id="434" r:id="rId21"/>
    <p:sldId id="367" r:id="rId22"/>
    <p:sldId id="366" r:id="rId23"/>
    <p:sldId id="369" r:id="rId24"/>
    <p:sldId id="370" r:id="rId25"/>
    <p:sldId id="372" r:id="rId26"/>
    <p:sldId id="422" r:id="rId27"/>
    <p:sldId id="375" r:id="rId28"/>
    <p:sldId id="378" r:id="rId29"/>
    <p:sldId id="421" r:id="rId30"/>
    <p:sldId id="444" r:id="rId31"/>
    <p:sldId id="379" r:id="rId32"/>
    <p:sldId id="380" r:id="rId33"/>
    <p:sldId id="381" r:id="rId34"/>
    <p:sldId id="382" r:id="rId35"/>
    <p:sldId id="383" r:id="rId36"/>
    <p:sldId id="384" r:id="rId37"/>
    <p:sldId id="386" r:id="rId38"/>
    <p:sldId id="385" r:id="rId39"/>
    <p:sldId id="387" r:id="rId40"/>
    <p:sldId id="388" r:id="rId41"/>
    <p:sldId id="436" r:id="rId42"/>
    <p:sldId id="390" r:id="rId43"/>
    <p:sldId id="389" r:id="rId44"/>
    <p:sldId id="392" r:id="rId45"/>
    <p:sldId id="393" r:id="rId46"/>
    <p:sldId id="396" r:id="rId47"/>
    <p:sldId id="395" r:id="rId48"/>
    <p:sldId id="397" r:id="rId49"/>
    <p:sldId id="398" r:id="rId50"/>
    <p:sldId id="400" r:id="rId51"/>
    <p:sldId id="403" r:id="rId52"/>
    <p:sldId id="420" r:id="rId53"/>
    <p:sldId id="404" r:id="rId54"/>
    <p:sldId id="406" r:id="rId55"/>
    <p:sldId id="408" r:id="rId56"/>
    <p:sldId id="409" r:id="rId57"/>
    <p:sldId id="410" r:id="rId58"/>
    <p:sldId id="411" r:id="rId59"/>
    <p:sldId id="412" r:id="rId60"/>
    <p:sldId id="432" r:id="rId61"/>
    <p:sldId id="431" r:id="rId62"/>
    <p:sldId id="413" r:id="rId63"/>
    <p:sldId id="445" r:id="rId64"/>
    <p:sldId id="446" r:id="rId65"/>
    <p:sldId id="414" r:id="rId66"/>
    <p:sldId id="349" r:id="rId67"/>
    <p:sldId id="416" r:id="rId68"/>
    <p:sldId id="415" r:id="rId69"/>
    <p:sldId id="417" r:id="rId70"/>
    <p:sldId id="418" r:id="rId71"/>
    <p:sldId id="423" r:id="rId72"/>
    <p:sldId id="424" r:id="rId73"/>
    <p:sldId id="425" r:id="rId74"/>
    <p:sldId id="438" r:id="rId75"/>
    <p:sldId id="439" r:id="rId76"/>
    <p:sldId id="440" r:id="rId77"/>
    <p:sldId id="441" r:id="rId78"/>
    <p:sldId id="442" r:id="rId79"/>
  </p:sldIdLst>
  <p:sldSz cx="9144000" cy="5143500" type="screen16x9"/>
  <p:notesSz cx="6858000" cy="9144000"/>
  <p:defaultTextStyle>
    <a:defPPr>
      <a:defRPr lang="de-DE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elfolie" id="{2DECB533-2DEF-1944-98A3-789A684D1CFE}">
          <p14:sldIdLst>
            <p14:sldId id="268"/>
            <p14:sldId id="437"/>
            <p14:sldId id="41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281"/>
            <p14:sldId id="358"/>
            <p14:sldId id="361"/>
            <p14:sldId id="365"/>
            <p14:sldId id="443"/>
            <p14:sldId id="434"/>
            <p14:sldId id="367"/>
            <p14:sldId id="366"/>
            <p14:sldId id="369"/>
            <p14:sldId id="370"/>
            <p14:sldId id="372"/>
            <p14:sldId id="422"/>
            <p14:sldId id="375"/>
            <p14:sldId id="378"/>
            <p14:sldId id="421"/>
            <p14:sldId id="444"/>
            <p14:sldId id="379"/>
            <p14:sldId id="380"/>
            <p14:sldId id="381"/>
            <p14:sldId id="382"/>
            <p14:sldId id="383"/>
            <p14:sldId id="384"/>
            <p14:sldId id="386"/>
            <p14:sldId id="385"/>
            <p14:sldId id="387"/>
            <p14:sldId id="388"/>
            <p14:sldId id="436"/>
            <p14:sldId id="390"/>
            <p14:sldId id="389"/>
            <p14:sldId id="392"/>
            <p14:sldId id="393"/>
            <p14:sldId id="396"/>
            <p14:sldId id="395"/>
            <p14:sldId id="397"/>
            <p14:sldId id="398"/>
            <p14:sldId id="400"/>
            <p14:sldId id="403"/>
            <p14:sldId id="420"/>
            <p14:sldId id="404"/>
            <p14:sldId id="406"/>
            <p14:sldId id="408"/>
            <p14:sldId id="409"/>
            <p14:sldId id="410"/>
            <p14:sldId id="411"/>
            <p14:sldId id="412"/>
            <p14:sldId id="432"/>
            <p14:sldId id="431"/>
            <p14:sldId id="413"/>
            <p14:sldId id="445"/>
            <p14:sldId id="446"/>
            <p14:sldId id="414"/>
            <p14:sldId id="349"/>
            <p14:sldId id="416"/>
            <p14:sldId id="415"/>
            <p14:sldId id="417"/>
            <p14:sldId id="418"/>
            <p14:sldId id="423"/>
            <p14:sldId id="424"/>
            <p14:sldId id="425"/>
            <p14:sldId id="438"/>
            <p14:sldId id="439"/>
            <p14:sldId id="440"/>
            <p14:sldId id="441"/>
            <p14:sldId id="442"/>
          </p14:sldIdLst>
        </p14:section>
        <p14:section name="Schlussfolie" id="{A42BD0D9-7311-4C4E-866E-5CACF351645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140" userDrawn="1">
          <p15:clr>
            <a:srgbClr val="A4A3A4"/>
          </p15:clr>
        </p15:guide>
        <p15:guide id="2" pos="612">
          <p15:clr>
            <a:srgbClr val="A4A3A4"/>
          </p15:clr>
        </p15:guide>
        <p15:guide id="3" pos="5329">
          <p15:clr>
            <a:srgbClr val="A4A3A4"/>
          </p15:clr>
        </p15:guide>
        <p15:guide id="4" orient="horz" pos="1166">
          <p15:clr>
            <a:srgbClr val="A4A3A4"/>
          </p15:clr>
        </p15:guide>
        <p15:guide id="5" pos="2971">
          <p15:clr>
            <a:srgbClr val="A4A3A4"/>
          </p15:clr>
        </p15:guide>
        <p15:guide id="6" pos="2835">
          <p15:clr>
            <a:srgbClr val="A4A3A4"/>
          </p15:clr>
        </p15:guide>
        <p15:guide id="7" pos="3107">
          <p15:clr>
            <a:srgbClr val="A4A3A4"/>
          </p15:clr>
        </p15:guide>
        <p15:guide id="8" orient="horz" pos="2890" userDrawn="1">
          <p15:clr>
            <a:srgbClr val="A4A3A4"/>
          </p15:clr>
        </p15:guide>
        <p15:guide id="9" orient="horz" pos="2777" userDrawn="1">
          <p15:clr>
            <a:srgbClr val="A4A3A4"/>
          </p15:clr>
        </p15:guide>
        <p15:guide id="10" orient="horz" pos="7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FF"/>
    <a:srgbClr val="D2C196"/>
    <a:srgbClr val="FAD26E"/>
    <a:srgbClr val="856005"/>
    <a:srgbClr val="78B800"/>
    <a:srgbClr val="CCCC00"/>
    <a:srgbClr val="99CC00"/>
    <a:srgbClr val="79B800"/>
    <a:srgbClr val="7AB8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05" autoAdjust="0"/>
    <p:restoredTop sz="95250" autoAdjust="0"/>
  </p:normalViewPr>
  <p:slideViewPr>
    <p:cSldViewPr snapToGrid="0" showGuides="1">
      <p:cViewPr>
        <p:scale>
          <a:sx n="100" d="100"/>
          <a:sy n="100" d="100"/>
        </p:scale>
        <p:origin x="-426" y="546"/>
      </p:cViewPr>
      <p:guideLst>
        <p:guide orient="horz" pos="3140"/>
        <p:guide pos="612"/>
        <p:guide pos="5329"/>
        <p:guide orient="horz" pos="1166"/>
        <p:guide pos="2971"/>
        <p:guide pos="2835"/>
        <p:guide pos="3107"/>
        <p:guide orient="horz" pos="2890"/>
        <p:guide orient="horz" pos="2777"/>
        <p:guide orient="horz" pos="7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653"/>
    </p:cViewPr>
  </p:sorterViewPr>
  <p:notesViewPr>
    <p:cSldViewPr snapToGrid="0">
      <p:cViewPr>
        <p:scale>
          <a:sx n="100" d="100"/>
          <a:sy n="100" d="100"/>
        </p:scale>
        <p:origin x="1632" y="-2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presProps" Target="presProps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939F028-D89F-C046-822F-837811D2D4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9703030-51C4-C344-99E7-B14DFD7502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3F08E-1E37-7145-A622-D3E39134B2B1}" type="datetimeFigureOut">
              <a:rPr lang="de-DE" smtClean="0"/>
              <a:t>09.03.2022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FAD0A15-FD0C-C245-A883-A76A5021F5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8EDF909-BF86-3547-AD47-42363E9E19D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06E7B-9D3C-6849-A7F1-AA9A084F15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93477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074754B4-8D1D-2B41-BDA7-52ABE22D2E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F5EE89F-9D41-4348-A65C-4EAD28C4BD4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141D68A-27D0-954B-B677-A78B99C7E5B8}" type="datetimeFigureOut">
              <a:rPr lang="de-DE"/>
              <a:pPr>
                <a:defRPr/>
              </a:pPr>
              <a:t>09.03.2022</a:t>
            </a:fld>
            <a:endParaRPr lang="de-DE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0A771452-3ED6-A84B-AC5C-561043E034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F5EE78D8-7438-A141-86CB-03A317E5AD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1810F62-1431-9D40-AB36-61009CBA38C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67BCBDC-F6FA-3E48-8279-29DA9E09C6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73CBCBF-FFDA-C943-A2C8-A35F76A11E0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rtl="0" fontAlgn="base">
      <a:spcBef>
        <a:spcPts val="600"/>
      </a:spcBef>
      <a:spcAft>
        <a:spcPct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rtl="0" fontAlgn="base">
      <a:spcBef>
        <a:spcPct val="30000"/>
      </a:spcBef>
      <a:spcAft>
        <a:spcPct val="0"/>
      </a:spcAft>
      <a:buFont typeface="Symbol" panose="05050102010706020507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9274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0958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5894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3999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6109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65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812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_mi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164431E-EAC1-CB49-AA70-9F75F51F744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76262" y="1058863"/>
            <a:ext cx="7956551" cy="3565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Hintergrundbild über diesen Platzhalter hinzufügen. Falls kein Hintergrundbild vorhanden ist, bitte eine der anderen Titelfolien verwenden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22F645E-E365-024D-AD0E-0205983FBBA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-358890" y="1579048"/>
            <a:ext cx="3925888" cy="39243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/>
          <a:lstStyle>
            <a:lvl1pPr marL="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Bitte hier nichts einfügen.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61193814-994C-3040-A597-729DEBEC20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1551" y="4287986"/>
            <a:ext cx="2450076" cy="2823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fld id="{A3D54916-CEBA-6B48-A3D0-23D67B2BC3B8}" type="datetime1">
              <a:rPr lang="de-DE" smtClean="0"/>
              <a:t>30.07.19</a:t>
            </a:fld>
            <a:endParaRPr lang="de-DE" dirty="0"/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971551" y="3912118"/>
            <a:ext cx="3796710" cy="23336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r>
              <a:rPr lang="de-DE" dirty="0"/>
              <a:t>Hier steht die Referentin/der Referent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Untertitel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Titel</a:t>
            </a:r>
          </a:p>
        </p:txBody>
      </p:sp>
    </p:spTree>
    <p:extLst>
      <p:ext uri="{BB962C8B-B14F-4D97-AF65-F5344CB8AC3E}">
        <p14:creationId xmlns:p14="http://schemas.microsoft.com/office/powerpoint/2010/main" val="2496817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pos="363">
          <p15:clr>
            <a:srgbClr val="FBAE40"/>
          </p15:clr>
        </p15:guide>
        <p15:guide id="3" pos="5375" userDrawn="1">
          <p15:clr>
            <a:srgbClr val="FBAE40"/>
          </p15:clr>
        </p15:guide>
        <p15:guide id="4" orient="horz" pos="291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listung_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960326" y="599567"/>
            <a:ext cx="6594662" cy="444505"/>
          </a:xfrm>
          <a:prstGeom prst="rect">
            <a:avLst/>
          </a:prstGeom>
        </p:spPr>
        <p:txBody>
          <a:bodyPr vert="horz" lIns="0" tIns="0" rIns="0" bIns="0"/>
          <a:lstStyle>
            <a:lvl1pPr>
              <a:spcBef>
                <a:spcPts val="0"/>
              </a:spcBef>
              <a:spcAft>
                <a:spcPts val="1650"/>
              </a:spcAft>
              <a:buFontTx/>
              <a:buNone/>
              <a:defRPr sz="2800" b="1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1650"/>
              </a:spcAft>
              <a:buFontTx/>
              <a:buNone/>
              <a:defRPr b="1" baseline="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buClr>
                <a:srgbClr val="71AD2A"/>
              </a:buClr>
              <a:buFont typeface="Lucida Grande"/>
              <a:buChar char="»"/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971550" y="1742560"/>
            <a:ext cx="6594662" cy="2470500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>
              <a:lnSpc>
                <a:spcPct val="150000"/>
              </a:lnSpc>
              <a:spcBef>
                <a:spcPts val="300"/>
              </a:spcBef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21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>
              <a:lnSpc>
                <a:spcPct val="150000"/>
              </a:lnSpc>
              <a:spcBef>
                <a:spcPts val="0"/>
              </a:spcBef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900"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>
              <a:lnSpc>
                <a:spcPct val="150000"/>
              </a:lnSpc>
              <a:buClr>
                <a:srgbClr val="71AD2A"/>
              </a:buClr>
              <a:buFont typeface="Wingdings" panose="05000000000000000000" pitchFamily="2" charset="2"/>
              <a:buChar char="§"/>
              <a:defRPr sz="1700"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>
              <a:buClr>
                <a:srgbClr val="71AD2A"/>
              </a:buClr>
              <a:buFont typeface="Systemschrift"/>
              <a:buChar char="+"/>
              <a:tabLst/>
              <a:defRPr sz="12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>
              <a:buClr>
                <a:srgbClr val="71AD2A"/>
              </a:buClr>
              <a:buFont typeface="Systemschrift"/>
              <a:buChar char="+"/>
              <a:tabLst>
                <a:tab pos="1276350" algn="l"/>
              </a:tabLst>
              <a:defRPr sz="1200" baseline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 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960326" y="1248857"/>
            <a:ext cx="6594662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1900" b="1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 err="1"/>
              <a:t>txtformat</a:t>
            </a:r>
            <a:r>
              <a:rPr lang="de-DE" dirty="0"/>
              <a:t> bearbeiten</a:t>
            </a:r>
          </a:p>
        </p:txBody>
      </p:sp>
    </p:spTree>
    <p:extLst>
      <p:ext uri="{BB962C8B-B14F-4D97-AF65-F5344CB8AC3E}">
        <p14:creationId xmlns:p14="http://schemas.microsoft.com/office/powerpoint/2010/main" val="896430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Ueberschrif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961416" y="605533"/>
            <a:ext cx="6610772" cy="444505"/>
          </a:xfrm>
          <a:prstGeom prst="rect">
            <a:avLst/>
          </a:prstGeom>
        </p:spPr>
        <p:txBody>
          <a:bodyPr vert="horz" lIns="0" tIns="0" rIns="0" bIns="0"/>
          <a:lstStyle>
            <a:lvl1pPr>
              <a:spcBef>
                <a:spcPts val="0"/>
              </a:spcBef>
              <a:spcAft>
                <a:spcPts val="1650"/>
              </a:spcAft>
              <a:buFontTx/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1650"/>
              </a:spcAft>
              <a:buFontTx/>
              <a:buNone/>
              <a:defRPr b="1" baseline="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buClr>
                <a:srgbClr val="71AD2A"/>
              </a:buClr>
              <a:buFont typeface="Lucida Grande"/>
              <a:buChar char="»"/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61416" y="1254823"/>
            <a:ext cx="6610772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Textplatzhalter 14"/>
          <p:cNvSpPr>
            <a:spLocks noGrp="1"/>
          </p:cNvSpPr>
          <p:nvPr>
            <p:ph type="body" sz="quarter" idx="15"/>
          </p:nvPr>
        </p:nvSpPr>
        <p:spPr>
          <a:xfrm>
            <a:off x="961416" y="1783461"/>
            <a:ext cx="6610772" cy="243721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63752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4"/>
          <p:cNvSpPr>
            <a:spLocks noGrp="1"/>
          </p:cNvSpPr>
          <p:nvPr>
            <p:ph type="body" sz="quarter" idx="12"/>
          </p:nvPr>
        </p:nvSpPr>
        <p:spPr>
          <a:xfrm>
            <a:off x="971550" y="1174768"/>
            <a:ext cx="6612591" cy="29565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971550" y="617855"/>
            <a:ext cx="6612591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600" b="1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 err="1"/>
              <a:t>tformat</a:t>
            </a:r>
            <a:r>
              <a:rPr lang="de-DE" dirty="0"/>
              <a:t> bearbeiten</a:t>
            </a:r>
          </a:p>
        </p:txBody>
      </p:sp>
    </p:spTree>
    <p:extLst>
      <p:ext uri="{BB962C8B-B14F-4D97-AF65-F5344CB8AC3E}">
        <p14:creationId xmlns:p14="http://schemas.microsoft.com/office/powerpoint/2010/main" val="3839371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5">
            <a:extLst>
              <a:ext uri="{FF2B5EF4-FFF2-40B4-BE49-F238E27FC236}">
                <a16:creationId xmlns:a16="http://schemas.microsoft.com/office/drawing/2014/main" id="{511A0D6D-0695-2147-8146-7BCDB70E3A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1550" y="1295399"/>
            <a:ext cx="2603965" cy="28803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e-DE" noProof="0" dirty="0"/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389C19C7-F8DC-FB46-A5DE-AFA62745BD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1550" y="663575"/>
            <a:ext cx="5527861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1" name="Bildplatzhalter 5">
            <a:extLst>
              <a:ext uri="{FF2B5EF4-FFF2-40B4-BE49-F238E27FC236}">
                <a16:creationId xmlns:a16="http://schemas.microsoft.com/office/drawing/2014/main" id="{42013419-2524-8242-995B-47C1E14E67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32364" y="1295398"/>
            <a:ext cx="2603965" cy="28803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e-DE" noProof="0" dirty="0"/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B0109FE9-C55D-B949-9FF1-13B699A717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1551" y="4308050"/>
            <a:ext cx="2600450" cy="184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46A8EE62-3AF7-A44B-8E5E-83CD60CD5C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33140" y="4308050"/>
            <a:ext cx="2600450" cy="184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1736458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31" userDrawn="1">
          <p15:clr>
            <a:srgbClr val="FBAE40"/>
          </p15:clr>
        </p15:guide>
        <p15:guide id="2" orient="horz" pos="2913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71550" y="617855"/>
            <a:ext cx="6576733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iagrammplatzhalter 3">
            <a:extLst>
              <a:ext uri="{FF2B5EF4-FFF2-40B4-BE49-F238E27FC236}">
                <a16:creationId xmlns:a16="http://schemas.microsoft.com/office/drawing/2014/main" id="{34879D79-ED8E-C442-8DED-C6DE23461BBC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971551" y="1249680"/>
            <a:ext cx="3074520" cy="2879725"/>
          </a:xfrm>
          <a:prstGeom prst="rect">
            <a:avLst/>
          </a:prstGeom>
        </p:spPr>
        <p:txBody>
          <a:bodyPr/>
          <a:lstStyle>
            <a:lvl1pPr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9" name="Diagrammplatzhalter 3">
            <a:extLst>
              <a:ext uri="{FF2B5EF4-FFF2-40B4-BE49-F238E27FC236}">
                <a16:creationId xmlns:a16="http://schemas.microsoft.com/office/drawing/2014/main" id="{0BF4F407-D991-3944-B834-9D39AD06CF7A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4524188" y="1249680"/>
            <a:ext cx="3024095" cy="2879725"/>
          </a:xfrm>
          <a:prstGeom prst="rect">
            <a:avLst/>
          </a:prstGeom>
        </p:spPr>
        <p:txBody>
          <a:bodyPr/>
          <a:lstStyle>
            <a:lvl1pPr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30983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71550" y="617855"/>
            <a:ext cx="6645420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abellenplatzhalter 7">
            <a:extLst>
              <a:ext uri="{FF2B5EF4-FFF2-40B4-BE49-F238E27FC236}">
                <a16:creationId xmlns:a16="http://schemas.microsoft.com/office/drawing/2014/main" id="{523358DF-D349-A544-A68A-E2102A7533B0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971550" y="1249680"/>
            <a:ext cx="6582709" cy="2736850"/>
          </a:xfrm>
          <a:prstGeom prst="rect">
            <a:avLst/>
          </a:prstGeom>
        </p:spPr>
        <p:txBody>
          <a:bodyPr/>
          <a:lstStyle>
            <a:lvl1pPr>
              <a:defRPr sz="1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1697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77">
          <p15:clr>
            <a:srgbClr val="FBAE40"/>
          </p15:clr>
        </p15:guide>
        <p15:guide id="2" orient="horz" pos="289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_Bil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4">
            <a:extLst>
              <a:ext uri="{FF2B5EF4-FFF2-40B4-BE49-F238E27FC236}">
                <a16:creationId xmlns:a16="http://schemas.microsoft.com/office/drawing/2014/main" id="{25C72EC8-14E5-3B4D-8C02-FBC2E74CD8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2828" y="1295395"/>
            <a:ext cx="3057525" cy="3197595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>
              <a:lnSpc>
                <a:spcPct val="100000"/>
              </a:lnSpc>
              <a:spcBef>
                <a:spcPts val="600"/>
              </a:spcBef>
              <a:buClr>
                <a:srgbClr val="7AB800"/>
              </a:buClr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685800" indent="-342900">
              <a:buClr>
                <a:srgbClr val="7AB800"/>
              </a:buClr>
              <a:buFont typeface="Symbol" panose="05050102010706020507" pitchFamily="18" charset="2"/>
              <a:buChar char="-"/>
              <a:defRPr sz="1600"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  <p:sp>
        <p:nvSpPr>
          <p:cNvPr id="10" name="Textplatzhalter 14">
            <a:extLst>
              <a:ext uri="{FF2B5EF4-FFF2-40B4-BE49-F238E27FC236}">
                <a16:creationId xmlns:a16="http://schemas.microsoft.com/office/drawing/2014/main" id="{25C72EC8-14E5-3B4D-8C02-FBC2E74CD8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1550" y="1295396"/>
            <a:ext cx="3057525" cy="3197595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>
              <a:lnSpc>
                <a:spcPct val="100000"/>
              </a:lnSpc>
              <a:spcBef>
                <a:spcPts val="600"/>
              </a:spcBef>
              <a:buClr>
                <a:srgbClr val="7AB800"/>
              </a:buClr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685800" indent="-342900">
              <a:buClr>
                <a:srgbClr val="7AB800"/>
              </a:buClr>
              <a:buFont typeface="Symbol" panose="05050102010706020507" pitchFamily="18" charset="2"/>
              <a:buChar char="-"/>
              <a:defRPr sz="1600">
                <a:latin typeface="+mn-lt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  <p:sp>
        <p:nvSpPr>
          <p:cNvPr id="5" name="Textplatzhalter 12">
            <a:extLst>
              <a:ext uri="{FF2B5EF4-FFF2-40B4-BE49-F238E27FC236}">
                <a16:creationId xmlns:a16="http://schemas.microsoft.com/office/drawing/2014/main" id="{71D7C686-7F3F-4FD7-B92C-22A29BB1DF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0326" y="599567"/>
            <a:ext cx="6576732" cy="444505"/>
          </a:xfrm>
          <a:prstGeom prst="rect">
            <a:avLst/>
          </a:prstGeom>
        </p:spPr>
        <p:txBody>
          <a:bodyPr vert="horz" lIns="0" tIns="0" rIns="0" bIns="0"/>
          <a:lstStyle>
            <a:lvl1pPr>
              <a:spcBef>
                <a:spcPts val="0"/>
              </a:spcBef>
              <a:spcAft>
                <a:spcPts val="1650"/>
              </a:spcAft>
              <a:buFontTx/>
              <a:buNone/>
              <a:defRPr sz="2600" b="1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1650"/>
              </a:spcAft>
              <a:buFontTx/>
              <a:buNone/>
              <a:defRPr b="1" baseline="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buClr>
                <a:srgbClr val="71AD2A"/>
              </a:buClr>
              <a:buFont typeface="Lucida Grande"/>
              <a:buChar char="»"/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810620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DF5258E-1357-E14B-B44C-7D92F3E5894F}"/>
              </a:ext>
            </a:extLst>
          </p:cNvPr>
          <p:cNvSpPr/>
          <p:nvPr userDrawn="1"/>
        </p:nvSpPr>
        <p:spPr>
          <a:xfrm>
            <a:off x="-39119" y="-44009"/>
            <a:ext cx="9246687" cy="5222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79CB8E5-9732-4048-BEB4-F154CF925930}"/>
              </a:ext>
            </a:extLst>
          </p:cNvPr>
          <p:cNvSpPr txBox="1"/>
          <p:nvPr userDrawn="1"/>
        </p:nvSpPr>
        <p:spPr>
          <a:xfrm>
            <a:off x="971550" y="4850651"/>
            <a:ext cx="270662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Hochschule Weihenstephan-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Triesdorf</a:t>
            </a:r>
            <a:endParaRPr lang="de-DE" sz="1100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041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DF5258E-1357-E14B-B44C-7D92F3E5894F}"/>
              </a:ext>
            </a:extLst>
          </p:cNvPr>
          <p:cNvSpPr/>
          <p:nvPr userDrawn="1"/>
        </p:nvSpPr>
        <p:spPr>
          <a:xfrm>
            <a:off x="-39119" y="-44009"/>
            <a:ext cx="9246687" cy="5222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33F8556-4BDC-214D-9518-F6B8B143E5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0728" y="3702270"/>
            <a:ext cx="3190746" cy="107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82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1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DF5258E-1357-E14B-B44C-7D92F3E5894F}"/>
              </a:ext>
            </a:extLst>
          </p:cNvPr>
          <p:cNvSpPr/>
          <p:nvPr userDrawn="1"/>
        </p:nvSpPr>
        <p:spPr>
          <a:xfrm>
            <a:off x="-39119" y="-44009"/>
            <a:ext cx="9246687" cy="5222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611104" y="971576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80592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1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_mit_Keyvisual_im_Pa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2D91F386-E352-7F4D-89FB-D623A1C7F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408" y="1123581"/>
            <a:ext cx="7935405" cy="517590"/>
          </a:xfrm>
          <a:prstGeom prst="rect">
            <a:avLst/>
          </a:prstGeom>
        </p:spPr>
      </p:pic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87552" y="1188732"/>
            <a:ext cx="7407176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Titel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87552" y="1671468"/>
            <a:ext cx="7407176" cy="32467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Untertitel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EE1536B-D72F-9F43-BFF5-361152D008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49506" y="3912118"/>
            <a:ext cx="3998259" cy="23336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r>
              <a:rPr lang="de-DE" dirty="0"/>
              <a:t>Hier steht die Referentin/der Referent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89C9E519-5629-154E-9EDA-9F1D7E0980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9505" y="4287986"/>
            <a:ext cx="1772121" cy="2823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fld id="{A3D54916-CEBA-6B48-A3D0-23D67B2BC3B8}" type="datetime1">
              <a:rPr lang="de-DE" smtClean="0"/>
              <a:t>30.07.19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D91F386-E352-7F4D-89FB-D623A1C7F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407" y="4712861"/>
            <a:ext cx="7935405" cy="2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00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pos="363">
          <p15:clr>
            <a:srgbClr val="FBAE40"/>
          </p15:clr>
        </p15:guide>
        <p15:guide id="3" pos="5375" userDrawn="1">
          <p15:clr>
            <a:srgbClr val="FBAE40"/>
          </p15:clr>
        </p15:guide>
        <p15:guide id="4" orient="horz" pos="2913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AB9A80-6656-45CE-946F-29994AB1F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864943-9063-4659-ACD0-F4BDE0C63F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BB5831A-8A52-4934-B534-7CE490B26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09.03.2022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B81969-1ABB-4B91-B563-C595B4FF3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8BA8A1-18F9-498F-803C-6E0DF5A3C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04321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3A9018-F8F0-4FF9-A97A-8DEF6D97B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AE7B1C-2E2B-4B1A-9756-E7561E171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4DD46A4-BFA1-44D5-A86A-87A127DFB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09.03.2022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BD001C-10BC-4B35-91D7-36A7C5A91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4EACEC-5D48-4CB0-B6BA-5F074081F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46283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71F1E8-E6F8-4767-86D0-29AEEA348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E92BE5B-903A-4DFF-A269-AF6A4E434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7DD2F7-6DD1-424F-A831-3A1402E7B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09.03.2022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B9D1F1-6E6D-449B-9EBC-DE85B0AFB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2160BD7-F1B0-4146-94DD-943422D96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67485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40BCAA-80F4-4478-AD62-60F91FC10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4DC811C-75AE-4701-9432-966EB6F002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CEA6A6C-15AA-40E3-9458-E4C09CACB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BB97E36-37FE-4182-8CF5-EC8C26608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09.03.2022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8D9655F-0100-40B9-A209-CF49DE6FF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07D8DE2-405A-44E0-ABA7-4E5705C94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38280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23E861-0CE6-4A5A-A15A-5DF317F04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77240-D8AD-417E-977D-4355556BF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2CC7F7A-07D4-48CF-8905-9BCC8FC11E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959FD2C-4922-48FA-A74C-F2051FF91D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ACD4C03-DEBE-476F-8570-6B595B1A3E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A5E8B77-78A7-4098-B9E1-DBEC8421B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09.03.2022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5734EC3-C01E-44D2-B546-50A9555AC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3A31936-7F69-476D-BF26-CB425C89A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57885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144E26-FFB7-4937-AD8B-137136642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5D90F7A-DACA-4CFE-B764-248D9210E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09.03.2022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C857594-9200-4411-A383-12E438D29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B7EF5A-C5B0-435F-B394-F04BE6682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76686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8241682-03D1-45A4-AE8C-591BE10B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09.03.2022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D109ECD-9450-4EE5-8FCC-8B6C45401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FD0694C-4FC0-4840-B4A2-08DF4B1C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30010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D559AA-A20C-4034-B233-5843EF6B9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3726003-7028-4330-B5A0-948F6AF43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178A65E-A040-4C08-922F-BD16E90FC9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F23EE32-EFEA-4F94-98DE-AC155A1D6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09.03.2022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32C381A-11DB-4881-90B2-1F1C976AD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DE98F83-6AC9-49A2-8A0A-0F4F41FA7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6812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02F224-DD9B-4EE4-BBA4-437E417EC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35B58E6-8C2E-47E6-8384-88FE3951E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0D7C9EE-3C57-4BF4-99B4-F40631361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04E8D20-3647-420D-A57D-A3DE42F9C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09.03.2022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CCF3B70-BF1A-40E0-823C-4E7DC8352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D995C25-0B68-4A76-A327-2FF4FEDDD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4047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63981C-C883-4FC5-9FA0-E63F30A08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6999ED3-B4E7-48DF-B563-C0A36DAEF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65E2E5-1DC6-4E4E-AC7D-422B427B9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09.03.2022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1F1818-312C-4DEB-850C-726E081A8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C6F1DB-2B35-47F0-9DC2-4C2562841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77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mit_Key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1D6AE9A-6707-104A-903A-662D6A58BC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295" y="-115747"/>
            <a:ext cx="9372042" cy="5370654"/>
          </a:xfrm>
          <a:prstGeom prst="rect">
            <a:avLst/>
          </a:prstGeom>
        </p:spPr>
      </p:pic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0728" y="98838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Titel</a:t>
            </a:r>
          </a:p>
        </p:txBody>
      </p:sp>
    </p:spTree>
    <p:extLst>
      <p:ext uri="{BB962C8B-B14F-4D97-AF65-F5344CB8AC3E}">
        <p14:creationId xmlns:p14="http://schemas.microsoft.com/office/powerpoint/2010/main" val="2326242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7" userDrawn="1">
          <p15:clr>
            <a:srgbClr val="FBAE40"/>
          </p15:clr>
        </p15:guide>
        <p15:guide id="2" pos="363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DFDB47B-D5F2-4CD9-A65A-65A79312E4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832EFD9-3701-4439-84E0-BB8D6B4CD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9BA8FCF-F455-4E1A-993A-BBE448EC1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09.03.2022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3BBE19-E7DD-469D-9ECD-1842A2E11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43D79F-7EDA-4A3F-84A8-29015F904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078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chlussfolie_mit_Keyvisual_im_Pa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2D91F386-E352-7F4D-89FB-D623A1C7F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262" y="1058863"/>
            <a:ext cx="7956551" cy="3565525"/>
          </a:xfrm>
          <a:prstGeom prst="rect">
            <a:avLst/>
          </a:prstGeom>
        </p:spPr>
      </p:pic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Titel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Untertitel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E3697CF-F509-1E40-9750-D195256D74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8807" y="3427858"/>
            <a:ext cx="1955240" cy="656779"/>
          </a:xfrm>
          <a:prstGeom prst="rect">
            <a:avLst/>
          </a:prstGeom>
        </p:spPr>
      </p:pic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4143453E-A24A-D748-91E3-3BE0B033D9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1550" y="3912118"/>
            <a:ext cx="3600449" cy="23336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r>
              <a:rPr lang="de-DE" dirty="0"/>
              <a:t>Hier steht die Referentin/der Referent</a:t>
            </a:r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82E727C1-573A-034B-A94F-51C998FD8D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1551" y="4287986"/>
            <a:ext cx="2450076" cy="2823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fld id="{A3D54916-CEBA-6B48-A3D0-23D67B2BC3B8}" type="datetime1">
              <a:rPr lang="de-DE" smtClean="0"/>
              <a:t>30.07.19</a:t>
            </a:fld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7356BA4-41D0-4A46-A02B-6A78F79A8DE8}"/>
              </a:ext>
            </a:extLst>
          </p:cNvPr>
          <p:cNvSpPr/>
          <p:nvPr userDrawn="1"/>
        </p:nvSpPr>
        <p:spPr>
          <a:xfrm>
            <a:off x="-394574" y="2303888"/>
            <a:ext cx="3921651" cy="3194999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475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pos="363">
          <p15:clr>
            <a:srgbClr val="FBAE40"/>
          </p15:clr>
        </p15:guide>
        <p15:guide id="3" pos="5375">
          <p15:clr>
            <a:srgbClr val="FBAE40"/>
          </p15:clr>
        </p15:guide>
        <p15:guide id="4" orient="horz" pos="291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4"/>
          <p:cNvSpPr>
            <a:spLocks noGrp="1"/>
          </p:cNvSpPr>
          <p:nvPr>
            <p:ph type="body" sz="quarter" idx="12"/>
          </p:nvPr>
        </p:nvSpPr>
        <p:spPr>
          <a:xfrm>
            <a:off x="971550" y="1174768"/>
            <a:ext cx="6612591" cy="29565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900"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71550" y="617855"/>
            <a:ext cx="6612591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400" b="1"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8303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uflis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960326" y="599567"/>
            <a:ext cx="6576732" cy="444505"/>
          </a:xfrm>
          <a:prstGeom prst="rect">
            <a:avLst/>
          </a:prstGeom>
        </p:spPr>
        <p:txBody>
          <a:bodyPr vert="horz" lIns="0" tIns="0" rIns="0" bIns="0"/>
          <a:lstStyle>
            <a:lvl1pPr>
              <a:spcBef>
                <a:spcPts val="0"/>
              </a:spcBef>
              <a:spcAft>
                <a:spcPts val="1650"/>
              </a:spcAft>
              <a:buFontTx/>
              <a:buNone/>
              <a:defRPr sz="2600" b="1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1650"/>
              </a:spcAft>
              <a:buFontTx/>
              <a:buNone/>
              <a:defRPr b="1" baseline="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buClr>
                <a:srgbClr val="71AD2A"/>
              </a:buClr>
              <a:buFont typeface="Lucida Grande"/>
              <a:buChar char="»"/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971550" y="1219201"/>
            <a:ext cx="6576732" cy="2993860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19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700"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>
              <a:lnSpc>
                <a:spcPct val="100000"/>
              </a:lnSpc>
              <a:spcAft>
                <a:spcPts val="600"/>
              </a:spcAft>
              <a:buClr>
                <a:srgbClr val="71AD2A"/>
              </a:buClr>
              <a:buFont typeface="Wingdings" pitchFamily="2" charset="2"/>
              <a:buChar char="§"/>
              <a:defRPr sz="1700"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>
              <a:buClr>
                <a:srgbClr val="71AD2A"/>
              </a:buClr>
              <a:buFont typeface="Wingdings" pitchFamily="2" charset="2"/>
              <a:buChar char="§"/>
              <a:tabLst/>
              <a:defRPr sz="12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baseline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915148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_Bil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71550" y="428625"/>
            <a:ext cx="6558803" cy="495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14">
            <a:extLst>
              <a:ext uri="{FF2B5EF4-FFF2-40B4-BE49-F238E27FC236}">
                <a16:creationId xmlns:a16="http://schemas.microsoft.com/office/drawing/2014/main" id="{25C72EC8-14E5-3B4D-8C02-FBC2E74CD8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2828" y="1295395"/>
            <a:ext cx="3057525" cy="3197595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>
              <a:lnSpc>
                <a:spcPct val="100000"/>
              </a:lnSpc>
              <a:spcBef>
                <a:spcPts val="600"/>
              </a:spcBef>
              <a:buClr>
                <a:srgbClr val="7AB800"/>
              </a:buClr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685800" indent="-342900">
              <a:buClr>
                <a:srgbClr val="7AB800"/>
              </a:buClr>
              <a:buFont typeface="Symbol" panose="05050102010706020507" pitchFamily="18" charset="2"/>
              <a:buChar char="-"/>
              <a:defRPr sz="1600"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  <p:sp>
        <p:nvSpPr>
          <p:cNvPr id="10" name="Textplatzhalter 14">
            <a:extLst>
              <a:ext uri="{FF2B5EF4-FFF2-40B4-BE49-F238E27FC236}">
                <a16:creationId xmlns:a16="http://schemas.microsoft.com/office/drawing/2014/main" id="{25C72EC8-14E5-3B4D-8C02-FBC2E74CD8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1550" y="1295396"/>
            <a:ext cx="3057525" cy="3197595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>
              <a:lnSpc>
                <a:spcPct val="100000"/>
              </a:lnSpc>
              <a:spcBef>
                <a:spcPts val="600"/>
              </a:spcBef>
              <a:buClr>
                <a:srgbClr val="7AB800"/>
              </a:buClr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685800" indent="-342900">
              <a:buClr>
                <a:srgbClr val="7AB800"/>
              </a:buClr>
              <a:buFont typeface="Symbol" panose="05050102010706020507" pitchFamily="18" charset="2"/>
              <a:buChar char="-"/>
              <a:defRPr sz="1600">
                <a:latin typeface="+mn-lt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2327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lis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960326" y="599567"/>
            <a:ext cx="6576732" cy="444505"/>
          </a:xfrm>
          <a:prstGeom prst="rect">
            <a:avLst/>
          </a:prstGeom>
        </p:spPr>
        <p:txBody>
          <a:bodyPr vert="horz" lIns="0" tIns="0" rIns="0" bIns="0"/>
          <a:lstStyle>
            <a:lvl1pPr>
              <a:spcBef>
                <a:spcPts val="0"/>
              </a:spcBef>
              <a:spcAft>
                <a:spcPts val="1650"/>
              </a:spcAft>
              <a:buFontTx/>
              <a:buNone/>
              <a:defRPr sz="2600" b="1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1650"/>
              </a:spcAft>
              <a:buFontTx/>
              <a:buNone/>
              <a:defRPr b="1" baseline="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buClr>
                <a:srgbClr val="71AD2A"/>
              </a:buClr>
              <a:buFont typeface="Lucida Grande"/>
              <a:buChar char="»"/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971550" y="1219201"/>
            <a:ext cx="6576732" cy="2993860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19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700"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>
              <a:lnSpc>
                <a:spcPct val="100000"/>
              </a:lnSpc>
              <a:spcAft>
                <a:spcPts val="600"/>
              </a:spcAft>
              <a:buClr>
                <a:srgbClr val="71AD2A"/>
              </a:buClr>
              <a:buFont typeface="Wingdings" pitchFamily="2" charset="2"/>
              <a:buChar char="§"/>
              <a:defRPr sz="1700"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>
              <a:buClr>
                <a:srgbClr val="71AD2A"/>
              </a:buClr>
              <a:buFont typeface="Wingdings" pitchFamily="2" charset="2"/>
              <a:buChar char="§"/>
              <a:tabLst/>
              <a:defRPr sz="12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baseline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819645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71550" y="428625"/>
            <a:ext cx="6558803" cy="495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14">
            <a:extLst>
              <a:ext uri="{FF2B5EF4-FFF2-40B4-BE49-F238E27FC236}">
                <a16:creationId xmlns:a16="http://schemas.microsoft.com/office/drawing/2014/main" id="{25C72EC8-14E5-3B4D-8C02-FBC2E74CD8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2828" y="1295395"/>
            <a:ext cx="3057525" cy="3197595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>
              <a:lnSpc>
                <a:spcPct val="100000"/>
              </a:lnSpc>
              <a:spcBef>
                <a:spcPts val="600"/>
              </a:spcBef>
              <a:buClr>
                <a:srgbClr val="7AB800"/>
              </a:buClr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685800" indent="-342900">
              <a:buClr>
                <a:srgbClr val="7AB800"/>
              </a:buClr>
              <a:buFont typeface="Symbol" panose="05050102010706020507" pitchFamily="18" charset="2"/>
              <a:buChar char="-"/>
              <a:defRPr sz="1600"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  <p:sp>
        <p:nvSpPr>
          <p:cNvPr id="10" name="Textplatzhalter 14">
            <a:extLst>
              <a:ext uri="{FF2B5EF4-FFF2-40B4-BE49-F238E27FC236}">
                <a16:creationId xmlns:a16="http://schemas.microsoft.com/office/drawing/2014/main" id="{25C72EC8-14E5-3B4D-8C02-FBC2E74CD8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1550" y="1295396"/>
            <a:ext cx="3057525" cy="3197595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>
              <a:lnSpc>
                <a:spcPct val="100000"/>
              </a:lnSpc>
              <a:spcBef>
                <a:spcPts val="600"/>
              </a:spcBef>
              <a:buClr>
                <a:srgbClr val="7AB800"/>
              </a:buClr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685800" indent="-342900">
              <a:buClr>
                <a:srgbClr val="7AB800"/>
              </a:buClr>
              <a:buFont typeface="Symbol" panose="05050102010706020507" pitchFamily="18" charset="2"/>
              <a:buChar char="-"/>
              <a:defRPr sz="1600">
                <a:latin typeface="+mn-lt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3766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6">
            <a:extLst>
              <a:ext uri="{FF2B5EF4-FFF2-40B4-BE49-F238E27FC236}">
                <a16:creationId xmlns:a16="http://schemas.microsoft.com/office/drawing/2014/main" id="{CC183D64-BBAA-904A-97C3-8E4BA257885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186" y="377825"/>
            <a:ext cx="2357437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8" r:id="rId2"/>
    <p:sldLayoutId id="2147483679" r:id="rId3"/>
    <p:sldLayoutId id="2147483699" r:id="rId4"/>
    <p:sldLayoutId id="2147483714" r:id="rId5"/>
    <p:sldLayoutId id="2147483716" r:id="rId6"/>
    <p:sldLayoutId id="2147483717" r:id="rId7"/>
  </p:sldLayoutIdLst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2" userDrawn="1">
          <p15:clr>
            <a:srgbClr val="F26B43"/>
          </p15:clr>
        </p15:guide>
        <p15:guide id="2" orient="horz" pos="41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67356BA4-41D0-4A46-A02B-6A78F79A8DE8}"/>
              </a:ext>
            </a:extLst>
          </p:cNvPr>
          <p:cNvSpPr/>
          <p:nvPr userDrawn="1"/>
        </p:nvSpPr>
        <p:spPr>
          <a:xfrm>
            <a:off x="8420846" y="-68293"/>
            <a:ext cx="777298" cy="5279775"/>
          </a:xfrm>
          <a:prstGeom prst="rect">
            <a:avLst/>
          </a:prstGeom>
          <a:solidFill>
            <a:srgbClr val="7AB8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Ellipse 1"/>
          <p:cNvSpPr/>
          <p:nvPr userDrawn="1"/>
        </p:nvSpPr>
        <p:spPr>
          <a:xfrm>
            <a:off x="7046259" y="508000"/>
            <a:ext cx="923542" cy="950259"/>
          </a:xfrm>
          <a:prstGeom prst="ellipse">
            <a:avLst/>
          </a:prstGeom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" name="Titelplatzhalter 4"/>
          <p:cNvSpPr txBox="1">
            <a:spLocks/>
          </p:cNvSpPr>
          <p:nvPr userDrawn="1"/>
        </p:nvSpPr>
        <p:spPr>
          <a:xfrm>
            <a:off x="49249" y="4918152"/>
            <a:ext cx="7595616" cy="2133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algn="l"/>
            <a:r>
              <a:rPr lang="de-DE" sz="900" b="1" dirty="0">
                <a:ln>
                  <a:noFill/>
                </a:ln>
                <a:solidFill>
                  <a:srgbClr val="7AB800"/>
                </a:solidFill>
                <a:latin typeface="+mn-lt"/>
                <a:cs typeface="Arial" panose="020B0604020202020204" pitchFamily="34" charset="0"/>
              </a:rPr>
              <a:t>www.garten-klima.de</a:t>
            </a:r>
          </a:p>
        </p:txBody>
      </p:sp>
      <p:sp>
        <p:nvSpPr>
          <p:cNvPr id="9" name="Titelplatzhalter 4"/>
          <p:cNvSpPr txBox="1">
            <a:spLocks/>
          </p:cNvSpPr>
          <p:nvPr userDrawn="1"/>
        </p:nvSpPr>
        <p:spPr>
          <a:xfrm>
            <a:off x="8366222" y="4896816"/>
            <a:ext cx="837898" cy="234696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900" b="0" dirty="0">
                <a:latin typeface="+mn-lt"/>
                <a:cs typeface="Arial" panose="020B0604020202020204" pitchFamily="34" charset="0"/>
              </a:rPr>
              <a:t>Seite </a:t>
            </a:r>
            <a:fld id="{1A5B88D0-3AD2-45F2-B417-8A795343CD4D}" type="slidenum">
              <a:rPr lang="de-DE" sz="900" b="0" smtClean="0">
                <a:latin typeface="+mn-lt"/>
                <a:cs typeface="Arial" panose="020B0604020202020204" pitchFamily="34" charset="0"/>
              </a:rPr>
              <a:t>‹Nr.›</a:t>
            </a:fld>
            <a:r>
              <a:rPr lang="de-DE" sz="900" b="0" dirty="0">
                <a:latin typeface="+mn-lt"/>
                <a:cs typeface="Arial" panose="020B0604020202020204" pitchFamily="34" charset="0"/>
              </a:rPr>
              <a:t>/63</a:t>
            </a:r>
          </a:p>
        </p:txBody>
      </p:sp>
      <p:sp>
        <p:nvSpPr>
          <p:cNvPr id="10" name="Titelplatzhalter 4"/>
          <p:cNvSpPr txBox="1">
            <a:spLocks/>
          </p:cNvSpPr>
          <p:nvPr userDrawn="1"/>
        </p:nvSpPr>
        <p:spPr>
          <a:xfrm>
            <a:off x="8342318" y="1306189"/>
            <a:ext cx="862282" cy="72263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 baseline="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900" dirty="0" err="1">
                <a:latin typeface="+mn-lt"/>
                <a:cs typeface="Arial" panose="020B0604020202020204" pitchFamily="34" charset="0"/>
              </a:rPr>
              <a:t>GartenKlimA</a:t>
            </a:r>
            <a:r>
              <a:rPr lang="de-DE" sz="900" dirty="0">
                <a:latin typeface="+mn-lt"/>
                <a:cs typeface="Arial" panose="020B0604020202020204" pitchFamily="34" charset="0"/>
              </a:rPr>
              <a:t> </a:t>
            </a:r>
          </a:p>
          <a:p>
            <a:endParaRPr lang="de-DE" sz="500" b="0" dirty="0">
              <a:latin typeface="+mn-lt"/>
              <a:cs typeface="Arial" panose="020B0604020202020204" pitchFamily="34" charset="0"/>
            </a:endParaRPr>
          </a:p>
          <a:p>
            <a:r>
              <a:rPr lang="de-DE" sz="900" b="0" dirty="0">
                <a:latin typeface="+mn-lt"/>
                <a:cs typeface="Arial" panose="020B0604020202020204" pitchFamily="34" charset="0"/>
              </a:rPr>
              <a:t>Bewässerung</a:t>
            </a:r>
            <a:endParaRPr lang="de-DE" sz="800" b="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4A3EFEA-F6AD-46E1-A632-D7763A9ECBD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924164" y="154188"/>
            <a:ext cx="1146240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32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4" r:id="rId2"/>
    <p:sldLayoutId id="2147483700" r:id="rId3"/>
    <p:sldLayoutId id="2147483692" r:id="rId4"/>
    <p:sldLayoutId id="2147483693" r:id="rId5"/>
    <p:sldLayoutId id="2147483695" r:id="rId6"/>
    <p:sldLayoutId id="2147483696" r:id="rId7"/>
    <p:sldLayoutId id="2147483697" r:id="rId8"/>
    <p:sldLayoutId id="2147483715" r:id="rId9"/>
  </p:sldLayoutIdLst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1600" b="1" kern="1200">
          <a:solidFill>
            <a:schemeClr val="bg1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0" indent="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400" kern="1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2">
          <p15:clr>
            <a:srgbClr val="F26B43"/>
          </p15:clr>
        </p15:guide>
        <p15:guide id="2" orient="horz" pos="41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5" r:id="rId3"/>
  </p:sldLayoutIdLst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8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93EB606-ACAD-4DE3-9685-0F62BEFF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02F3CB3-0A83-40D0-9076-4677CA098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36B161-AECB-4DCD-B1CB-48288314E1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3AD6B-AB68-4A2E-9CD1-BB4BEA3E3DF7}" type="datetimeFigureOut">
              <a:rPr lang="de-DE" smtClean="0"/>
              <a:t>09.03.2022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97B1D4-2EDC-47C0-9D76-0CB99F5A0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EC7AE6-D95C-4965-8B68-79ECBBE64B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744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4.png"/><Relationship Id="rId4" Type="http://schemas.openxmlformats.org/officeDocument/2006/relationships/image" Target="../media/image93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5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8.jp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00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3" b="15071"/>
          <a:stretch/>
        </p:blipFill>
        <p:spPr>
          <a:xfrm>
            <a:off x="2513997" y="2010423"/>
            <a:ext cx="3657600" cy="267353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19906E-73AD-AC40-98D6-8AC96C670D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1658" y="1182386"/>
            <a:ext cx="7874094" cy="452438"/>
          </a:xfrm>
        </p:spPr>
        <p:txBody>
          <a:bodyPr/>
          <a:lstStyle/>
          <a:p>
            <a:pPr algn="ctr"/>
            <a:r>
              <a:rPr lang="de-DE" dirty="0" err="1">
                <a:latin typeface="+mj-lt"/>
              </a:rPr>
              <a:t>GartenKlimA</a:t>
            </a:r>
            <a:r>
              <a:rPr lang="de-DE" dirty="0">
                <a:latin typeface="+mj-lt"/>
              </a:rPr>
              <a:t> - Klimawandel im Freizeitgartenbau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DF6B74-95A2-394E-8500-EFBF025EB0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1658" y="1683357"/>
            <a:ext cx="7874094" cy="381000"/>
          </a:xfrm>
        </p:spPr>
        <p:txBody>
          <a:bodyPr/>
          <a:lstStyle/>
          <a:p>
            <a:pPr algn="ctr"/>
            <a:r>
              <a:rPr lang="de-DE" sz="2400" b="1" dirty="0">
                <a:latin typeface="+mj-lt"/>
              </a:rPr>
              <a:t>Bewässerung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B0086B-DE50-4E43-874D-932846BCED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1658" y="4753976"/>
            <a:ext cx="7874094" cy="233363"/>
          </a:xfrm>
        </p:spPr>
        <p:txBody>
          <a:bodyPr/>
          <a:lstStyle/>
          <a:p>
            <a:pPr algn="ctr"/>
            <a:r>
              <a:rPr lang="de-DE" sz="1400" b="1" dirty="0" err="1">
                <a:latin typeface="+mn-lt"/>
              </a:rPr>
              <a:t>GartenKlimA</a:t>
            </a:r>
            <a:r>
              <a:rPr lang="de-DE" sz="1400" b="1" dirty="0">
                <a:latin typeface="+mn-lt"/>
              </a:rPr>
              <a:t>  -  mehr unter www.garten-klima.de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381" y="159560"/>
            <a:ext cx="2740371" cy="54913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5278" y="3647209"/>
            <a:ext cx="1203159" cy="1063398"/>
          </a:xfrm>
          <a:prstGeom prst="rect">
            <a:avLst/>
          </a:prstGeom>
          <a:noFill/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9E54E1E-3AE9-46DE-9E3B-8B91EAB7A7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6293" y="364420"/>
            <a:ext cx="733007" cy="31262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B5A8AA7-3173-45EC-A771-724D44FB0FD3}"/>
              </a:ext>
            </a:extLst>
          </p:cNvPr>
          <p:cNvSpPr txBox="1"/>
          <p:nvPr/>
        </p:nvSpPr>
        <p:spPr>
          <a:xfrm>
            <a:off x="5502978" y="4324443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(1)</a:t>
            </a:r>
          </a:p>
        </p:txBody>
      </p:sp>
    </p:spTree>
    <p:extLst>
      <p:ext uri="{BB962C8B-B14F-4D97-AF65-F5344CB8AC3E}">
        <p14:creationId xmlns:p14="http://schemas.microsoft.com/office/powerpoint/2010/main" val="3991997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B63DE3A-5A1F-4565-B0B7-9D56EE22EB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1200" y="1017883"/>
            <a:ext cx="7434000" cy="452438"/>
          </a:xfrm>
        </p:spPr>
        <p:txBody>
          <a:bodyPr/>
          <a:lstStyle/>
          <a:p>
            <a:r>
              <a:rPr lang="de-DE" dirty="0"/>
              <a:t>2. Wasserhaushalt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189D8750-1E24-478D-BA44-85AC697E3E9C}"/>
              </a:ext>
            </a:extLst>
          </p:cNvPr>
          <p:cNvSpPr txBox="1">
            <a:spLocks/>
          </p:cNvSpPr>
          <p:nvPr/>
        </p:nvSpPr>
        <p:spPr>
          <a:xfrm>
            <a:off x="961200" y="601200"/>
            <a:ext cx="5115607" cy="29565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600" b="1" kern="1200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100" b="1" kern="1200" baseline="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Lucida Grande"/>
              <a:buChar char="»"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30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Wasser – Zahlen und Fakten</a:t>
            </a:r>
          </a:p>
          <a:p>
            <a:pPr>
              <a:spcAft>
                <a:spcPts val="2400"/>
              </a:spcAft>
            </a:pPr>
            <a:endParaRPr lang="de-DE" sz="1400" b="0" dirty="0">
              <a:solidFill>
                <a:schemeClr val="bg1"/>
              </a:solidFill>
              <a:latin typeface="+mn-lt"/>
            </a:endParaRPr>
          </a:p>
          <a:p>
            <a:pPr marL="457200" indent="-457200">
              <a:spcAft>
                <a:spcPts val="1800"/>
              </a:spcAft>
              <a:buFont typeface="+mj-lt"/>
              <a:buAutoNum type="arabicPeriod" startAt="3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Abschätzung des Wasserbedarfs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3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Effizientes Gießen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3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Reduzierung des Wasserbedarfs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3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Bewässerungsverfahren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3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Möglichkeiten zur Automatisierung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3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Fazit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3"/>
            </a:pPr>
            <a:endParaRPr lang="de-DE" sz="1400" dirty="0"/>
          </a:p>
          <a:p>
            <a:pPr marL="457200" indent="-457200">
              <a:spcAft>
                <a:spcPts val="1800"/>
              </a:spcAft>
              <a:buFont typeface="+mj-lt"/>
              <a:buAutoNum type="arabicPeriod" startAt="3"/>
            </a:pP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370810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: abgerundete Ecken 8">
            <a:extLst>
              <a:ext uri="{FF2B5EF4-FFF2-40B4-BE49-F238E27FC236}">
                <a16:creationId xmlns:a16="http://schemas.microsoft.com/office/drawing/2014/main" id="{065BCC55-9053-4902-B61A-2C1A27B3E157}"/>
              </a:ext>
            </a:extLst>
          </p:cNvPr>
          <p:cNvSpPr/>
          <p:nvPr/>
        </p:nvSpPr>
        <p:spPr>
          <a:xfrm>
            <a:off x="1633782" y="1620297"/>
            <a:ext cx="1276730" cy="69036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hteck: abgerundete Ecken 8">
            <a:extLst>
              <a:ext uri="{FF2B5EF4-FFF2-40B4-BE49-F238E27FC236}">
                <a16:creationId xmlns:a16="http://schemas.microsoft.com/office/drawing/2014/main" id="{ACF49EA4-D476-4941-8702-27F1CEFD5E3D}"/>
              </a:ext>
            </a:extLst>
          </p:cNvPr>
          <p:cNvSpPr/>
          <p:nvPr/>
        </p:nvSpPr>
        <p:spPr>
          <a:xfrm>
            <a:off x="5342991" y="3623608"/>
            <a:ext cx="1492348" cy="90672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hteck: abgerundete Ecken 8">
            <a:extLst>
              <a:ext uri="{FF2B5EF4-FFF2-40B4-BE49-F238E27FC236}">
                <a16:creationId xmlns:a16="http://schemas.microsoft.com/office/drawing/2014/main" id="{8ED87D06-2FFA-4DE4-8A2D-19EB7059AB73}"/>
              </a:ext>
            </a:extLst>
          </p:cNvPr>
          <p:cNvSpPr/>
          <p:nvPr/>
        </p:nvSpPr>
        <p:spPr>
          <a:xfrm>
            <a:off x="5342991" y="1620297"/>
            <a:ext cx="1276730" cy="69036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49106FE-E847-43FB-8BBE-DA6937FFB4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Bedeutung von Wasser für die Pflanze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990CEC3-80C0-4451-A2EB-EF761CF6191F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Wasserhaushalt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FDB00A6-DA71-4ED4-A8F4-0FB68F3E0B76}"/>
              </a:ext>
            </a:extLst>
          </p:cNvPr>
          <p:cNvSpPr txBox="1"/>
          <p:nvPr/>
        </p:nvSpPr>
        <p:spPr>
          <a:xfrm>
            <a:off x="7128244" y="4654157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latin typeface="+mn-lt"/>
              </a:rPr>
              <a:t>(11)</a:t>
            </a:r>
            <a:endParaRPr lang="de-DE" sz="800" dirty="0">
              <a:latin typeface="+mn-lt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38" y="1758843"/>
            <a:ext cx="1840066" cy="2235392"/>
          </a:xfrm>
          <a:prstGeom prst="rect">
            <a:avLst/>
          </a:prstGeom>
        </p:spPr>
      </p:pic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369B1E67-A5BE-4BD6-9C52-BFB0B1D8CE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08766" y="1663671"/>
            <a:ext cx="1126762" cy="48925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sz="1600" dirty="0"/>
              <a:t>Bau – und </a:t>
            </a:r>
            <a:br>
              <a:rPr lang="de-DE" sz="1600" dirty="0"/>
            </a:br>
            <a:r>
              <a:rPr lang="de-DE" sz="1600" dirty="0"/>
              <a:t>Inhaltsstoff</a:t>
            </a:r>
          </a:p>
        </p:txBody>
      </p:sp>
      <p:sp>
        <p:nvSpPr>
          <p:cNvPr id="13" name="Rechteck: abgerundete Ecken 8">
            <a:extLst>
              <a:ext uri="{FF2B5EF4-FFF2-40B4-BE49-F238E27FC236}">
                <a16:creationId xmlns:a16="http://schemas.microsoft.com/office/drawing/2014/main" id="{8ED87D06-2FFA-4DE4-8A2D-19EB7059AB73}"/>
              </a:ext>
            </a:extLst>
          </p:cNvPr>
          <p:cNvSpPr/>
          <p:nvPr/>
        </p:nvSpPr>
        <p:spPr>
          <a:xfrm>
            <a:off x="1413084" y="3562035"/>
            <a:ext cx="1492348" cy="90672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369B1E67-A5BE-4BD6-9C52-BFB0B1D8CE34}"/>
              </a:ext>
            </a:extLst>
          </p:cNvPr>
          <p:cNvSpPr txBox="1">
            <a:spLocks/>
          </p:cNvSpPr>
          <p:nvPr/>
        </p:nvSpPr>
        <p:spPr>
          <a:xfrm>
            <a:off x="1528134" y="3623608"/>
            <a:ext cx="1293895" cy="1095876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 algn="l" defTabSz="342900" rtl="0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71AD2A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dirty="0"/>
              <a:t>Bestandteil von Stoffwechsel-prozessen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369B1E67-A5BE-4BD6-9C52-BFB0B1D8CE34}"/>
              </a:ext>
            </a:extLst>
          </p:cNvPr>
          <p:cNvSpPr txBox="1">
            <a:spLocks/>
          </p:cNvSpPr>
          <p:nvPr/>
        </p:nvSpPr>
        <p:spPr>
          <a:xfrm>
            <a:off x="5488322" y="3657330"/>
            <a:ext cx="1216136" cy="1028432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 algn="l" defTabSz="342900" rtl="0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71AD2A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dirty="0"/>
              <a:t>Nährstoff-aufnahme und -transport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369B1E67-A5BE-4BD6-9C52-BFB0B1D8CE34}"/>
              </a:ext>
            </a:extLst>
          </p:cNvPr>
          <p:cNvSpPr txBox="1">
            <a:spLocks/>
          </p:cNvSpPr>
          <p:nvPr/>
        </p:nvSpPr>
        <p:spPr>
          <a:xfrm>
            <a:off x="5385564" y="1663671"/>
            <a:ext cx="1191584" cy="859263"/>
          </a:xfrm>
          <a:prstGeom prst="rect">
            <a:avLst/>
          </a:prstGeom>
        </p:spPr>
        <p:txBody>
          <a:bodyPr vert="horz" lIns="0" rIns="0" bIns="0">
            <a:noAutofit/>
          </a:bodyPr>
          <a:lstStyle>
            <a:lvl1pPr marL="135731" indent="-133350" algn="l" defTabSz="342900" rtl="0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71AD2A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dirty="0"/>
              <a:t>Kühlung bei Verdunstung</a:t>
            </a:r>
          </a:p>
        </p:txBody>
      </p:sp>
    </p:spTree>
    <p:extLst>
      <p:ext uri="{BB962C8B-B14F-4D97-AF65-F5344CB8AC3E}">
        <p14:creationId xmlns:p14="http://schemas.microsoft.com/office/powerpoint/2010/main" val="17407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23" grpId="0" animBg="1"/>
      <p:bldP spid="12" grpId="0" build="p"/>
      <p:bldP spid="13" grpId="0" animBg="1"/>
      <p:bldP spid="14" grpId="0"/>
      <p:bldP spid="16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2600" dirty="0"/>
              <a:t>Zu viel des Guten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AAA2020-83B7-4772-9D8A-8A707C5CCA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Folgen eines Überangebots an Wasser: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277857" y="1905576"/>
            <a:ext cx="21865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de-DE" sz="1000" dirty="0">
              <a:latin typeface="+mn-lt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FBD62AD-DFBB-41C7-9C13-823AE9519C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54" r="14905"/>
          <a:stretch/>
        </p:blipFill>
        <p:spPr>
          <a:xfrm>
            <a:off x="5043787" y="2456210"/>
            <a:ext cx="3139888" cy="187559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06344754-ED9E-47FD-9BC4-506496AE7603}"/>
              </a:ext>
            </a:extLst>
          </p:cNvPr>
          <p:cNvSpPr txBox="1"/>
          <p:nvPr/>
        </p:nvSpPr>
        <p:spPr>
          <a:xfrm>
            <a:off x="5029202" y="4331804"/>
            <a:ext cx="3154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Staunässe im </a:t>
            </a:r>
            <a:r>
              <a:rPr lang="de-DE" sz="1200">
                <a:latin typeface="+mn-lt"/>
              </a:rPr>
              <a:t>Rasen                                             </a:t>
            </a:r>
            <a:r>
              <a:rPr lang="de-DE" sz="800">
                <a:latin typeface="+mn-lt"/>
              </a:rPr>
              <a:t>(13)</a:t>
            </a:r>
            <a:endParaRPr lang="de-DE" sz="800" dirty="0">
              <a:latin typeface="+mn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5946CC5-08AD-4AC2-AE5A-215B1E2541B3}"/>
              </a:ext>
            </a:extLst>
          </p:cNvPr>
          <p:cNvSpPr txBox="1"/>
          <p:nvPr/>
        </p:nvSpPr>
        <p:spPr>
          <a:xfrm>
            <a:off x="6998304" y="1920964"/>
            <a:ext cx="4660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latin typeface="+mn-lt"/>
              </a:rPr>
              <a:t>(12)</a:t>
            </a:r>
            <a:endParaRPr lang="de-DE" sz="800" dirty="0">
              <a:latin typeface="+mn-l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4E9C437-AEB3-4162-901A-DB18BA1C594D}"/>
              </a:ext>
            </a:extLst>
          </p:cNvPr>
          <p:cNvSpPr txBox="1"/>
          <p:nvPr/>
        </p:nvSpPr>
        <p:spPr>
          <a:xfrm>
            <a:off x="960325" y="1796542"/>
            <a:ext cx="3894407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600"/>
              </a:spcAft>
              <a:buClr>
                <a:srgbClr val="78B800"/>
              </a:buClr>
              <a:buFont typeface="Arial" panose="020B0604020202020204" pitchFamily="34" charset="0"/>
              <a:buChar char="•"/>
            </a:pPr>
            <a:r>
              <a:rPr lang="de-DE" sz="1900" b="1" dirty="0">
                <a:latin typeface="+mn-lt"/>
              </a:rPr>
              <a:t>Wasserverschwendung</a:t>
            </a:r>
          </a:p>
          <a:p>
            <a:pPr marL="342900" indent="-342900" algn="l">
              <a:spcAft>
                <a:spcPts val="600"/>
              </a:spcAft>
              <a:buClr>
                <a:srgbClr val="78B800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latin typeface="+mn-lt"/>
              </a:rPr>
              <a:t>Förderung von pilzlichen und bakteriellen </a:t>
            </a:r>
            <a:r>
              <a:rPr lang="de-DE" sz="1900" b="1" dirty="0">
                <a:latin typeface="+mn-lt"/>
              </a:rPr>
              <a:t>Krankheitserregern</a:t>
            </a:r>
          </a:p>
          <a:p>
            <a:pPr marL="342900" indent="-342900" algn="l">
              <a:spcAft>
                <a:spcPts val="600"/>
              </a:spcAft>
              <a:buClr>
                <a:srgbClr val="78B800"/>
              </a:buClr>
              <a:buFont typeface="Arial" panose="020B0604020202020204" pitchFamily="34" charset="0"/>
              <a:buChar char="•"/>
            </a:pPr>
            <a:r>
              <a:rPr lang="de-DE" sz="1900" b="1" dirty="0">
                <a:latin typeface="+mn-lt"/>
              </a:rPr>
              <a:t>Nährstoffauswaschung</a:t>
            </a:r>
          </a:p>
          <a:p>
            <a:pPr marL="342900" indent="-342900" algn="l">
              <a:spcAft>
                <a:spcPts val="600"/>
              </a:spcAft>
              <a:buClr>
                <a:srgbClr val="78B800"/>
              </a:buClr>
              <a:buFont typeface="Arial" panose="020B0604020202020204" pitchFamily="34" charset="0"/>
              <a:buChar char="•"/>
            </a:pPr>
            <a:r>
              <a:rPr lang="de-DE" sz="1900" b="1" dirty="0">
                <a:latin typeface="+mn-lt"/>
              </a:rPr>
              <a:t>Wurzelschäden</a:t>
            </a:r>
            <a:r>
              <a:rPr lang="de-DE" sz="1900" dirty="0">
                <a:latin typeface="+mn-lt"/>
              </a:rPr>
              <a:t> durch Vernässung und Sauerstoffmangel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7072552-B741-4432-B098-26A3C8639023}"/>
              </a:ext>
            </a:extLst>
          </p:cNvPr>
          <p:cNvSpPr txBox="1"/>
          <p:nvPr/>
        </p:nvSpPr>
        <p:spPr>
          <a:xfrm>
            <a:off x="1141629" y="4128434"/>
            <a:ext cx="3139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Pflanzen sind häufig </a:t>
            </a:r>
            <a:r>
              <a:rPr lang="de-DE" sz="1600" b="1" dirty="0">
                <a:latin typeface="+mn-lt"/>
              </a:rPr>
              <a:t>trockenheitsresistenter</a:t>
            </a:r>
            <a:r>
              <a:rPr lang="de-DE" sz="1600" dirty="0">
                <a:latin typeface="+mn-lt"/>
              </a:rPr>
              <a:t> als gedacht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F3D74779-9C33-4FF9-836B-7AFE875D0F5A}"/>
              </a:ext>
            </a:extLst>
          </p:cNvPr>
          <p:cNvSpPr/>
          <p:nvPr/>
        </p:nvSpPr>
        <p:spPr>
          <a:xfrm>
            <a:off x="1141629" y="4059844"/>
            <a:ext cx="3139887" cy="721954"/>
          </a:xfrm>
          <a:prstGeom prst="roundRect">
            <a:avLst/>
          </a:prstGeom>
          <a:ln w="1905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0837374-C38D-4C4A-9B24-E0EBCE0A5940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Wasserhaushalt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538F0DA-86B4-4A35-B212-DDBCF33637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57" y="389379"/>
            <a:ext cx="2059884" cy="151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44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EE97772-F672-4EBD-A8D6-A77566237F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Wasserhaushalt des Bodens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599F490-E06C-4E65-8B62-95DFF805FD7C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Wasserhaushalt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23CD2CC-B8A3-4065-BCF3-6CC3161A4A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977" y="1215453"/>
            <a:ext cx="3387932" cy="226063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3C3D444-078B-4FCE-99DC-C938156BB307}"/>
              </a:ext>
            </a:extLst>
          </p:cNvPr>
          <p:cNvSpPr txBox="1"/>
          <p:nvPr/>
        </p:nvSpPr>
        <p:spPr>
          <a:xfrm>
            <a:off x="4248692" y="3476084"/>
            <a:ext cx="3305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Humoser Gartenboden </a:t>
            </a:r>
            <a:r>
              <a:rPr lang="de-DE" sz="800" dirty="0">
                <a:latin typeface="+mn-lt"/>
              </a:rPr>
              <a:t>(14) 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13A6E7B5-69A3-4D18-A50E-A16A024C0E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0326" y="1219036"/>
            <a:ext cx="3029931" cy="3647932"/>
          </a:xfrm>
        </p:spPr>
        <p:txBody>
          <a:bodyPr>
            <a:normAutofit/>
          </a:bodyPr>
          <a:lstStyle/>
          <a:p>
            <a:pPr marL="358775" indent="-357188"/>
            <a:r>
              <a:rPr lang="de-DE" dirty="0"/>
              <a:t>Bodenart</a:t>
            </a:r>
          </a:p>
          <a:p>
            <a:pPr marL="358775" indent="-357188"/>
            <a:r>
              <a:rPr lang="de-DE" dirty="0"/>
              <a:t>Porenverhältnis</a:t>
            </a:r>
          </a:p>
          <a:p>
            <a:pPr marL="358775" indent="-357188"/>
            <a:r>
              <a:rPr lang="de-DE" dirty="0"/>
              <a:t>Humusgehalt</a:t>
            </a:r>
          </a:p>
          <a:p>
            <a:pPr marL="358775" indent="-357188"/>
            <a:r>
              <a:rPr lang="de-DE" dirty="0"/>
              <a:t>Tiefgründigkeit</a:t>
            </a:r>
          </a:p>
          <a:p>
            <a:pPr marL="358775" indent="-357188"/>
            <a:r>
              <a:rPr lang="de-DE" dirty="0"/>
              <a:t>Verdichtungsgrad</a:t>
            </a:r>
          </a:p>
          <a:p>
            <a:pPr marL="2381" indent="0">
              <a:lnSpc>
                <a:spcPct val="110000"/>
              </a:lnSpc>
              <a:spcBef>
                <a:spcPts val="0"/>
              </a:spcBef>
              <a:buNone/>
            </a:pPr>
            <a:endParaRPr lang="de-DE" sz="1300" dirty="0"/>
          </a:p>
          <a:p>
            <a:pPr marL="2381" indent="0">
              <a:lnSpc>
                <a:spcPct val="110000"/>
              </a:lnSpc>
              <a:buNone/>
            </a:pPr>
            <a:r>
              <a:rPr lang="de-DE" dirty="0"/>
              <a:t>… entscheiden wesentlich </a:t>
            </a:r>
            <a:r>
              <a:rPr lang="de-DE"/>
              <a:t>darüber, wie viel Wasser der Boden aufnehmen und speichern kann.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1969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FDDD209-84D8-4ABD-99CE-7C574FE2FB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Einfluss der Korngrößen</a:t>
            </a:r>
          </a:p>
        </p:txBody>
      </p:sp>
      <p:graphicFrame>
        <p:nvGraphicFramePr>
          <p:cNvPr id="13" name="Tabelle 13">
            <a:extLst>
              <a:ext uri="{FF2B5EF4-FFF2-40B4-BE49-F238E27FC236}">
                <a16:creationId xmlns:a16="http://schemas.microsoft.com/office/drawing/2014/main" id="{DFD8F289-8449-4378-B435-8A440AB0BC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278061"/>
              </p:ext>
            </p:extLst>
          </p:nvPr>
        </p:nvGraphicFramePr>
        <p:xfrm>
          <a:off x="960326" y="1335713"/>
          <a:ext cx="3281915" cy="2588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990">
                  <a:extLst>
                    <a:ext uri="{9D8B030D-6E8A-4147-A177-3AD203B41FA5}">
                      <a16:colId xmlns:a16="http://schemas.microsoft.com/office/drawing/2014/main" val="2803058870"/>
                    </a:ext>
                  </a:extLst>
                </a:gridCol>
                <a:gridCol w="758455">
                  <a:extLst>
                    <a:ext uri="{9D8B030D-6E8A-4147-A177-3AD203B41FA5}">
                      <a16:colId xmlns:a16="http://schemas.microsoft.com/office/drawing/2014/main" val="2185633915"/>
                    </a:ext>
                  </a:extLst>
                </a:gridCol>
                <a:gridCol w="723014">
                  <a:extLst>
                    <a:ext uri="{9D8B030D-6E8A-4147-A177-3AD203B41FA5}">
                      <a16:colId xmlns:a16="http://schemas.microsoft.com/office/drawing/2014/main" val="8512074"/>
                    </a:ext>
                  </a:extLst>
                </a:gridCol>
                <a:gridCol w="758456">
                  <a:extLst>
                    <a:ext uri="{9D8B030D-6E8A-4147-A177-3AD203B41FA5}">
                      <a16:colId xmlns:a16="http://schemas.microsoft.com/office/drawing/2014/main" val="1080987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Sand-boden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Schluff-boden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Ton-boden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441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Porenweite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grob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mittel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fein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670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Wasser-führung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501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Wasser-speicherung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415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Pflanzen-verfügbares Wasser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7 %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30 %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25 %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5565887"/>
                  </a:ext>
                </a:extLst>
              </a:tr>
            </a:tbl>
          </a:graphicData>
        </a:graphic>
      </p:graphicFrame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3888" y="2271553"/>
            <a:ext cx="2150619" cy="40304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1622" y="2791161"/>
            <a:ext cx="2082885" cy="403046"/>
          </a:xfrm>
          <a:prstGeom prst="rect">
            <a:avLst/>
          </a:prstGeom>
        </p:spPr>
      </p:pic>
      <p:sp>
        <p:nvSpPr>
          <p:cNvPr id="12" name="Ellipse 11"/>
          <p:cNvSpPr/>
          <p:nvPr/>
        </p:nvSpPr>
        <p:spPr>
          <a:xfrm>
            <a:off x="2737953" y="3347143"/>
            <a:ext cx="544208" cy="44954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4" name="Pfeil nach unten 13"/>
          <p:cNvSpPr/>
          <p:nvPr/>
        </p:nvSpPr>
        <p:spPr>
          <a:xfrm>
            <a:off x="2853182" y="4007631"/>
            <a:ext cx="370192" cy="405600"/>
          </a:xfrm>
          <a:prstGeom prst="downArrow">
            <a:avLst/>
          </a:prstGeom>
          <a:solidFill>
            <a:srgbClr val="78B800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960326" y="4521557"/>
            <a:ext cx="6930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+mn-lt"/>
              </a:rPr>
              <a:t>Böden mit </a:t>
            </a:r>
            <a:r>
              <a:rPr lang="de-DE" sz="1600" b="1" dirty="0">
                <a:latin typeface="+mn-lt"/>
              </a:rPr>
              <a:t>mittlerer Körnung </a:t>
            </a:r>
            <a:r>
              <a:rPr lang="de-DE" sz="1600" dirty="0">
                <a:latin typeface="+mn-lt"/>
              </a:rPr>
              <a:t>sind für die Versorgung der Pflanzen am günstigsten</a:t>
            </a:r>
          </a:p>
        </p:txBody>
      </p:sp>
      <p:sp>
        <p:nvSpPr>
          <p:cNvPr id="16" name="Abgerundetes Rechteck 15"/>
          <p:cNvSpPr/>
          <p:nvPr/>
        </p:nvSpPr>
        <p:spPr>
          <a:xfrm>
            <a:off x="960327" y="4413231"/>
            <a:ext cx="7010153" cy="532628"/>
          </a:xfrm>
          <a:prstGeom prst="roundRect">
            <a:avLst/>
          </a:prstGeom>
          <a:ln w="28575">
            <a:solidFill>
              <a:srgbClr val="78B8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C1CC42BF-1330-4319-9632-8A93CC89DBDA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Wasserhaushalt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1D20AE7A-6FE3-4E09-BB31-FF41C06D098F}"/>
              </a:ext>
            </a:extLst>
          </p:cNvPr>
          <p:cNvSpPr txBox="1"/>
          <p:nvPr/>
        </p:nvSpPr>
        <p:spPr>
          <a:xfrm>
            <a:off x="3996260" y="3933650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(15)</a:t>
            </a: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159A46DE-80AF-480B-9239-A0F42A036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411" y="2633340"/>
            <a:ext cx="2708915" cy="1150333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FD6843E7-C5F8-48BF-824F-A221C7E09E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505" y="1111755"/>
            <a:ext cx="1126561" cy="2180442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E093B828-B36A-458B-9F3F-10D14FDF6C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b="45177"/>
          <a:stretch/>
        </p:blipFill>
        <p:spPr>
          <a:xfrm>
            <a:off x="5882193" y="2913643"/>
            <a:ext cx="215605" cy="259468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AE76285C-5EFB-4897-BAAF-D9A5309660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b="45177"/>
          <a:stretch/>
        </p:blipFill>
        <p:spPr>
          <a:xfrm>
            <a:off x="6950076" y="2852336"/>
            <a:ext cx="195960" cy="235826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C802A838-6C66-4A26-8245-18A9DF00C9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b="45177"/>
          <a:stretch/>
        </p:blipFill>
        <p:spPr>
          <a:xfrm>
            <a:off x="6553080" y="3197127"/>
            <a:ext cx="209094" cy="251632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C3A979B9-5EBC-4336-927E-FB0D166A2B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b="45177"/>
          <a:stretch/>
        </p:blipFill>
        <p:spPr>
          <a:xfrm>
            <a:off x="7111550" y="3378544"/>
            <a:ext cx="209093" cy="251631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74A6FEC1-F4CC-4473-8899-02B61948E6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b="45177"/>
          <a:stretch/>
        </p:blipFill>
        <p:spPr>
          <a:xfrm>
            <a:off x="5167442" y="3355842"/>
            <a:ext cx="215605" cy="259468"/>
          </a:xfrm>
          <a:prstGeom prst="rect">
            <a:avLst/>
          </a:prstGeom>
        </p:spPr>
      </p:pic>
      <p:pic>
        <p:nvPicPr>
          <p:cNvPr id="64" name="Grafik 63">
            <a:extLst>
              <a:ext uri="{FF2B5EF4-FFF2-40B4-BE49-F238E27FC236}">
                <a16:creationId xmlns:a16="http://schemas.microsoft.com/office/drawing/2014/main" id="{F6540676-8633-4A04-846A-91F0792161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b="45177"/>
          <a:stretch/>
        </p:blipFill>
        <p:spPr>
          <a:xfrm>
            <a:off x="5041188" y="3027446"/>
            <a:ext cx="209094" cy="251632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65B7AEBF-BD9B-4A56-8C0D-18C3D00B17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b="45177"/>
          <a:stretch/>
        </p:blipFill>
        <p:spPr>
          <a:xfrm>
            <a:off x="5559567" y="2768726"/>
            <a:ext cx="209094" cy="251632"/>
          </a:xfrm>
          <a:prstGeom prst="rect">
            <a:avLst/>
          </a:prstGeom>
        </p:spPr>
      </p:pic>
      <p:pic>
        <p:nvPicPr>
          <p:cNvPr id="66" name="Grafik 65">
            <a:extLst>
              <a:ext uri="{FF2B5EF4-FFF2-40B4-BE49-F238E27FC236}">
                <a16:creationId xmlns:a16="http://schemas.microsoft.com/office/drawing/2014/main" id="{4C7D4A91-614D-4EB6-9A1C-2403FC4AC3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b="45177"/>
          <a:stretch/>
        </p:blipFill>
        <p:spPr>
          <a:xfrm>
            <a:off x="6050423" y="3370395"/>
            <a:ext cx="209094" cy="251632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1AB0104B-E8F7-4390-99B7-7E2125E841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b="45177"/>
          <a:stretch/>
        </p:blipFill>
        <p:spPr>
          <a:xfrm>
            <a:off x="7352439" y="3052305"/>
            <a:ext cx="209094" cy="251632"/>
          </a:xfrm>
          <a:prstGeom prst="rect">
            <a:avLst/>
          </a:prstGeom>
        </p:spPr>
      </p:pic>
      <p:cxnSp>
        <p:nvCxnSpPr>
          <p:cNvPr id="68" name="Gerade Verbindung mit Pfeil 67">
            <a:extLst>
              <a:ext uri="{FF2B5EF4-FFF2-40B4-BE49-F238E27FC236}">
                <a16:creationId xmlns:a16="http://schemas.microsoft.com/office/drawing/2014/main" id="{79C30B6A-6302-47ED-A721-7558FF6E5DDB}"/>
              </a:ext>
            </a:extLst>
          </p:cNvPr>
          <p:cNvCxnSpPr/>
          <p:nvPr/>
        </p:nvCxnSpPr>
        <p:spPr>
          <a:xfrm>
            <a:off x="6724961" y="2563091"/>
            <a:ext cx="831182" cy="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69" name="Grafik 68">
            <a:extLst>
              <a:ext uri="{FF2B5EF4-FFF2-40B4-BE49-F238E27FC236}">
                <a16:creationId xmlns:a16="http://schemas.microsoft.com/office/drawing/2014/main" id="{B9D226CC-AF82-49B8-805F-66433A141FD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6007" y="2827173"/>
            <a:ext cx="369543" cy="368588"/>
          </a:xfrm>
          <a:prstGeom prst="rect">
            <a:avLst/>
          </a:prstGeom>
        </p:spPr>
      </p:pic>
      <p:pic>
        <p:nvPicPr>
          <p:cNvPr id="70" name="Grafik 69">
            <a:extLst>
              <a:ext uri="{FF2B5EF4-FFF2-40B4-BE49-F238E27FC236}">
                <a16:creationId xmlns:a16="http://schemas.microsoft.com/office/drawing/2014/main" id="{9C1D8B68-083C-4EC8-BF24-973D7CFE9DB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3111" y="2666118"/>
            <a:ext cx="369543" cy="368588"/>
          </a:xfrm>
          <a:prstGeom prst="rect">
            <a:avLst/>
          </a:prstGeom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5AA6FD31-A1FC-499C-80A1-7DF3E2BD0EF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028" y="3088831"/>
            <a:ext cx="369543" cy="368588"/>
          </a:xfrm>
          <a:prstGeom prst="rect">
            <a:avLst/>
          </a:prstGeom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FE786508-713D-4A20-B346-1E44936E3E9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277" y="3213276"/>
            <a:ext cx="369543" cy="368588"/>
          </a:xfrm>
          <a:prstGeom prst="rect">
            <a:avLst/>
          </a:prstGeom>
        </p:spPr>
      </p:pic>
      <p:cxnSp>
        <p:nvCxnSpPr>
          <p:cNvPr id="75" name="Gerade Verbindung mit Pfeil 74">
            <a:extLst>
              <a:ext uri="{FF2B5EF4-FFF2-40B4-BE49-F238E27FC236}">
                <a16:creationId xmlns:a16="http://schemas.microsoft.com/office/drawing/2014/main" id="{C743E5D7-BEAD-499F-A1D6-14F0D46B11FF}"/>
              </a:ext>
            </a:extLst>
          </p:cNvPr>
          <p:cNvCxnSpPr>
            <a:cxnSpLocks/>
          </p:cNvCxnSpPr>
          <p:nvPr/>
        </p:nvCxnSpPr>
        <p:spPr>
          <a:xfrm>
            <a:off x="5644788" y="1706899"/>
            <a:ext cx="0" cy="926441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0" name="Textfeld 79">
            <a:extLst>
              <a:ext uri="{FF2B5EF4-FFF2-40B4-BE49-F238E27FC236}">
                <a16:creationId xmlns:a16="http://schemas.microsoft.com/office/drawing/2014/main" id="{EBED6AD0-BC0C-42AA-86F7-E6B63657D814}"/>
              </a:ext>
            </a:extLst>
          </p:cNvPr>
          <p:cNvSpPr txBox="1"/>
          <p:nvPr/>
        </p:nvSpPr>
        <p:spPr>
          <a:xfrm>
            <a:off x="6832014" y="2312141"/>
            <a:ext cx="7805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solidFill>
                  <a:srgbClr val="0070C0"/>
                </a:solidFill>
                <a:latin typeface="+mn-lt"/>
              </a:rPr>
              <a:t>Abfluss</a:t>
            </a:r>
          </a:p>
        </p:txBody>
      </p:sp>
      <p:sp>
        <p:nvSpPr>
          <p:cNvPr id="81" name="Textfeld 80">
            <a:extLst>
              <a:ext uri="{FF2B5EF4-FFF2-40B4-BE49-F238E27FC236}">
                <a16:creationId xmlns:a16="http://schemas.microsoft.com/office/drawing/2014/main" id="{01CA833A-184A-4A0F-92F5-7CF6827F843C}"/>
              </a:ext>
            </a:extLst>
          </p:cNvPr>
          <p:cNvSpPr txBox="1"/>
          <p:nvPr/>
        </p:nvSpPr>
        <p:spPr>
          <a:xfrm>
            <a:off x="5081594" y="1192634"/>
            <a:ext cx="1126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solidFill>
                  <a:srgbClr val="0070C0"/>
                </a:solidFill>
                <a:latin typeface="+mn-lt"/>
              </a:rPr>
              <a:t>Niederschlag/Bewässerung </a:t>
            </a:r>
          </a:p>
        </p:txBody>
      </p:sp>
      <p:sp>
        <p:nvSpPr>
          <p:cNvPr id="82" name="Textfeld 81">
            <a:extLst>
              <a:ext uri="{FF2B5EF4-FFF2-40B4-BE49-F238E27FC236}">
                <a16:creationId xmlns:a16="http://schemas.microsoft.com/office/drawing/2014/main" id="{9B59268A-2E63-415E-AB84-0D34EFF1B342}"/>
              </a:ext>
            </a:extLst>
          </p:cNvPr>
          <p:cNvSpPr txBox="1"/>
          <p:nvPr/>
        </p:nvSpPr>
        <p:spPr>
          <a:xfrm>
            <a:off x="6183094" y="3854429"/>
            <a:ext cx="11375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solidFill>
                  <a:srgbClr val="0070C0"/>
                </a:solidFill>
                <a:latin typeface="+mn-lt"/>
              </a:rPr>
              <a:t>Versickerung</a:t>
            </a:r>
          </a:p>
        </p:txBody>
      </p:sp>
      <p:sp>
        <p:nvSpPr>
          <p:cNvPr id="83" name="Textfeld 82">
            <a:extLst>
              <a:ext uri="{FF2B5EF4-FFF2-40B4-BE49-F238E27FC236}">
                <a16:creationId xmlns:a16="http://schemas.microsoft.com/office/drawing/2014/main" id="{479CED3B-E5DA-473B-83C1-5CE4CFCD8B95}"/>
              </a:ext>
            </a:extLst>
          </p:cNvPr>
          <p:cNvSpPr txBox="1"/>
          <p:nvPr/>
        </p:nvSpPr>
        <p:spPr>
          <a:xfrm>
            <a:off x="5324696" y="3829582"/>
            <a:ext cx="8627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solidFill>
                  <a:srgbClr val="0070C0"/>
                </a:solidFill>
                <a:latin typeface="+mn-lt"/>
              </a:rPr>
              <a:t>Aufstieg</a:t>
            </a:r>
          </a:p>
        </p:txBody>
      </p:sp>
      <p:cxnSp>
        <p:nvCxnSpPr>
          <p:cNvPr id="84" name="Gerade Verbindung mit Pfeil 83">
            <a:extLst>
              <a:ext uri="{FF2B5EF4-FFF2-40B4-BE49-F238E27FC236}">
                <a16:creationId xmlns:a16="http://schemas.microsoft.com/office/drawing/2014/main" id="{F671C211-8696-4808-B29E-F57ED724C8B7}"/>
              </a:ext>
            </a:extLst>
          </p:cNvPr>
          <p:cNvCxnSpPr>
            <a:cxnSpLocks/>
          </p:cNvCxnSpPr>
          <p:nvPr/>
        </p:nvCxnSpPr>
        <p:spPr>
          <a:xfrm>
            <a:off x="6449431" y="3355842"/>
            <a:ext cx="0" cy="48535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5" name="Gerade Verbindung mit Pfeil 84">
            <a:extLst>
              <a:ext uri="{FF2B5EF4-FFF2-40B4-BE49-F238E27FC236}">
                <a16:creationId xmlns:a16="http://schemas.microsoft.com/office/drawing/2014/main" id="{B60C8008-260A-4A17-944A-C8F0431D7A13}"/>
              </a:ext>
            </a:extLst>
          </p:cNvPr>
          <p:cNvCxnSpPr>
            <a:cxnSpLocks/>
          </p:cNvCxnSpPr>
          <p:nvPr/>
        </p:nvCxnSpPr>
        <p:spPr>
          <a:xfrm flipH="1" flipV="1">
            <a:off x="5854045" y="3353688"/>
            <a:ext cx="4213" cy="47776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6" name="Textfeld 85">
            <a:extLst>
              <a:ext uri="{FF2B5EF4-FFF2-40B4-BE49-F238E27FC236}">
                <a16:creationId xmlns:a16="http://schemas.microsoft.com/office/drawing/2014/main" id="{9C47BF1D-3907-4CA7-943C-F00B19386B9D}"/>
              </a:ext>
            </a:extLst>
          </p:cNvPr>
          <p:cNvSpPr txBox="1"/>
          <p:nvPr/>
        </p:nvSpPr>
        <p:spPr>
          <a:xfrm>
            <a:off x="4381925" y="1941171"/>
            <a:ext cx="862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b="1" dirty="0">
                <a:latin typeface="+mn-lt"/>
              </a:rPr>
              <a:t>Fest gebunden</a:t>
            </a:r>
          </a:p>
        </p:txBody>
      </p:sp>
      <p:cxnSp>
        <p:nvCxnSpPr>
          <p:cNvPr id="88" name="Gerader Verbinder 87">
            <a:extLst>
              <a:ext uri="{FF2B5EF4-FFF2-40B4-BE49-F238E27FC236}">
                <a16:creationId xmlns:a16="http://schemas.microsoft.com/office/drawing/2014/main" id="{DB0BDFE4-2FAB-46B8-9327-50C5430DB2C1}"/>
              </a:ext>
            </a:extLst>
          </p:cNvPr>
          <p:cNvCxnSpPr>
            <a:cxnSpLocks/>
            <a:stCxn id="86" idx="2"/>
            <a:endCxn id="69" idx="1"/>
          </p:cNvCxnSpPr>
          <p:nvPr/>
        </p:nvCxnSpPr>
        <p:spPr>
          <a:xfrm>
            <a:off x="4813293" y="2402836"/>
            <a:ext cx="362714" cy="6086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9" name="Gerader Verbinder 88">
            <a:extLst>
              <a:ext uri="{FF2B5EF4-FFF2-40B4-BE49-F238E27FC236}">
                <a16:creationId xmlns:a16="http://schemas.microsoft.com/office/drawing/2014/main" id="{21F86363-BD72-4FCF-BCF0-F2A73ED0A4A8}"/>
              </a:ext>
            </a:extLst>
          </p:cNvPr>
          <p:cNvCxnSpPr>
            <a:cxnSpLocks/>
          </p:cNvCxnSpPr>
          <p:nvPr/>
        </p:nvCxnSpPr>
        <p:spPr>
          <a:xfrm>
            <a:off x="7341907" y="3546888"/>
            <a:ext cx="350094" cy="2371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0" name="Textfeld 89">
            <a:extLst>
              <a:ext uri="{FF2B5EF4-FFF2-40B4-BE49-F238E27FC236}">
                <a16:creationId xmlns:a16="http://schemas.microsoft.com/office/drawing/2014/main" id="{C5AFCA4E-AF9E-4DA3-9E54-7D15A4C93A51}"/>
              </a:ext>
            </a:extLst>
          </p:cNvPr>
          <p:cNvSpPr txBox="1"/>
          <p:nvPr/>
        </p:nvSpPr>
        <p:spPr>
          <a:xfrm>
            <a:off x="8026060" y="4102709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(16)</a:t>
            </a:r>
          </a:p>
        </p:txBody>
      </p:sp>
      <p:sp>
        <p:nvSpPr>
          <p:cNvPr id="91" name="Textfeld 90">
            <a:extLst>
              <a:ext uri="{FF2B5EF4-FFF2-40B4-BE49-F238E27FC236}">
                <a16:creationId xmlns:a16="http://schemas.microsoft.com/office/drawing/2014/main" id="{158F5D1F-F9EA-4F1B-971A-AFB78966C0C8}"/>
              </a:ext>
            </a:extLst>
          </p:cNvPr>
          <p:cNvSpPr txBox="1"/>
          <p:nvPr/>
        </p:nvSpPr>
        <p:spPr>
          <a:xfrm>
            <a:off x="7670737" y="3595715"/>
            <a:ext cx="862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b="1" dirty="0">
                <a:latin typeface="+mn-lt"/>
              </a:rPr>
              <a:t>Frei verfügbar</a:t>
            </a:r>
          </a:p>
        </p:txBody>
      </p:sp>
    </p:spTree>
    <p:extLst>
      <p:ext uri="{BB962C8B-B14F-4D97-AF65-F5344CB8AC3E}">
        <p14:creationId xmlns:p14="http://schemas.microsoft.com/office/powerpoint/2010/main" val="229479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/>
      <p:bldP spid="16" grpId="0" animBg="1"/>
      <p:bldP spid="80" grpId="0"/>
      <p:bldP spid="81" grpId="0"/>
      <p:bldP spid="82" grpId="0"/>
      <p:bldP spid="83" grpId="0"/>
      <p:bldP spid="86" grpId="0"/>
      <p:bldP spid="90" grpId="0"/>
      <p:bldP spid="9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FD153AE-ACBC-46A6-838F-EBE43A8E33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Einfluss des Klimawandels 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5435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614E7B6-4056-4709-AEDB-15DB5A912F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Herausforderung Klimawandel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1284241" y="4298655"/>
            <a:ext cx="5744565" cy="335462"/>
          </a:xfrm>
        </p:spPr>
        <p:txBody>
          <a:bodyPr>
            <a:normAutofit/>
          </a:bodyPr>
          <a:lstStyle/>
          <a:p>
            <a:pPr marL="2381" indent="0">
              <a:buNone/>
            </a:pPr>
            <a:r>
              <a:rPr lang="de-DE" b="1">
                <a:solidFill>
                  <a:srgbClr val="C00000"/>
                </a:solidFill>
              </a:rPr>
              <a:t>Erhebliche Auswirkungen auf den Wasserhaushalt!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C2F063E-B422-40FF-A6C7-135388B64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667" y="1807386"/>
            <a:ext cx="333240" cy="9816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2FC30B8-CB9B-4787-AFE4-5CD3178F186B}"/>
              </a:ext>
            </a:extLst>
          </p:cNvPr>
          <p:cNvSpPr txBox="1"/>
          <p:nvPr/>
        </p:nvSpPr>
        <p:spPr>
          <a:xfrm>
            <a:off x="6228266" y="2938709"/>
            <a:ext cx="1674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Steigende Temperaturen und Hitzewellen</a:t>
            </a: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45F4F112-3507-47A5-A5AE-75E9B242B473}"/>
              </a:ext>
            </a:extLst>
          </p:cNvPr>
          <p:cNvSpPr/>
          <p:nvPr/>
        </p:nvSpPr>
        <p:spPr>
          <a:xfrm>
            <a:off x="6228266" y="2938709"/>
            <a:ext cx="1635916" cy="830997"/>
          </a:xfrm>
          <a:prstGeom prst="roundRect">
            <a:avLst/>
          </a:prstGeom>
          <a:ln w="28575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7177BBE-D874-490D-A2C5-160C6EDCB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469" y="1597215"/>
            <a:ext cx="1408967" cy="974535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90E0BBAC-F05E-4DE6-9357-9337E5C5AF24}"/>
              </a:ext>
            </a:extLst>
          </p:cNvPr>
          <p:cNvSpPr txBox="1"/>
          <p:nvPr/>
        </p:nvSpPr>
        <p:spPr>
          <a:xfrm>
            <a:off x="3691005" y="2925196"/>
            <a:ext cx="1521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Mehr Starkregen-ereignisse 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C5CA3115-B408-411C-A655-ECE5A4E27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1264" y="1503807"/>
            <a:ext cx="1020225" cy="1266486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7DB5E005-6BB2-4C94-AB26-53BF55E82B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317" y="1503807"/>
            <a:ext cx="805181" cy="791055"/>
          </a:xfrm>
          <a:prstGeom prst="rect">
            <a:avLst/>
          </a:prstGeom>
        </p:spPr>
      </p:pic>
      <p:sp>
        <p:nvSpPr>
          <p:cNvPr id="38" name="Textfeld 37">
            <a:extLst>
              <a:ext uri="{FF2B5EF4-FFF2-40B4-BE49-F238E27FC236}">
                <a16:creationId xmlns:a16="http://schemas.microsoft.com/office/drawing/2014/main" id="{CB88B4BE-D179-4571-BF38-D43A87809265}"/>
              </a:ext>
            </a:extLst>
          </p:cNvPr>
          <p:cNvSpPr txBox="1"/>
          <p:nvPr/>
        </p:nvSpPr>
        <p:spPr>
          <a:xfrm>
            <a:off x="7746132" y="3885717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(17)</a:t>
            </a: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28DB2CE6-DAE9-4CC4-A5A3-2D14980EADA8}"/>
              </a:ext>
            </a:extLst>
          </p:cNvPr>
          <p:cNvSpPr/>
          <p:nvPr/>
        </p:nvSpPr>
        <p:spPr>
          <a:xfrm>
            <a:off x="957872" y="2938709"/>
            <a:ext cx="1635916" cy="830997"/>
          </a:xfrm>
          <a:prstGeom prst="roundRect">
            <a:avLst/>
          </a:prstGeom>
          <a:ln w="28575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F53FB23-9598-4F76-83BD-BEB9DF7CF5F9}"/>
              </a:ext>
            </a:extLst>
          </p:cNvPr>
          <p:cNvSpPr txBox="1"/>
          <p:nvPr/>
        </p:nvSpPr>
        <p:spPr>
          <a:xfrm>
            <a:off x="942986" y="2942629"/>
            <a:ext cx="1674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Häufigere und intensivere Trockenperioden</a:t>
            </a:r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9F7B91B3-1B8B-495B-8182-F49FD782536D}"/>
              </a:ext>
            </a:extLst>
          </p:cNvPr>
          <p:cNvSpPr/>
          <p:nvPr/>
        </p:nvSpPr>
        <p:spPr>
          <a:xfrm>
            <a:off x="3613418" y="2925196"/>
            <a:ext cx="1635916" cy="830997"/>
          </a:xfrm>
          <a:prstGeom prst="roundRect">
            <a:avLst/>
          </a:prstGeom>
          <a:ln w="28575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4" name="Pfeil nach rechts 3"/>
          <p:cNvSpPr/>
          <p:nvPr/>
        </p:nvSpPr>
        <p:spPr>
          <a:xfrm>
            <a:off x="957872" y="4370592"/>
            <a:ext cx="198400" cy="209006"/>
          </a:xfrm>
          <a:prstGeom prst="rightArrow">
            <a:avLst/>
          </a:prstGeom>
          <a:solidFill>
            <a:srgbClr val="C0000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4C56E5E-389E-4879-9654-6A6E959DDF53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Wasserhaushalt</a:t>
            </a:r>
          </a:p>
        </p:txBody>
      </p:sp>
    </p:spTree>
    <p:extLst>
      <p:ext uri="{BB962C8B-B14F-4D97-AF65-F5344CB8AC3E}">
        <p14:creationId xmlns:p14="http://schemas.microsoft.com/office/powerpoint/2010/main" val="373135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92E032C-706D-4C99-8842-EF111E8C43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Wasserbilanz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45A3C3F-48A4-4593-8839-69AAA3F415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1550" y="1295396"/>
            <a:ext cx="6852469" cy="739881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Wasserbilanz = </a:t>
            </a:r>
            <a:r>
              <a:rPr lang="de-DE" dirty="0">
                <a:solidFill>
                  <a:srgbClr val="0070C0"/>
                </a:solidFill>
              </a:rPr>
              <a:t>Niederschlag</a:t>
            </a:r>
            <a:r>
              <a:rPr lang="de-DE" dirty="0"/>
              <a:t> </a:t>
            </a:r>
            <a:r>
              <a:rPr lang="de-DE" dirty="0">
                <a:solidFill>
                  <a:srgbClr val="FF0000"/>
                </a:solidFill>
              </a:rPr>
              <a:t>– Abfluss – Aufnahme – Verdunstung 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EB96BE8-BAF4-442D-921A-15F1069CD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510" y="1733186"/>
            <a:ext cx="4410882" cy="298168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4C56E5E-389E-4879-9654-6A6E959DDF53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Wasserhaushalt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5FB1D94-D1B7-4AAB-AEF0-2A7555E19FD8}"/>
              </a:ext>
            </a:extLst>
          </p:cNvPr>
          <p:cNvSpPr txBox="1"/>
          <p:nvPr/>
        </p:nvSpPr>
        <p:spPr>
          <a:xfrm>
            <a:off x="6456392" y="4521656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(18)</a:t>
            </a:r>
          </a:p>
        </p:txBody>
      </p:sp>
    </p:spTree>
    <p:extLst>
      <p:ext uri="{BB962C8B-B14F-4D97-AF65-F5344CB8AC3E}">
        <p14:creationId xmlns:p14="http://schemas.microsoft.com/office/powerpoint/2010/main" val="987589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E0D8969-69CE-4D09-8505-110F4B722B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Veränderung des Niederschlagsregimes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D80C4B2-A092-4DB7-982E-D9C9F8DF9584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Wasserhaushalt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7DD3D0F1-C042-4F64-B103-09AA1153A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1219200"/>
            <a:ext cx="2995765" cy="2994025"/>
          </a:xfrm>
        </p:spPr>
        <p:txBody>
          <a:bodyPr/>
          <a:lstStyle/>
          <a:p>
            <a:r>
              <a:rPr lang="de-DE" dirty="0"/>
              <a:t>Zunehmende </a:t>
            </a:r>
            <a:r>
              <a:rPr lang="de-DE" b="1" dirty="0"/>
              <a:t>Frühjahrs- und Sommertrockenheit</a:t>
            </a:r>
          </a:p>
          <a:p>
            <a:r>
              <a:rPr lang="de-DE" b="1" dirty="0"/>
              <a:t>Niederschläge</a:t>
            </a:r>
            <a:r>
              <a:rPr lang="de-DE" dirty="0"/>
              <a:t> fallen immer </a:t>
            </a:r>
            <a:r>
              <a:rPr lang="de-DE" b="1" dirty="0"/>
              <a:t>seltener</a:t>
            </a:r>
            <a:r>
              <a:rPr lang="de-DE" dirty="0"/>
              <a:t>, dafür </a:t>
            </a:r>
            <a:r>
              <a:rPr lang="de-DE" b="1" dirty="0"/>
              <a:t>intensiver</a:t>
            </a:r>
          </a:p>
          <a:p>
            <a:pPr marL="447675" lvl="1" indent="-177800">
              <a:buFont typeface="Calibri" panose="020F0502020204030204" pitchFamily="34" charset="0"/>
              <a:buChar char="→"/>
            </a:pPr>
            <a:r>
              <a:rPr lang="de-DE" dirty="0"/>
              <a:t>Für den Boden schlecht aufnehmbar</a:t>
            </a:r>
          </a:p>
          <a:p>
            <a:r>
              <a:rPr lang="de-DE" b="1" dirty="0"/>
              <a:t>Oberflächlicher Abfluss </a:t>
            </a:r>
            <a:r>
              <a:rPr lang="de-DE" dirty="0"/>
              <a:t>von gesättigten Böden im Winter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8F0A11E-35EC-4C7A-9156-E94F350669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635" y="1323946"/>
            <a:ext cx="3119073" cy="2079382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1E65C5E0-1181-4291-8A99-F093D5962A4C}"/>
              </a:ext>
            </a:extLst>
          </p:cNvPr>
          <p:cNvSpPr txBox="1"/>
          <p:nvPr/>
        </p:nvSpPr>
        <p:spPr>
          <a:xfrm>
            <a:off x="4248692" y="3403328"/>
            <a:ext cx="3305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Verschlämmter Boden </a:t>
            </a:r>
            <a:r>
              <a:rPr lang="de-DE" sz="800" dirty="0">
                <a:latin typeface="+mn-lt"/>
              </a:rPr>
              <a:t>(19)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28FD241-B861-4265-B7F7-52F9C77F1958}"/>
              </a:ext>
            </a:extLst>
          </p:cNvPr>
          <p:cNvSpPr txBox="1">
            <a:spLocks/>
          </p:cNvSpPr>
          <p:nvPr/>
        </p:nvSpPr>
        <p:spPr>
          <a:xfrm>
            <a:off x="1211778" y="4154545"/>
            <a:ext cx="607382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900" dirty="0">
                <a:solidFill>
                  <a:schemeClr val="tx1"/>
                </a:solidFill>
              </a:rPr>
              <a:t>Die jährliche Gesamtniederschlagsmenge verändert sich kaum, doch die </a:t>
            </a:r>
            <a:r>
              <a:rPr lang="de-DE" sz="1900" dirty="0">
                <a:solidFill>
                  <a:srgbClr val="C00000"/>
                </a:solidFill>
              </a:rPr>
              <a:t>Niederschlagsverteilung wird ungünstiger</a:t>
            </a:r>
          </a:p>
        </p:txBody>
      </p:sp>
      <p:sp>
        <p:nvSpPr>
          <p:cNvPr id="9" name="Abgerundetes Rechteck 5">
            <a:extLst>
              <a:ext uri="{FF2B5EF4-FFF2-40B4-BE49-F238E27FC236}">
                <a16:creationId xmlns:a16="http://schemas.microsoft.com/office/drawing/2014/main" id="{272E0D27-CBFC-47E1-ABAE-C9DCB66885DB}"/>
              </a:ext>
            </a:extLst>
          </p:cNvPr>
          <p:cNvSpPr/>
          <p:nvPr/>
        </p:nvSpPr>
        <p:spPr>
          <a:xfrm>
            <a:off x="971550" y="4100417"/>
            <a:ext cx="6449158" cy="78536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10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E186D4F-9807-45C7-846B-DD5358A518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Wasserverluste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50" y="1200273"/>
            <a:ext cx="2334836" cy="329271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E9A72B4-2E14-4C69-8A89-F1C168962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54" y="3047039"/>
            <a:ext cx="397690" cy="39769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53E255D-D59C-4E8C-A9F3-9DD28769B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476" y="4317185"/>
            <a:ext cx="397690" cy="39769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BCF1CE2-D4A3-4540-9442-1B1DF6B52E46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Wasserhaushalt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41D8051-131F-4CF8-A61F-202EE7B91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68616" y="1230589"/>
            <a:ext cx="3482443" cy="2994025"/>
          </a:xfrm>
        </p:spPr>
        <p:txBody>
          <a:bodyPr/>
          <a:lstStyle/>
          <a:p>
            <a:pPr marL="358775" indent="-357188">
              <a:spcBef>
                <a:spcPts val="0"/>
              </a:spcBef>
              <a:spcAft>
                <a:spcPts val="1200"/>
              </a:spcAft>
            </a:pPr>
            <a:r>
              <a:rPr lang="de-DE"/>
              <a:t>Höhere Wasserverluste durch </a:t>
            </a:r>
            <a:r>
              <a:rPr lang="de-DE" b="1"/>
              <a:t>Verdunstung </a:t>
            </a:r>
            <a:r>
              <a:rPr lang="de-DE"/>
              <a:t>bei höheren Temperaturen</a:t>
            </a:r>
            <a:endParaRPr lang="de-DE" dirty="0"/>
          </a:p>
          <a:p>
            <a:pPr marL="358775" indent="-357188">
              <a:spcBef>
                <a:spcPts val="0"/>
              </a:spcBef>
              <a:spcAft>
                <a:spcPts val="1200"/>
              </a:spcAft>
            </a:pPr>
            <a:r>
              <a:rPr lang="de-DE" b="1" dirty="0"/>
              <a:t>Höhere Entzüge durch Pflanzen </a:t>
            </a:r>
            <a:r>
              <a:rPr lang="de-DE"/>
              <a:t>bei ausgedehnter Vegetationsperiode</a:t>
            </a:r>
            <a:endParaRPr lang="de-DE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3FF6633-82C0-4BCD-ABDF-93A716F10690}"/>
              </a:ext>
            </a:extLst>
          </p:cNvPr>
          <p:cNvSpPr txBox="1"/>
          <p:nvPr/>
        </p:nvSpPr>
        <p:spPr>
          <a:xfrm>
            <a:off x="3043983" y="4543933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(20)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1BE28817-5951-4F88-A834-99C4336E2FE2}"/>
              </a:ext>
            </a:extLst>
          </p:cNvPr>
          <p:cNvSpPr txBox="1">
            <a:spLocks/>
          </p:cNvSpPr>
          <p:nvPr/>
        </p:nvSpPr>
        <p:spPr>
          <a:xfrm>
            <a:off x="3868615" y="3649918"/>
            <a:ext cx="379939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900" dirty="0">
                <a:solidFill>
                  <a:schemeClr val="tx1"/>
                </a:solidFill>
              </a:rPr>
              <a:t>Die </a:t>
            </a:r>
            <a:r>
              <a:rPr lang="de-DE" sz="1900" dirty="0">
                <a:solidFill>
                  <a:srgbClr val="C00000"/>
                </a:solidFill>
              </a:rPr>
              <a:t>Wasserversorgung</a:t>
            </a:r>
            <a:r>
              <a:rPr lang="de-DE" sz="1900" dirty="0">
                <a:solidFill>
                  <a:schemeClr val="tx1"/>
                </a:solidFill>
              </a:rPr>
              <a:t> könnte künftig zum </a:t>
            </a:r>
            <a:r>
              <a:rPr lang="de-DE" sz="1900" dirty="0">
                <a:solidFill>
                  <a:srgbClr val="C00000"/>
                </a:solidFill>
              </a:rPr>
              <a:t>begrenzenden Faktor der Pflanzenentwicklung </a:t>
            </a:r>
            <a:r>
              <a:rPr lang="de-DE" sz="1900" dirty="0">
                <a:solidFill>
                  <a:schemeClr val="tx1"/>
                </a:solidFill>
              </a:rPr>
              <a:t>werden!</a:t>
            </a:r>
          </a:p>
        </p:txBody>
      </p:sp>
      <p:sp>
        <p:nvSpPr>
          <p:cNvPr id="13" name="Abgerundetes Rechteck 5">
            <a:extLst>
              <a:ext uri="{FF2B5EF4-FFF2-40B4-BE49-F238E27FC236}">
                <a16:creationId xmlns:a16="http://schemas.microsoft.com/office/drawing/2014/main" id="{78ABF565-8A0E-4393-998B-7BC96FD65655}"/>
              </a:ext>
            </a:extLst>
          </p:cNvPr>
          <p:cNvSpPr/>
          <p:nvPr/>
        </p:nvSpPr>
        <p:spPr>
          <a:xfrm>
            <a:off x="3868615" y="3597604"/>
            <a:ext cx="3799391" cy="107412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Pfeil: nach rechts 2">
            <a:extLst>
              <a:ext uri="{FF2B5EF4-FFF2-40B4-BE49-F238E27FC236}">
                <a16:creationId xmlns:a16="http://schemas.microsoft.com/office/drawing/2014/main" id="{8D7D5AA8-95EB-44FF-B3C4-70BE30D23EC0}"/>
              </a:ext>
            </a:extLst>
          </p:cNvPr>
          <p:cNvSpPr/>
          <p:nvPr/>
        </p:nvSpPr>
        <p:spPr>
          <a:xfrm>
            <a:off x="4063179" y="3738715"/>
            <a:ext cx="154858" cy="203692"/>
          </a:xfrm>
          <a:prstGeom prst="rightArrow">
            <a:avLst/>
          </a:prstGeom>
          <a:solidFill>
            <a:srgbClr val="C0000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64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B0082178-CA3E-4CF4-986E-4AF4BA5B3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362" y="0"/>
            <a:ext cx="3548905" cy="2365936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777563"/>
            <a:ext cx="3547467" cy="236497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2"/>
            <a:ext cx="3548905" cy="236593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11593"/>
            <a:ext cx="3522132" cy="2348089"/>
          </a:xfrm>
          <a:prstGeom prst="rect">
            <a:avLst/>
          </a:prstGeom>
        </p:spPr>
      </p:pic>
      <p:sp>
        <p:nvSpPr>
          <p:cNvPr id="9" name="Abgerundetes Rechteck 8"/>
          <p:cNvSpPr/>
          <p:nvPr/>
        </p:nvSpPr>
        <p:spPr>
          <a:xfrm>
            <a:off x="2604718" y="2124158"/>
            <a:ext cx="3791032" cy="790093"/>
          </a:xfrm>
          <a:prstGeom prst="roundRect">
            <a:avLst/>
          </a:prstGeom>
          <a:solidFill>
            <a:srgbClr val="D2C196"/>
          </a:solidFill>
          <a:ln w="57150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676147" y="2226818"/>
            <a:ext cx="3648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cap="all" dirty="0">
                <a:solidFill>
                  <a:srgbClr val="C00000"/>
                </a:solidFill>
                <a:latin typeface="+mj-lt"/>
              </a:rPr>
              <a:t>Wasserknappheit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51C602F-52F0-470E-BE0E-AEA8431C8FA7}"/>
              </a:ext>
            </a:extLst>
          </p:cNvPr>
          <p:cNvSpPr txBox="1"/>
          <p:nvPr/>
        </p:nvSpPr>
        <p:spPr>
          <a:xfrm>
            <a:off x="3482445" y="4963506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latin typeface="+mn-lt"/>
              </a:rPr>
              <a:t>(3)</a:t>
            </a:r>
            <a:endParaRPr lang="de-DE" sz="800" dirty="0">
              <a:latin typeface="+mn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51C602F-52F0-470E-BE0E-AEA8431C8FA7}"/>
              </a:ext>
            </a:extLst>
          </p:cNvPr>
          <p:cNvSpPr txBox="1"/>
          <p:nvPr/>
        </p:nvSpPr>
        <p:spPr>
          <a:xfrm>
            <a:off x="3482445" y="-8997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latin typeface="+mn-lt"/>
              </a:rPr>
              <a:t>(2)</a:t>
            </a:r>
            <a:endParaRPr lang="de-DE" sz="800" dirty="0">
              <a:latin typeface="+mn-lt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51C602F-52F0-470E-BE0E-AEA8431C8FA7}"/>
              </a:ext>
            </a:extLst>
          </p:cNvPr>
          <p:cNvSpPr txBox="1"/>
          <p:nvPr/>
        </p:nvSpPr>
        <p:spPr>
          <a:xfrm>
            <a:off x="4614397" y="4941887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latin typeface="+mn-lt"/>
              </a:rPr>
              <a:t>(4)</a:t>
            </a:r>
            <a:endParaRPr lang="de-DE" sz="800" dirty="0">
              <a:latin typeface="+mn-lt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51C602F-52F0-470E-BE0E-AEA8431C8FA7}"/>
              </a:ext>
            </a:extLst>
          </p:cNvPr>
          <p:cNvSpPr txBox="1"/>
          <p:nvPr/>
        </p:nvSpPr>
        <p:spPr>
          <a:xfrm>
            <a:off x="4614397" y="0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latin typeface="+mn-lt"/>
              </a:rPr>
              <a:t>(5)</a:t>
            </a:r>
            <a:endParaRPr lang="de-DE" sz="800" dirty="0">
              <a:latin typeface="+mn-lt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E5EC7A7F-C12A-4A07-90D8-00CBFCFAEB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164" y="154188"/>
            <a:ext cx="1146240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8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F851859-4A1C-4983-986A-5181E5FCBB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0728" y="1423462"/>
            <a:ext cx="7434000" cy="452438"/>
          </a:xfrm>
        </p:spPr>
        <p:txBody>
          <a:bodyPr/>
          <a:lstStyle/>
          <a:p>
            <a:r>
              <a:rPr lang="de-DE" dirty="0"/>
              <a:t>3. Abschätzung des Wasserbedarfs</a:t>
            </a:r>
          </a:p>
        </p:txBody>
      </p:sp>
      <p:sp>
        <p:nvSpPr>
          <p:cNvPr id="4" name="Textplatzhalter 1">
            <a:extLst>
              <a:ext uri="{FF2B5EF4-FFF2-40B4-BE49-F238E27FC236}">
                <a16:creationId xmlns:a16="http://schemas.microsoft.com/office/drawing/2014/main" id="{CE6476A4-9EF5-4481-9B25-DC30982F30FB}"/>
              </a:ext>
            </a:extLst>
          </p:cNvPr>
          <p:cNvSpPr txBox="1">
            <a:spLocks/>
          </p:cNvSpPr>
          <p:nvPr/>
        </p:nvSpPr>
        <p:spPr>
          <a:xfrm>
            <a:off x="960728" y="601200"/>
            <a:ext cx="5115607" cy="29565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600" b="1" kern="1200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100" b="1" kern="1200" baseline="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Lucida Grande"/>
              <a:buChar char="»"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Wasser – Zahlen und Fakten</a:t>
            </a:r>
          </a:p>
          <a:p>
            <a:pPr marL="457200" indent="-457200">
              <a:spcAft>
                <a:spcPts val="30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Wasserhaushalt</a:t>
            </a:r>
          </a:p>
          <a:p>
            <a:pPr>
              <a:spcAft>
                <a:spcPts val="2400"/>
              </a:spcAft>
            </a:pPr>
            <a:endParaRPr lang="de-DE" sz="1400" b="0" dirty="0">
              <a:solidFill>
                <a:schemeClr val="bg1"/>
              </a:solidFill>
              <a:latin typeface="+mn-lt"/>
            </a:endParaRPr>
          </a:p>
          <a:p>
            <a:pPr marL="457200" indent="-457200">
              <a:spcAft>
                <a:spcPts val="1800"/>
              </a:spcAft>
              <a:buFont typeface="+mj-lt"/>
              <a:buAutoNum type="arabicPeriod" startAt="4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Effizientes Gießen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4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Reduzierung des Wasserbedarfs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4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Bewässerungsverfahren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4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Möglichkeiten zur Automatisierung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4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Fazit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4"/>
            </a:pPr>
            <a:endParaRPr lang="de-DE" sz="1400" dirty="0"/>
          </a:p>
          <a:p>
            <a:pPr marL="457200" indent="-457200">
              <a:spcAft>
                <a:spcPts val="1800"/>
              </a:spcAft>
              <a:buFont typeface="+mj-lt"/>
              <a:buAutoNum type="arabicPeriod" startAt="4"/>
            </a:pP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836252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83BF046-4EEA-46E9-B97F-12FD637951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Einflussfaktoren auf den Wasserbedarf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CA79F0E-D855-4907-9BBB-13F44C498FAC}"/>
              </a:ext>
            </a:extLst>
          </p:cNvPr>
          <p:cNvSpPr txBox="1"/>
          <p:nvPr/>
        </p:nvSpPr>
        <p:spPr>
          <a:xfrm>
            <a:off x="8457302" y="2448410"/>
            <a:ext cx="677108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Abschätzung des Wasserbedarfs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1D69501-A6E2-4966-B329-765891E07992}"/>
              </a:ext>
            </a:extLst>
          </p:cNvPr>
          <p:cNvSpPr txBox="1"/>
          <p:nvPr/>
        </p:nvSpPr>
        <p:spPr>
          <a:xfrm>
            <a:off x="6846538" y="4612324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(21)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532" y="1784750"/>
            <a:ext cx="2416192" cy="2935296"/>
          </a:xfrm>
          <a:prstGeom prst="rect">
            <a:avLst/>
          </a:prstGeom>
        </p:spPr>
      </p:pic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8ED87D06-2FFA-4DE4-8A2D-19EB7059AB73}"/>
              </a:ext>
            </a:extLst>
          </p:cNvPr>
          <p:cNvSpPr/>
          <p:nvPr/>
        </p:nvSpPr>
        <p:spPr>
          <a:xfrm>
            <a:off x="1367293" y="1988310"/>
            <a:ext cx="1545459" cy="5737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369B1E67-A5BE-4BD6-9C52-BFB0B1D8CE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55266" y="1988310"/>
            <a:ext cx="1358258" cy="48925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sz="1600" dirty="0"/>
              <a:t>Boden-gegebenheiten</a:t>
            </a:r>
          </a:p>
        </p:txBody>
      </p:sp>
      <p:sp>
        <p:nvSpPr>
          <p:cNvPr id="11" name="Rechteck: abgerundete Ecken 8">
            <a:extLst>
              <a:ext uri="{FF2B5EF4-FFF2-40B4-BE49-F238E27FC236}">
                <a16:creationId xmlns:a16="http://schemas.microsoft.com/office/drawing/2014/main" id="{8ED87D06-2FFA-4DE4-8A2D-19EB7059AB73}"/>
              </a:ext>
            </a:extLst>
          </p:cNvPr>
          <p:cNvSpPr/>
          <p:nvPr/>
        </p:nvSpPr>
        <p:spPr>
          <a:xfrm>
            <a:off x="3596021" y="1237089"/>
            <a:ext cx="1088867" cy="35464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369B1E67-A5BE-4BD6-9C52-BFB0B1D8CE34}"/>
              </a:ext>
            </a:extLst>
          </p:cNvPr>
          <p:cNvSpPr txBox="1">
            <a:spLocks/>
          </p:cNvSpPr>
          <p:nvPr/>
        </p:nvSpPr>
        <p:spPr>
          <a:xfrm>
            <a:off x="3488266" y="1237089"/>
            <a:ext cx="1299911" cy="354643"/>
          </a:xfrm>
          <a:prstGeom prst="rect">
            <a:avLst/>
          </a:prstGeom>
        </p:spPr>
        <p:txBody>
          <a:bodyPr vert="horz" lIns="0" rIns="0" bIns="0">
            <a:noAutofit/>
          </a:bodyPr>
          <a:lstStyle>
            <a:lvl1pPr marL="135731" indent="-133350" algn="l" defTabSz="342900" rtl="0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71AD2A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dirty="0"/>
              <a:t>Pflanzenart</a:t>
            </a:r>
          </a:p>
        </p:txBody>
      </p:sp>
      <p:sp>
        <p:nvSpPr>
          <p:cNvPr id="13" name="Rechteck: abgerundete Ecken 8">
            <a:extLst>
              <a:ext uri="{FF2B5EF4-FFF2-40B4-BE49-F238E27FC236}">
                <a16:creationId xmlns:a16="http://schemas.microsoft.com/office/drawing/2014/main" id="{8ED87D06-2FFA-4DE4-8A2D-19EB7059AB73}"/>
              </a:ext>
            </a:extLst>
          </p:cNvPr>
          <p:cNvSpPr/>
          <p:nvPr/>
        </p:nvSpPr>
        <p:spPr>
          <a:xfrm>
            <a:off x="1513874" y="3824804"/>
            <a:ext cx="868023" cy="33802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369B1E67-A5BE-4BD6-9C52-BFB0B1D8CE34}"/>
              </a:ext>
            </a:extLst>
          </p:cNvPr>
          <p:cNvSpPr txBox="1">
            <a:spLocks/>
          </p:cNvSpPr>
          <p:nvPr/>
        </p:nvSpPr>
        <p:spPr>
          <a:xfrm>
            <a:off x="1367293" y="3824804"/>
            <a:ext cx="1126762" cy="489258"/>
          </a:xfrm>
          <a:prstGeom prst="rect">
            <a:avLst/>
          </a:prstGeom>
        </p:spPr>
        <p:txBody>
          <a:bodyPr vert="horz" lIns="0" rIns="0" bIns="0">
            <a:noAutofit/>
          </a:bodyPr>
          <a:lstStyle>
            <a:lvl1pPr marL="135731" indent="-133350" algn="l" defTabSz="342900" rtl="0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71AD2A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dirty="0"/>
              <a:t>Vitalität</a:t>
            </a:r>
          </a:p>
        </p:txBody>
      </p:sp>
      <p:sp>
        <p:nvSpPr>
          <p:cNvPr id="15" name="Rechteck: abgerundete Ecken 8">
            <a:extLst>
              <a:ext uri="{FF2B5EF4-FFF2-40B4-BE49-F238E27FC236}">
                <a16:creationId xmlns:a16="http://schemas.microsoft.com/office/drawing/2014/main" id="{8ED87D06-2FFA-4DE4-8A2D-19EB7059AB73}"/>
              </a:ext>
            </a:extLst>
          </p:cNvPr>
          <p:cNvSpPr/>
          <p:nvPr/>
        </p:nvSpPr>
        <p:spPr>
          <a:xfrm>
            <a:off x="5766741" y="3676767"/>
            <a:ext cx="1212394" cy="5737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369B1E67-A5BE-4BD6-9C52-BFB0B1D8CE34}"/>
              </a:ext>
            </a:extLst>
          </p:cNvPr>
          <p:cNvSpPr txBox="1">
            <a:spLocks/>
          </p:cNvSpPr>
          <p:nvPr/>
        </p:nvSpPr>
        <p:spPr>
          <a:xfrm>
            <a:off x="5809557" y="3676767"/>
            <a:ext cx="1126762" cy="489258"/>
          </a:xfrm>
          <a:prstGeom prst="rect">
            <a:avLst/>
          </a:prstGeom>
        </p:spPr>
        <p:txBody>
          <a:bodyPr vert="horz" lIns="0" rIns="0" bIns="0">
            <a:noAutofit/>
          </a:bodyPr>
          <a:lstStyle>
            <a:lvl1pPr marL="135731" indent="-133350" algn="l" defTabSz="342900" rtl="0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71AD2A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dirty="0"/>
              <a:t>Witterungs-bedingungen</a:t>
            </a:r>
          </a:p>
        </p:txBody>
      </p:sp>
      <p:sp>
        <p:nvSpPr>
          <p:cNvPr id="17" name="Rechteck: abgerundete Ecken 8">
            <a:extLst>
              <a:ext uri="{FF2B5EF4-FFF2-40B4-BE49-F238E27FC236}">
                <a16:creationId xmlns:a16="http://schemas.microsoft.com/office/drawing/2014/main" id="{8ED87D06-2FFA-4DE4-8A2D-19EB7059AB73}"/>
              </a:ext>
            </a:extLst>
          </p:cNvPr>
          <p:cNvSpPr/>
          <p:nvPr/>
        </p:nvSpPr>
        <p:spPr>
          <a:xfrm>
            <a:off x="5500968" y="1988310"/>
            <a:ext cx="1212394" cy="5737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69B1E67-A5BE-4BD6-9C52-BFB0B1D8CE34}"/>
              </a:ext>
            </a:extLst>
          </p:cNvPr>
          <p:cNvSpPr txBox="1">
            <a:spLocks/>
          </p:cNvSpPr>
          <p:nvPr/>
        </p:nvSpPr>
        <p:spPr>
          <a:xfrm>
            <a:off x="5543784" y="1988310"/>
            <a:ext cx="1126762" cy="489258"/>
          </a:xfrm>
          <a:prstGeom prst="rect">
            <a:avLst/>
          </a:prstGeom>
        </p:spPr>
        <p:txBody>
          <a:bodyPr vert="horz" lIns="0" rIns="0" bIns="0">
            <a:noAutofit/>
          </a:bodyPr>
          <a:lstStyle>
            <a:lvl1pPr marL="135731" indent="-133350" algn="l" defTabSz="342900" rtl="0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71AD2A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dirty="0"/>
              <a:t>Wachstums-stadium</a:t>
            </a:r>
          </a:p>
        </p:txBody>
      </p:sp>
    </p:spTree>
    <p:extLst>
      <p:ext uri="{BB962C8B-B14F-4D97-AF65-F5344CB8AC3E}">
        <p14:creationId xmlns:p14="http://schemas.microsoft.com/office/powerpoint/2010/main" val="4119474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B15469F-1711-475E-ACFC-E270DEADBD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Finger- und Spatenprobe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4E53C2E-03D8-4DCF-B879-370E4C9890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49" y="1219201"/>
            <a:ext cx="3179109" cy="2993860"/>
          </a:xfrm>
        </p:spPr>
        <p:txBody>
          <a:bodyPr/>
          <a:lstStyle/>
          <a:p>
            <a:pPr marL="0" indent="0">
              <a:buNone/>
            </a:pPr>
            <a:r>
              <a:rPr lang="de-DE" sz="2100" b="1" dirty="0"/>
              <a:t>Fingerprobe</a:t>
            </a:r>
          </a:p>
          <a:p>
            <a:pPr marL="358775" indent="-357188"/>
            <a:r>
              <a:rPr lang="de-DE" dirty="0"/>
              <a:t>Bodenfeuchte wird subjektiv mit dem Finger festgestellt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AB09DB8-5BBC-46BE-8A46-625F00F0889C}"/>
              </a:ext>
            </a:extLst>
          </p:cNvPr>
          <p:cNvSpPr txBox="1"/>
          <p:nvPr/>
        </p:nvSpPr>
        <p:spPr>
          <a:xfrm>
            <a:off x="8457302" y="2448410"/>
            <a:ext cx="677108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Abschätzung des Wasserbedarfs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C0F68EBB-A1F3-4AA5-AA65-226FFA031426}"/>
              </a:ext>
            </a:extLst>
          </p:cNvPr>
          <p:cNvSpPr txBox="1">
            <a:spLocks/>
          </p:cNvSpPr>
          <p:nvPr/>
        </p:nvSpPr>
        <p:spPr>
          <a:xfrm>
            <a:off x="4841354" y="1219201"/>
            <a:ext cx="3110340" cy="2993860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 algn="l" defTabSz="342900" rtl="0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71AD2A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100" b="1" dirty="0"/>
              <a:t>Spatenprobe</a:t>
            </a:r>
          </a:p>
          <a:p>
            <a:pPr marL="358775" indent="-357188"/>
            <a:r>
              <a:rPr lang="de-DE"/>
              <a:t>Wie </a:t>
            </a:r>
            <a:r>
              <a:rPr lang="de-DE" dirty="0"/>
              <a:t>stark und wie </a:t>
            </a:r>
            <a:r>
              <a:rPr lang="de-DE"/>
              <a:t>tief der Boden durchfeuchtet ist, wird </a:t>
            </a:r>
            <a:r>
              <a:rPr lang="de-DE" smtClean="0"/>
              <a:t>visuell durch </a:t>
            </a:r>
            <a:r>
              <a:rPr lang="de-DE"/>
              <a:t>Einstich mit dem Spaten geprüft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AAE0C9C-8084-4BCD-9707-C98C64584E0E}"/>
              </a:ext>
            </a:extLst>
          </p:cNvPr>
          <p:cNvSpPr txBox="1"/>
          <p:nvPr/>
        </p:nvSpPr>
        <p:spPr>
          <a:xfrm>
            <a:off x="3860010" y="4388190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(22)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EA7960B-2EAF-4706-854B-D9FD44C8BCBE}"/>
              </a:ext>
            </a:extLst>
          </p:cNvPr>
          <p:cNvSpPr txBox="1"/>
          <p:nvPr/>
        </p:nvSpPr>
        <p:spPr>
          <a:xfrm>
            <a:off x="7012867" y="4738758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(23)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011" y="2396365"/>
            <a:ext cx="2664183" cy="215817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/>
          <a:srcRect l="26765" t="52997" r="15700" b="17802"/>
          <a:stretch/>
        </p:blipFill>
        <p:spPr>
          <a:xfrm>
            <a:off x="5197061" y="2935496"/>
            <a:ext cx="1882175" cy="201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3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1533FEA-0412-45F4-BA9C-48E09B7C44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/>
              <a:t>Messung der Bodenfeuchte</a:t>
            </a:r>
            <a:endParaRPr lang="de-DE" dirty="0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900013D8-F877-433B-9615-5B8B5DA048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851599"/>
              </p:ext>
            </p:extLst>
          </p:nvPr>
        </p:nvGraphicFramePr>
        <p:xfrm>
          <a:off x="960326" y="1244494"/>
          <a:ext cx="6288507" cy="22024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4778">
                  <a:extLst>
                    <a:ext uri="{9D8B030D-6E8A-4147-A177-3AD203B41FA5}">
                      <a16:colId xmlns:a16="http://schemas.microsoft.com/office/drawing/2014/main" val="1525511078"/>
                    </a:ext>
                  </a:extLst>
                </a:gridCol>
                <a:gridCol w="2330408">
                  <a:extLst>
                    <a:ext uri="{9D8B030D-6E8A-4147-A177-3AD203B41FA5}">
                      <a16:colId xmlns:a16="http://schemas.microsoft.com/office/drawing/2014/main" val="3726359566"/>
                    </a:ext>
                  </a:extLst>
                </a:gridCol>
                <a:gridCol w="2433321">
                  <a:extLst>
                    <a:ext uri="{9D8B030D-6E8A-4147-A177-3AD203B41FA5}">
                      <a16:colId xmlns:a16="http://schemas.microsoft.com/office/drawing/2014/main" val="1320563208"/>
                    </a:ext>
                  </a:extLst>
                </a:gridCol>
              </a:tblGrid>
              <a:tr h="3662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800" dirty="0">
                          <a:effectLst/>
                        </a:rPr>
                        <a:t>Messgröße</a:t>
                      </a:r>
                      <a:endParaRPr lang="de-D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800">
                          <a:effectLst/>
                        </a:rPr>
                        <a:t>Wasserspannung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800" dirty="0">
                          <a:effectLst/>
                        </a:rPr>
                        <a:t>Wassergehalt</a:t>
                      </a:r>
                      <a:endParaRPr lang="de-D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2175312"/>
                  </a:ext>
                </a:extLst>
              </a:tr>
              <a:tr h="14699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800">
                          <a:effectLst/>
                        </a:rPr>
                        <a:t>Interpretation</a:t>
                      </a:r>
                      <a:endParaRPr lang="de-D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>
                          <a:effectLst/>
                        </a:rPr>
                        <a:t>Kraft, mit der die Pflanze saugen muss, um das im Boden gebundene Wasser aufnehmen zu können</a:t>
                      </a:r>
                      <a:endParaRPr lang="de-D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>
                          <a:effectLst/>
                        </a:rPr>
                        <a:t>Zu einem bestimmten Zeitpunkt vorhandene Wassermenge im Boden</a:t>
                      </a:r>
                      <a:endParaRPr lang="de-D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4229136"/>
                  </a:ext>
                </a:extLst>
              </a:tr>
              <a:tr h="3662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800" dirty="0">
                          <a:effectLst/>
                        </a:rPr>
                        <a:t>Messgerät</a:t>
                      </a:r>
                      <a:endParaRPr lang="de-D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>
                          <a:effectLst/>
                        </a:rPr>
                        <a:t>Tensiometer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>
                          <a:effectLst/>
                        </a:rPr>
                        <a:t>Bodenfeuchtesensor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7153710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B793118D-A694-41CA-8319-F6316DE38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508" y="3677334"/>
            <a:ext cx="1894550" cy="137490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B25975C-ECB6-4AF7-B85A-8D4CF73716A1}"/>
              </a:ext>
            </a:extLst>
          </p:cNvPr>
          <p:cNvSpPr txBox="1"/>
          <p:nvPr/>
        </p:nvSpPr>
        <p:spPr>
          <a:xfrm>
            <a:off x="5134621" y="3742524"/>
            <a:ext cx="1377961" cy="595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100" dirty="0">
                <a:latin typeface="+mn-lt"/>
              </a:rPr>
              <a:t>Bodenfeuchtesensor </a:t>
            </a:r>
            <a:r>
              <a:rPr lang="de-DE" sz="1100" dirty="0" err="1">
                <a:latin typeface="+mn-lt"/>
              </a:rPr>
              <a:t>Truebner</a:t>
            </a:r>
            <a:r>
              <a:rPr lang="de-DE" sz="1100" dirty="0">
                <a:latin typeface="+mn-lt"/>
              </a:rPr>
              <a:t> SMT50 </a:t>
            </a:r>
          </a:p>
          <a:p>
            <a:pPr marL="171450" indent="-1714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DE" sz="900" dirty="0">
                <a:latin typeface="+mn-lt"/>
              </a:rPr>
              <a:t>Ca. 69,00 €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A83F20AC-F0B5-4FBA-B736-514E6114E3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57" b="19140"/>
          <a:stretch/>
        </p:blipFill>
        <p:spPr>
          <a:xfrm rot="21089108">
            <a:off x="2289420" y="3866827"/>
            <a:ext cx="2049128" cy="995921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98D6DE32-DBFC-4F18-A758-E4CD6BECBB3D}"/>
              </a:ext>
            </a:extLst>
          </p:cNvPr>
          <p:cNvSpPr txBox="1"/>
          <p:nvPr/>
        </p:nvSpPr>
        <p:spPr>
          <a:xfrm>
            <a:off x="2106526" y="3872259"/>
            <a:ext cx="1052941" cy="595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100" dirty="0">
                <a:latin typeface="+mn-lt"/>
              </a:rPr>
              <a:t>Tensiometer</a:t>
            </a:r>
            <a:br>
              <a:rPr lang="de-DE" sz="1100" dirty="0">
                <a:latin typeface="+mn-lt"/>
              </a:rPr>
            </a:br>
            <a:r>
              <a:rPr lang="de-DE" sz="1100" dirty="0">
                <a:latin typeface="+mn-lt"/>
              </a:rPr>
              <a:t>MMM T2</a:t>
            </a:r>
          </a:p>
          <a:p>
            <a:pPr marL="171450" indent="-1714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DE" sz="900" dirty="0">
                <a:latin typeface="+mn-lt"/>
              </a:rPr>
              <a:t>Ca. 55,69 €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4D5F227-2EB9-4061-AF55-EF9ED2DCD120}"/>
              </a:ext>
            </a:extLst>
          </p:cNvPr>
          <p:cNvSpPr txBox="1"/>
          <p:nvPr/>
        </p:nvSpPr>
        <p:spPr>
          <a:xfrm>
            <a:off x="8457302" y="2448410"/>
            <a:ext cx="677108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Abschätzung des Wasserbedarfs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4589F28-A096-43A7-8689-F69721DE6286}"/>
              </a:ext>
            </a:extLst>
          </p:cNvPr>
          <p:cNvSpPr txBox="1"/>
          <p:nvPr/>
        </p:nvSpPr>
        <p:spPr>
          <a:xfrm>
            <a:off x="3445578" y="4722202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(24)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E45304F-DCB3-4BEC-9631-5BE4D4F5A97D}"/>
              </a:ext>
            </a:extLst>
          </p:cNvPr>
          <p:cNvSpPr txBox="1"/>
          <p:nvPr/>
        </p:nvSpPr>
        <p:spPr>
          <a:xfrm>
            <a:off x="6750393" y="4614480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(25)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C839C70-DDC0-457E-A281-D32F8B7F46E5}"/>
              </a:ext>
            </a:extLst>
          </p:cNvPr>
          <p:cNvSpPr txBox="1"/>
          <p:nvPr/>
        </p:nvSpPr>
        <p:spPr>
          <a:xfrm>
            <a:off x="7470058" y="4944518"/>
            <a:ext cx="9872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Preise: Stand 2021</a:t>
            </a:r>
          </a:p>
        </p:txBody>
      </p:sp>
    </p:spTree>
    <p:extLst>
      <p:ext uri="{BB962C8B-B14F-4D97-AF65-F5344CB8AC3E}">
        <p14:creationId xmlns:p14="http://schemas.microsoft.com/office/powerpoint/2010/main" val="1095119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6955C3A-3D43-492A-991A-940F08B65B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Messung der Wasserspannung	(Tensiometer)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C46A9A4-5C3B-497B-9E06-05B2E6E79EBB}"/>
              </a:ext>
            </a:extLst>
          </p:cNvPr>
          <p:cNvSpPr txBox="1"/>
          <p:nvPr/>
        </p:nvSpPr>
        <p:spPr>
          <a:xfrm>
            <a:off x="8457302" y="2448410"/>
            <a:ext cx="677108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Abschätzung des Wasserbedarfs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EF5EDA17-BA52-45C9-9778-0945714D68FA}"/>
              </a:ext>
            </a:extLst>
          </p:cNvPr>
          <p:cNvSpPr txBox="1">
            <a:spLocks/>
          </p:cNvSpPr>
          <p:nvPr/>
        </p:nvSpPr>
        <p:spPr>
          <a:xfrm>
            <a:off x="960326" y="1246159"/>
            <a:ext cx="3486168" cy="3628296"/>
          </a:xfrm>
          <a:prstGeom prst="rect">
            <a:avLst/>
          </a:prstGeom>
        </p:spPr>
        <p:txBody>
          <a:bodyPr/>
          <a:lstStyle>
            <a:lvl1pPr marL="0" indent="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1200"/>
              </a:spcAft>
              <a:buClr>
                <a:srgbClr val="78B800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chemeClr val="tx1"/>
                </a:solidFill>
              </a:rPr>
              <a:t>Messergebnis gibt an, </a:t>
            </a:r>
            <a:r>
              <a:rPr lang="de-DE" sz="1900" b="1" dirty="0">
                <a:solidFill>
                  <a:schemeClr val="tx1"/>
                </a:solidFill>
              </a:rPr>
              <a:t>mit welcher Kraft die Pflanze saugen muss</a:t>
            </a:r>
            <a:r>
              <a:rPr lang="de-DE" sz="1900" dirty="0">
                <a:solidFill>
                  <a:schemeClr val="tx1"/>
                </a:solidFill>
              </a:rPr>
              <a:t>, um das im Boden gebundene Wasser aufnehmen zu können </a:t>
            </a:r>
          </a:p>
          <a:p>
            <a:pPr marL="717550" lvl="1" indent="-374650">
              <a:spcBef>
                <a:spcPts val="0"/>
              </a:spcBef>
              <a:spcAft>
                <a:spcPts val="600"/>
              </a:spcAft>
              <a:buClr>
                <a:srgbClr val="78B800"/>
              </a:buClr>
              <a:buFont typeface="Calibri" panose="020F0502020204030204" pitchFamily="34" charset="0"/>
              <a:buChar char="→"/>
            </a:pPr>
            <a:r>
              <a:rPr lang="de-DE" sz="1900"/>
              <a:t>Pflanze </a:t>
            </a:r>
            <a:r>
              <a:rPr lang="de-DE" sz="1900" dirty="0"/>
              <a:t>muss bei </a:t>
            </a:r>
            <a:r>
              <a:rPr lang="de-DE" sz="1900" b="1" dirty="0"/>
              <a:t>Trockenheit</a:t>
            </a:r>
            <a:r>
              <a:rPr lang="de-DE" sz="1900" dirty="0"/>
              <a:t> umso </a:t>
            </a:r>
            <a:r>
              <a:rPr lang="de-DE" sz="1900" b="1" dirty="0"/>
              <a:t>stärker saugen</a:t>
            </a:r>
            <a:r>
              <a:rPr lang="de-DE" sz="1900" dirty="0"/>
              <a:t>, um dem Boden das Wasser zu entziehen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4E0A15C-3E99-4908-834C-4B35DEBDF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791" y="1337766"/>
            <a:ext cx="1270372" cy="308080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DF51688-AC2A-4225-932B-612841736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067" y="1337766"/>
            <a:ext cx="1270372" cy="308080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7D837625-D5F0-4420-A8E8-E4C929087B86}"/>
              </a:ext>
            </a:extLst>
          </p:cNvPr>
          <p:cNvSpPr txBox="1"/>
          <p:nvPr/>
        </p:nvSpPr>
        <p:spPr>
          <a:xfrm>
            <a:off x="5253309" y="4291738"/>
            <a:ext cx="1380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Boden trocken </a:t>
            </a:r>
            <a:endParaRPr lang="de-DE" sz="800" dirty="0"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50F20C5-6668-402D-90FC-F3158C43C2A3}"/>
              </a:ext>
            </a:extLst>
          </p:cNvPr>
          <p:cNvSpPr txBox="1"/>
          <p:nvPr/>
        </p:nvSpPr>
        <p:spPr>
          <a:xfrm>
            <a:off x="7031067" y="4291738"/>
            <a:ext cx="1380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Boden feucht </a:t>
            </a:r>
            <a:endParaRPr lang="de-DE" sz="800" dirty="0">
              <a:latin typeface="+mn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E45304F-DCB3-4BEC-9631-5BE4D4F5A97D}"/>
              </a:ext>
            </a:extLst>
          </p:cNvPr>
          <p:cNvSpPr txBox="1"/>
          <p:nvPr/>
        </p:nvSpPr>
        <p:spPr>
          <a:xfrm>
            <a:off x="7886909" y="4659011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(26)</a:t>
            </a:r>
          </a:p>
        </p:txBody>
      </p:sp>
    </p:spTree>
    <p:extLst>
      <p:ext uri="{BB962C8B-B14F-4D97-AF65-F5344CB8AC3E}">
        <p14:creationId xmlns:p14="http://schemas.microsoft.com/office/powerpoint/2010/main" val="662023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04A09F4-F98C-45FC-8556-D479F94E57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Optimaler Bewässerungszeitpunkt</a:t>
            </a:r>
          </a:p>
        </p:txBody>
      </p:sp>
      <p:graphicFrame>
        <p:nvGraphicFramePr>
          <p:cNvPr id="6" name="Tabelle 6">
            <a:extLst>
              <a:ext uri="{FF2B5EF4-FFF2-40B4-BE49-F238E27FC236}">
                <a16:creationId xmlns:a16="http://schemas.microsoft.com/office/drawing/2014/main" id="{E8C20047-4D00-42C7-8E27-6A281F6A27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8529577"/>
              </p:ext>
            </p:extLst>
          </p:nvPr>
        </p:nvGraphicFramePr>
        <p:xfrm>
          <a:off x="971550" y="1160189"/>
          <a:ext cx="5576006" cy="37232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8761">
                  <a:extLst>
                    <a:ext uri="{9D8B030D-6E8A-4147-A177-3AD203B41FA5}">
                      <a16:colId xmlns:a16="http://schemas.microsoft.com/office/drawing/2014/main" val="3860738844"/>
                    </a:ext>
                  </a:extLst>
                </a:gridCol>
                <a:gridCol w="1354437">
                  <a:extLst>
                    <a:ext uri="{9D8B030D-6E8A-4147-A177-3AD203B41FA5}">
                      <a16:colId xmlns:a16="http://schemas.microsoft.com/office/drawing/2014/main" val="159106832"/>
                    </a:ext>
                  </a:extLst>
                </a:gridCol>
                <a:gridCol w="2562808">
                  <a:extLst>
                    <a:ext uri="{9D8B030D-6E8A-4147-A177-3AD203B41FA5}">
                      <a16:colId xmlns:a16="http://schemas.microsoft.com/office/drawing/2014/main" val="567805317"/>
                    </a:ext>
                  </a:extLst>
                </a:gridCol>
              </a:tblGrid>
              <a:tr h="684108">
                <a:tc>
                  <a:txBody>
                    <a:bodyPr/>
                    <a:lstStyle/>
                    <a:p>
                      <a:r>
                        <a:rPr lang="de-DE" sz="2000" dirty="0"/>
                        <a:t>Kulturgruppe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Wasserspannung</a:t>
                      </a:r>
                      <a:r>
                        <a:rPr lang="de-DE" sz="2000" baseline="0" dirty="0"/>
                        <a:t> </a:t>
                      </a:r>
                      <a:r>
                        <a:rPr lang="de-DE" sz="2000" dirty="0"/>
                        <a:t>[</a:t>
                      </a:r>
                      <a:r>
                        <a:rPr lang="de-DE" sz="2000" dirty="0" err="1"/>
                        <a:t>hpa</a:t>
                      </a:r>
                      <a:r>
                        <a:rPr lang="de-DE" sz="2000" dirty="0"/>
                        <a:t>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358142"/>
                  </a:ext>
                </a:extLst>
              </a:tr>
              <a:tr h="507353">
                <a:tc>
                  <a:txBody>
                    <a:bodyPr/>
                    <a:lstStyle/>
                    <a:p>
                      <a:r>
                        <a:rPr lang="de-DE" sz="1800" dirty="0"/>
                        <a:t>Gemüse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100" b="0" dirty="0"/>
                        <a:t>80-200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5606358"/>
                  </a:ext>
                </a:extLst>
              </a:tr>
              <a:tr h="770576">
                <a:tc>
                  <a:txBody>
                    <a:bodyPr/>
                    <a:lstStyle/>
                    <a:p>
                      <a:r>
                        <a:rPr lang="de-DE" sz="1800" dirty="0"/>
                        <a:t>Hecken, </a:t>
                      </a:r>
                      <a:br>
                        <a:rPr lang="de-DE" sz="1800" dirty="0"/>
                      </a:br>
                      <a:r>
                        <a:rPr lang="de-DE" sz="1800" dirty="0"/>
                        <a:t>Sträucher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100" b="0" dirty="0"/>
                        <a:t>300-600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335866"/>
                  </a:ext>
                </a:extLst>
              </a:tr>
              <a:tr h="1014681">
                <a:tc>
                  <a:txBody>
                    <a:bodyPr/>
                    <a:lstStyle/>
                    <a:p>
                      <a:r>
                        <a:rPr lang="de-DE" sz="1800" dirty="0"/>
                        <a:t>Tomaten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100" b="0" dirty="0"/>
                        <a:t>90 </a:t>
                      </a:r>
                      <a:r>
                        <a:rPr lang="de-DE" sz="1600" b="0" dirty="0"/>
                        <a:t>(Gewächshaus) </a:t>
                      </a:r>
                    </a:p>
                    <a:p>
                      <a:pPr algn="ctr"/>
                      <a:r>
                        <a:rPr lang="de-DE" sz="2100" b="0" dirty="0"/>
                        <a:t>– 300 </a:t>
                      </a:r>
                      <a:r>
                        <a:rPr lang="de-DE" sz="1600" b="0" dirty="0"/>
                        <a:t>(Freiland)</a:t>
                      </a:r>
                      <a:endParaRPr lang="de-DE" sz="2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907424"/>
                  </a:ext>
                </a:extLst>
              </a:tr>
              <a:tr h="729554">
                <a:tc>
                  <a:txBody>
                    <a:bodyPr/>
                    <a:lstStyle/>
                    <a:p>
                      <a:r>
                        <a:rPr lang="de-DE" sz="1800" dirty="0"/>
                        <a:t>Kübelpflanzen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100" b="0" dirty="0"/>
                        <a:t>150-300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7775447"/>
                  </a:ext>
                </a:extLst>
              </a:tr>
            </a:tbl>
          </a:graphicData>
        </a:graphic>
      </p:graphicFrame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8344" y="2501948"/>
            <a:ext cx="923506" cy="47614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2184" y="2111028"/>
            <a:ext cx="1268257" cy="21508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5813" y="3815010"/>
            <a:ext cx="709265" cy="21508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580" y="4212054"/>
            <a:ext cx="709265" cy="648579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594E8848-6FF1-4939-A634-A568FC74D55A}"/>
              </a:ext>
            </a:extLst>
          </p:cNvPr>
          <p:cNvSpPr txBox="1"/>
          <p:nvPr/>
        </p:nvSpPr>
        <p:spPr>
          <a:xfrm>
            <a:off x="8457302" y="2448410"/>
            <a:ext cx="677108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Abschätzung des Wasserbedarfs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2F814E8-1CB1-4326-B1D0-D9F1CB4C8004}"/>
              </a:ext>
            </a:extLst>
          </p:cNvPr>
          <p:cNvSpPr txBox="1"/>
          <p:nvPr/>
        </p:nvSpPr>
        <p:spPr>
          <a:xfrm>
            <a:off x="6147106" y="4874856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(27)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752C6C0-1C2A-4DCF-A571-7A9866EE9D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0917" y="1930643"/>
            <a:ext cx="365337" cy="255736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CED3B017-42E7-4AC0-9917-94ABB29812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3675" y="1945421"/>
            <a:ext cx="365337" cy="25573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9D4ACC02-2E40-4E6F-BFB9-D305E6827D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4641" y="1945421"/>
            <a:ext cx="365337" cy="25573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0C2FF96F-7CBB-4430-A8F9-15B6828A586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8588"/>
          <a:stretch/>
        </p:blipFill>
        <p:spPr>
          <a:xfrm>
            <a:off x="2783712" y="3187243"/>
            <a:ext cx="799133" cy="648579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0134A0F0-1F41-4536-B5F6-F0DE86D95DBA}"/>
              </a:ext>
            </a:extLst>
          </p:cNvPr>
          <p:cNvSpPr/>
          <p:nvPr/>
        </p:nvSpPr>
        <p:spPr>
          <a:xfrm>
            <a:off x="3035507" y="3773683"/>
            <a:ext cx="179722" cy="6352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242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D3AE1D3-5E8B-468E-A1B2-493605AC62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Messung des Wassergehalts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9FC723E-CD4D-4B48-8509-9BA585485E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1" y="1219201"/>
            <a:ext cx="3290734" cy="3370728"/>
          </a:xfrm>
        </p:spPr>
        <p:txBody>
          <a:bodyPr>
            <a:normAutofit lnSpcReduction="10000"/>
          </a:bodyPr>
          <a:lstStyle/>
          <a:p>
            <a:pPr marL="358775" indent="-357188"/>
            <a:r>
              <a:rPr lang="de-DE" dirty="0"/>
              <a:t>Gibt Auskunft über die im Boden vorhandene </a:t>
            </a:r>
            <a:r>
              <a:rPr lang="de-DE" b="1" dirty="0"/>
              <a:t>Wassermenge</a:t>
            </a:r>
          </a:p>
          <a:p>
            <a:pPr marL="358775" indent="-357188"/>
            <a:r>
              <a:rPr lang="de-DE" dirty="0"/>
              <a:t>Messergebnis wird stark von den vorliegenden </a:t>
            </a:r>
            <a:r>
              <a:rPr lang="de-DE" b="1" dirty="0"/>
              <a:t>Bodenverhältnissen</a:t>
            </a:r>
            <a:r>
              <a:rPr lang="de-DE" dirty="0"/>
              <a:t> beeinflusst </a:t>
            </a:r>
          </a:p>
          <a:p>
            <a:pPr marL="358775" indent="-357188"/>
            <a:r>
              <a:rPr lang="de-DE" dirty="0"/>
              <a:t>Lässt </a:t>
            </a:r>
            <a:r>
              <a:rPr lang="de-DE" b="1" dirty="0"/>
              <a:t>keinen Rückschluss </a:t>
            </a:r>
            <a:r>
              <a:rPr lang="de-DE" dirty="0"/>
              <a:t>darauf zu, wie viel des vorhandenen Wassers </a:t>
            </a:r>
            <a:r>
              <a:rPr lang="de-DE" b="1" dirty="0"/>
              <a:t>pflanzenverfügbar</a:t>
            </a:r>
            <a:r>
              <a:rPr lang="de-DE" dirty="0"/>
              <a:t> ist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DB134FB-3999-401E-AE8C-D8C705B70407}"/>
              </a:ext>
            </a:extLst>
          </p:cNvPr>
          <p:cNvSpPr txBox="1"/>
          <p:nvPr/>
        </p:nvSpPr>
        <p:spPr>
          <a:xfrm>
            <a:off x="8457302" y="2448410"/>
            <a:ext cx="677108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Abschätzung des Wasserbedarfs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FC12F3-9710-4798-94A4-0FAE8CFFE06A}"/>
              </a:ext>
            </a:extLst>
          </p:cNvPr>
          <p:cNvSpPr txBox="1"/>
          <p:nvPr/>
        </p:nvSpPr>
        <p:spPr>
          <a:xfrm>
            <a:off x="4828747" y="4225409"/>
            <a:ext cx="2196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Bodenfeuchtesensor </a:t>
            </a:r>
            <a:r>
              <a:rPr lang="de-DE" sz="800" dirty="0">
                <a:latin typeface="+mn-lt"/>
              </a:rPr>
              <a:t>(28)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6EEC496-A66C-41F2-98D0-A4490762F5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00" r="20143"/>
          <a:stretch/>
        </p:blipFill>
        <p:spPr>
          <a:xfrm rot="5400000">
            <a:off x="4714205" y="1500931"/>
            <a:ext cx="2879642" cy="254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494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/>
              <a:t>Platzierung des Messfühlers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1533256" y="1219201"/>
            <a:ext cx="2616381" cy="2993860"/>
          </a:xfrm>
        </p:spPr>
        <p:txBody>
          <a:bodyPr/>
          <a:lstStyle/>
          <a:p>
            <a:pPr marL="2381" indent="0">
              <a:lnSpc>
                <a:spcPct val="200000"/>
              </a:lnSpc>
              <a:buNone/>
            </a:pPr>
            <a:r>
              <a:rPr lang="de-DE"/>
              <a:t>Repräsentativer Standort</a:t>
            </a:r>
          </a:p>
          <a:p>
            <a:pPr marL="2381" indent="0">
              <a:lnSpc>
                <a:spcPct val="200000"/>
              </a:lnSpc>
              <a:buNone/>
            </a:pPr>
            <a:r>
              <a:rPr lang="de-DE"/>
              <a:t>Etwa in Wurzeltiefe</a:t>
            </a:r>
          </a:p>
          <a:p>
            <a:pPr marL="2381" indent="0">
              <a:lnSpc>
                <a:spcPct val="200000"/>
              </a:lnSpc>
              <a:buNone/>
            </a:pPr>
            <a:r>
              <a:rPr lang="de-DE"/>
              <a:t>Guter Kontakt zum Boden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964" y="1219201"/>
            <a:ext cx="2271581" cy="302877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26" y="1335741"/>
            <a:ext cx="395331" cy="48383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27" y="2025936"/>
            <a:ext cx="395331" cy="48383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27" y="2716131"/>
            <a:ext cx="395331" cy="48383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E45304F-DCB3-4BEC-9631-5BE4D4F5A97D}"/>
              </a:ext>
            </a:extLst>
          </p:cNvPr>
          <p:cNvSpPr txBox="1"/>
          <p:nvPr/>
        </p:nvSpPr>
        <p:spPr>
          <a:xfrm>
            <a:off x="6911142" y="4213061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(29)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DB134FB-3999-401E-AE8C-D8C705B70407}"/>
              </a:ext>
            </a:extLst>
          </p:cNvPr>
          <p:cNvSpPr txBox="1"/>
          <p:nvPr/>
        </p:nvSpPr>
        <p:spPr>
          <a:xfrm>
            <a:off x="8457302" y="2448410"/>
            <a:ext cx="677108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Abschätzung des Wasserbedarfs</a:t>
            </a:r>
          </a:p>
        </p:txBody>
      </p:sp>
    </p:spTree>
    <p:extLst>
      <p:ext uri="{BB962C8B-B14F-4D97-AF65-F5344CB8AC3E}">
        <p14:creationId xmlns:p14="http://schemas.microsoft.com/office/powerpoint/2010/main" val="36870123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0D0443C-F4A0-4DE5-8DA0-0FB72AF752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0728" y="1853231"/>
            <a:ext cx="7434000" cy="452438"/>
          </a:xfrm>
        </p:spPr>
        <p:txBody>
          <a:bodyPr/>
          <a:lstStyle/>
          <a:p>
            <a:r>
              <a:rPr lang="de-DE" dirty="0"/>
              <a:t>4. Effizientes Gießen</a:t>
            </a:r>
          </a:p>
        </p:txBody>
      </p:sp>
      <p:sp>
        <p:nvSpPr>
          <p:cNvPr id="3" name="Textplatzhalter 1">
            <a:extLst>
              <a:ext uri="{FF2B5EF4-FFF2-40B4-BE49-F238E27FC236}">
                <a16:creationId xmlns:a16="http://schemas.microsoft.com/office/drawing/2014/main" id="{FBB043EC-56B7-4822-9D6B-6E7A8E6DAA7E}"/>
              </a:ext>
            </a:extLst>
          </p:cNvPr>
          <p:cNvSpPr txBox="1">
            <a:spLocks/>
          </p:cNvSpPr>
          <p:nvPr/>
        </p:nvSpPr>
        <p:spPr>
          <a:xfrm>
            <a:off x="960728" y="601200"/>
            <a:ext cx="5115607" cy="29565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600" b="1" kern="1200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100" b="1" kern="1200" baseline="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Lucida Grande"/>
              <a:buChar char="»"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Wasser – Zahlen und Fakten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Wasserhaushalt</a:t>
            </a:r>
          </a:p>
          <a:p>
            <a:pPr marL="457200" indent="-457200">
              <a:spcAft>
                <a:spcPts val="30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Abschätzung des Wasserbedarfs</a:t>
            </a:r>
          </a:p>
          <a:p>
            <a:pPr>
              <a:spcAft>
                <a:spcPts val="2400"/>
              </a:spcAft>
            </a:pPr>
            <a:endParaRPr lang="de-DE" sz="1400" b="0" dirty="0">
              <a:solidFill>
                <a:schemeClr val="bg1"/>
              </a:solidFill>
              <a:latin typeface="+mn-lt"/>
            </a:endParaRPr>
          </a:p>
          <a:p>
            <a:pPr marL="457200" indent="-457200">
              <a:spcAft>
                <a:spcPts val="1800"/>
              </a:spcAft>
              <a:buFont typeface="+mj-lt"/>
              <a:buAutoNum type="arabicPeriod" startAt="5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Reduzierung des Wasserbedarfs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5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Bewässerungsverfahren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5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Möglichkeiten zur Automatisierung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5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Fazit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5"/>
            </a:pPr>
            <a:endParaRPr lang="de-DE" sz="1400" dirty="0"/>
          </a:p>
          <a:p>
            <a:pPr marL="457200" indent="-457200">
              <a:spcAft>
                <a:spcPts val="1800"/>
              </a:spcAft>
              <a:buFont typeface="+mj-lt"/>
              <a:buAutoNum type="arabicPeriod" startAt="5"/>
            </a:pP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42349241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FAB5014-4B79-4373-9949-2A1EE5D109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3188" y="1547445"/>
            <a:ext cx="3566160" cy="3130063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261AD1B-AB85-4B16-899D-4FA0384B36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Zeitpunkt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A797B9C-5843-4D07-BC7B-8F11007F15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0326" y="1547445"/>
            <a:ext cx="3762682" cy="2993860"/>
          </a:xfrm>
        </p:spPr>
        <p:txBody>
          <a:bodyPr/>
          <a:lstStyle/>
          <a:p>
            <a:pPr marL="2381" indent="0">
              <a:spcAft>
                <a:spcPts val="1800"/>
              </a:spcAft>
              <a:buNone/>
            </a:pPr>
            <a:r>
              <a:rPr lang="de-DE" dirty="0"/>
              <a:t>		</a:t>
            </a:r>
            <a:r>
              <a:rPr lang="de-DE" b="1" dirty="0"/>
              <a:t>In den frühen Morgenstunden</a:t>
            </a:r>
          </a:p>
          <a:p>
            <a:pPr marL="358775" indent="-357188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e-DE" sz="1900" b="1" dirty="0"/>
              <a:t>Geringere Verluste durch Verdunstung </a:t>
            </a:r>
            <a:r>
              <a:rPr lang="de-DE" sz="1900" dirty="0"/>
              <a:t>aufgrund kühlerer Temperaturen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326" y="1451650"/>
            <a:ext cx="513156" cy="62804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7B0264E-4BFC-4980-991B-945C2982E1C7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Effizientes Gießen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BF945DA-440E-419F-BB6B-556E6C4F6696}"/>
              </a:ext>
            </a:extLst>
          </p:cNvPr>
          <p:cNvSpPr txBox="1"/>
          <p:nvPr/>
        </p:nvSpPr>
        <p:spPr>
          <a:xfrm>
            <a:off x="7426116" y="4677508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(30)</a:t>
            </a:r>
          </a:p>
        </p:txBody>
      </p:sp>
    </p:spTree>
    <p:extLst>
      <p:ext uri="{BB962C8B-B14F-4D97-AF65-F5344CB8AC3E}">
        <p14:creationId xmlns:p14="http://schemas.microsoft.com/office/powerpoint/2010/main" val="3190163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C4D70F0-183D-4DC4-9330-84ECBF1755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2800" dirty="0">
                <a:solidFill>
                  <a:schemeClr val="tx1"/>
                </a:solidFill>
              </a:rPr>
              <a:t>Gliederung</a:t>
            </a: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E20149BC-B692-485D-AC57-3317088690A3}"/>
              </a:ext>
            </a:extLst>
          </p:cNvPr>
          <p:cNvSpPr txBox="1">
            <a:spLocks/>
          </p:cNvSpPr>
          <p:nvPr/>
        </p:nvSpPr>
        <p:spPr>
          <a:xfrm rot="5400000">
            <a:off x="7609741" y="2828486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dirty="0">
                <a:latin typeface="+mn-lt"/>
              </a:rPr>
              <a:t>Gliederung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649E37DA-7DDA-4006-9870-14B0F65C1ADF}"/>
              </a:ext>
            </a:extLst>
          </p:cNvPr>
          <p:cNvSpPr/>
          <p:nvPr/>
        </p:nvSpPr>
        <p:spPr>
          <a:xfrm>
            <a:off x="1332089" y="1212850"/>
            <a:ext cx="5032065" cy="3731456"/>
          </a:xfrm>
          <a:prstGeom prst="roundRect">
            <a:avLst/>
          </a:prstGeom>
          <a:ln w="19050">
            <a:solidFill>
              <a:srgbClr val="7AB8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platzhalter 1">
            <a:extLst>
              <a:ext uri="{FF2B5EF4-FFF2-40B4-BE49-F238E27FC236}">
                <a16:creationId xmlns:a16="http://schemas.microsoft.com/office/drawing/2014/main" id="{0F0DED34-B93C-4CD3-AEC0-94CB7153E8E6}"/>
              </a:ext>
            </a:extLst>
          </p:cNvPr>
          <p:cNvSpPr txBox="1">
            <a:spLocks/>
          </p:cNvSpPr>
          <p:nvPr/>
        </p:nvSpPr>
        <p:spPr>
          <a:xfrm>
            <a:off x="1828023" y="1332161"/>
            <a:ext cx="6612591" cy="29565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600" b="1" kern="1200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100" b="1" kern="1200" baseline="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Lucida Grande"/>
              <a:buChar char="»"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600" b="0" dirty="0">
                <a:latin typeface="+mn-lt"/>
              </a:rPr>
              <a:t>Wasser – Zahlen und Fakten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600" b="0" dirty="0">
                <a:latin typeface="+mn-lt"/>
              </a:rPr>
              <a:t>Wasserhaushalt 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600" b="0" dirty="0">
                <a:latin typeface="+mn-lt"/>
              </a:rPr>
              <a:t>Abschätzung des Wasserbedarfs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600" b="0" dirty="0">
                <a:latin typeface="+mn-lt"/>
              </a:rPr>
              <a:t>Effizientes Gießen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600" b="0" dirty="0">
                <a:latin typeface="+mn-lt"/>
              </a:rPr>
              <a:t>Reduzierung des Wasserbedarfs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600" b="0" dirty="0">
                <a:latin typeface="+mn-lt"/>
              </a:rPr>
              <a:t>Bewässerungsverfahren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600" b="0" dirty="0">
                <a:latin typeface="+mn-lt"/>
              </a:rPr>
              <a:t>Möglichkeiten zur Automatisierung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600" b="0" dirty="0">
                <a:latin typeface="+mn-lt"/>
              </a:rPr>
              <a:t>Fazit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endParaRPr lang="de-DE" dirty="0"/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73726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1F44CA6-FCA8-414F-9ED5-12276EA462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63857" y="1295395"/>
            <a:ext cx="3449201" cy="3197595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	Bodennah gießen</a:t>
            </a:r>
          </a:p>
          <a:p>
            <a:pPr lvl="1">
              <a:spcAft>
                <a:spcPts val="600"/>
              </a:spcAft>
            </a:pPr>
            <a:r>
              <a:rPr lang="de-DE" dirty="0">
                <a:latin typeface="+mn-lt"/>
              </a:rPr>
              <a:t>Geringere Verdunstungsverluste</a:t>
            </a:r>
          </a:p>
          <a:p>
            <a:pPr lvl="1">
              <a:spcAft>
                <a:spcPts val="600"/>
              </a:spcAft>
            </a:pPr>
            <a:r>
              <a:rPr lang="de-DE" dirty="0">
                <a:latin typeface="+mn-lt"/>
              </a:rPr>
              <a:t>Geringeres Risiko für Pilzerkrankungen</a:t>
            </a:r>
          </a:p>
          <a:p>
            <a:pPr>
              <a:buClr>
                <a:schemeClr val="bg1"/>
              </a:buClr>
            </a:pPr>
            <a:r>
              <a:rPr lang="de-DE" dirty="0"/>
              <a:t>Wasser mit geringem Druck ausbringen</a:t>
            </a:r>
          </a:p>
          <a:p>
            <a:pPr lvl="1"/>
            <a:r>
              <a:rPr lang="de-DE" dirty="0">
                <a:latin typeface="+mn-lt"/>
              </a:rPr>
              <a:t>Vermeidung von Verschlämmung und oberflächlichem Abfluss</a:t>
            </a:r>
          </a:p>
          <a:p>
            <a:pPr lvl="1"/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6826" y="1194977"/>
            <a:ext cx="390713" cy="47818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6826" y="2571750"/>
            <a:ext cx="390713" cy="47818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DB711F1-999F-4587-B271-DC27AAC89775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Effizientes Gießen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6547C6F-87A3-4B1A-92A5-9886772EFC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550" y="1295395"/>
            <a:ext cx="3200512" cy="2300901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809B403-EAF5-4152-A353-2164DF5707AF}"/>
              </a:ext>
            </a:extLst>
          </p:cNvPr>
          <p:cNvSpPr txBox="1"/>
          <p:nvPr/>
        </p:nvSpPr>
        <p:spPr>
          <a:xfrm>
            <a:off x="918852" y="3612899"/>
            <a:ext cx="3305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Die Bewässerung erfolgt am besten bodennah </a:t>
            </a:r>
            <a:r>
              <a:rPr lang="de-DE" sz="800" dirty="0">
                <a:latin typeface="+mn-lt"/>
              </a:rPr>
              <a:t>(31)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E7E3CAE1-9F6F-47F7-A7C4-49DF399F50FD}"/>
              </a:ext>
            </a:extLst>
          </p:cNvPr>
          <p:cNvSpPr txBox="1">
            <a:spLocks/>
          </p:cNvSpPr>
          <p:nvPr/>
        </p:nvSpPr>
        <p:spPr>
          <a:xfrm>
            <a:off x="960326" y="599567"/>
            <a:ext cx="6576732" cy="444505"/>
          </a:xfrm>
          <a:prstGeom prst="rect">
            <a:avLst/>
          </a:prstGeom>
        </p:spPr>
        <p:txBody>
          <a:bodyPr/>
          <a:lstStyle>
            <a:lvl1pPr marL="0" indent="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600" b="1" dirty="0">
                <a:solidFill>
                  <a:schemeClr val="tx1"/>
                </a:solidFill>
              </a:rPr>
              <a:t>Vorgehen</a:t>
            </a:r>
          </a:p>
        </p:txBody>
      </p:sp>
    </p:spTree>
    <p:extLst>
      <p:ext uri="{BB962C8B-B14F-4D97-AF65-F5344CB8AC3E}">
        <p14:creationId xmlns:p14="http://schemas.microsoft.com/office/powerpoint/2010/main" val="365783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061E958-BF5A-4336-9E28-C479BE8E0E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90845" y="1307396"/>
            <a:ext cx="3440555" cy="3197595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2100" dirty="0"/>
              <a:t>Lieber seltener und dafür </a:t>
            </a:r>
            <a:r>
              <a:rPr lang="de-DE" sz="2100" b="1" dirty="0"/>
              <a:t>durchdringend</a:t>
            </a:r>
            <a:r>
              <a:rPr lang="de-DE" sz="2100" dirty="0"/>
              <a:t> gießen!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→"/>
            </a:pPr>
            <a:r>
              <a:rPr lang="de-DE" sz="1900" b="1" dirty="0">
                <a:latin typeface="+mn-lt"/>
              </a:rPr>
              <a:t>1 l</a:t>
            </a:r>
            <a:r>
              <a:rPr lang="de-DE" sz="1900" dirty="0">
                <a:latin typeface="+mn-lt"/>
              </a:rPr>
              <a:t> Wasser pro m</a:t>
            </a:r>
            <a:r>
              <a:rPr lang="de-DE" sz="1900" baseline="30000" dirty="0">
                <a:latin typeface="+mn-lt"/>
              </a:rPr>
              <a:t>2</a:t>
            </a:r>
            <a:r>
              <a:rPr lang="de-DE" sz="1900" dirty="0">
                <a:latin typeface="+mn-lt"/>
              </a:rPr>
              <a:t> dringt etwa </a:t>
            </a:r>
            <a:r>
              <a:rPr lang="de-DE" sz="1900" b="1" dirty="0">
                <a:latin typeface="+mn-lt"/>
              </a:rPr>
              <a:t>1 cm </a:t>
            </a:r>
            <a:r>
              <a:rPr lang="de-DE" sz="1900" dirty="0">
                <a:latin typeface="+mn-lt"/>
              </a:rPr>
              <a:t>tief ein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→"/>
            </a:pPr>
            <a:r>
              <a:rPr lang="de-DE" sz="1900" dirty="0">
                <a:latin typeface="+mn-lt"/>
              </a:rPr>
              <a:t>Pro Gießvorgang </a:t>
            </a:r>
            <a:r>
              <a:rPr lang="de-DE" sz="1900" b="1" dirty="0">
                <a:latin typeface="+mn-lt"/>
              </a:rPr>
              <a:t>10-20 l/m</a:t>
            </a:r>
            <a:r>
              <a:rPr lang="de-DE" sz="1900" b="1" baseline="30000" dirty="0">
                <a:latin typeface="+mn-lt"/>
              </a:rPr>
              <a:t>2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→"/>
            </a:pPr>
            <a:r>
              <a:rPr lang="de-DE" sz="1900" dirty="0">
                <a:latin typeface="+mn-lt"/>
              </a:rPr>
              <a:t>Gesamtmenge evtl. auf </a:t>
            </a:r>
            <a:br>
              <a:rPr lang="de-DE" sz="1900" dirty="0">
                <a:latin typeface="+mn-lt"/>
              </a:rPr>
            </a:br>
            <a:r>
              <a:rPr lang="de-DE" sz="1900" b="1" dirty="0">
                <a:latin typeface="+mn-lt"/>
              </a:rPr>
              <a:t>2-3 Gaben </a:t>
            </a:r>
            <a:r>
              <a:rPr lang="de-DE" sz="1900" dirty="0">
                <a:latin typeface="+mn-lt"/>
              </a:rPr>
              <a:t>aufteilen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→"/>
            </a:pPr>
            <a:r>
              <a:rPr lang="de-DE" sz="1900" dirty="0">
                <a:latin typeface="+mn-lt"/>
              </a:rPr>
              <a:t>Die verabreichte Menge stellt die Wasserversorgung für </a:t>
            </a:r>
            <a:r>
              <a:rPr lang="de-DE" sz="1900" b="1" dirty="0">
                <a:latin typeface="+mn-lt"/>
              </a:rPr>
              <a:t>2-4 Tage </a:t>
            </a:r>
            <a:r>
              <a:rPr lang="de-DE" sz="1900" dirty="0">
                <a:latin typeface="+mn-lt"/>
              </a:rPr>
              <a:t>sicher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127" y="1215966"/>
            <a:ext cx="1751070" cy="265064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1548258"/>
            <a:ext cx="1706842" cy="231834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65760" y="3870657"/>
            <a:ext cx="1706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Eingeschränktes Wurzelwachstum und erhöhte Verdunstung bei zu geringen Einzelgaben 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814127" y="3866606"/>
            <a:ext cx="1646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Optimale Wasser- und Nährstoffversorgung durch durchdringendes Gießen</a:t>
            </a:r>
          </a:p>
        </p:txBody>
      </p:sp>
      <p:sp>
        <p:nvSpPr>
          <p:cNvPr id="10" name="Pfeil nach links und rechts 9"/>
          <p:cNvSpPr/>
          <p:nvPr/>
        </p:nvSpPr>
        <p:spPr>
          <a:xfrm rot="10800000">
            <a:off x="2072602" y="2151017"/>
            <a:ext cx="741525" cy="556415"/>
          </a:xfrm>
          <a:prstGeom prst="leftRightArrow">
            <a:avLst/>
          </a:prstGeom>
          <a:gradFill>
            <a:gsLst>
              <a:gs pos="0">
                <a:srgbClr val="FF0000"/>
              </a:gs>
              <a:gs pos="100000">
                <a:srgbClr val="00B050"/>
              </a:gs>
            </a:gsLst>
            <a:lin ang="10800000" scaled="0"/>
          </a:gra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E79F4AC-824A-4170-B594-36D12888248F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Effizientes Gießen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FD8AB763-745D-4491-AC08-47F29927D88A}"/>
              </a:ext>
            </a:extLst>
          </p:cNvPr>
          <p:cNvSpPr txBox="1">
            <a:spLocks/>
          </p:cNvSpPr>
          <p:nvPr/>
        </p:nvSpPr>
        <p:spPr>
          <a:xfrm>
            <a:off x="960326" y="599567"/>
            <a:ext cx="6576732" cy="444505"/>
          </a:xfrm>
          <a:prstGeom prst="rect">
            <a:avLst/>
          </a:prstGeom>
        </p:spPr>
        <p:txBody>
          <a:bodyPr/>
          <a:lstStyle>
            <a:lvl1pPr marL="0" indent="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600" b="1" dirty="0">
                <a:solidFill>
                  <a:schemeClr val="tx1"/>
                </a:solidFill>
              </a:rPr>
              <a:t>Menge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097EA0E-939A-4583-B7DF-994FFE7C91EB}"/>
              </a:ext>
            </a:extLst>
          </p:cNvPr>
          <p:cNvSpPr txBox="1"/>
          <p:nvPr/>
        </p:nvSpPr>
        <p:spPr>
          <a:xfrm>
            <a:off x="4231219" y="4768316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(32)</a:t>
            </a:r>
          </a:p>
        </p:txBody>
      </p:sp>
    </p:spTree>
    <p:extLst>
      <p:ext uri="{BB962C8B-B14F-4D97-AF65-F5344CB8AC3E}">
        <p14:creationId xmlns:p14="http://schemas.microsoft.com/office/powerpoint/2010/main" val="39770313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99020EA-07C6-4DD7-9E51-8286A6C901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Regenwassernutzung 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6BE133B-FB27-49B2-8422-13FEE8B8E9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1219200"/>
            <a:ext cx="6668115" cy="3802625"/>
          </a:xfrm>
        </p:spPr>
        <p:txBody>
          <a:bodyPr>
            <a:normAutofit/>
          </a:bodyPr>
          <a:lstStyle/>
          <a:p>
            <a:pPr marL="358775" indent="-357188"/>
            <a:r>
              <a:rPr lang="de-DE" dirty="0"/>
              <a:t>Regenwasser ist für Pflanzen am </a:t>
            </a:r>
            <a:r>
              <a:rPr lang="de-DE" b="1" dirty="0"/>
              <a:t>bekömmlichsten</a:t>
            </a:r>
          </a:p>
          <a:p>
            <a:pPr marL="358775" indent="-357188"/>
            <a:r>
              <a:rPr lang="de-DE" dirty="0"/>
              <a:t>In Zeiten zunehmender </a:t>
            </a:r>
            <a:r>
              <a:rPr lang="de-DE" b="1" dirty="0"/>
              <a:t>Wasserknappheit</a:t>
            </a:r>
            <a:r>
              <a:rPr lang="de-DE" dirty="0"/>
              <a:t> ist es unsere Pflicht, das </a:t>
            </a:r>
            <a:r>
              <a:rPr lang="de-DE" b="1" dirty="0"/>
              <a:t>natürlicherweise vorhandene Wasserangebot zu nutzen</a:t>
            </a:r>
          </a:p>
          <a:p>
            <a:pPr marL="717550" lvl="1" indent="-358775">
              <a:buFont typeface="Calibri" panose="020F0502020204030204" pitchFamily="34" charset="0"/>
              <a:buChar char="→"/>
            </a:pPr>
            <a:r>
              <a:rPr lang="de-DE" dirty="0"/>
              <a:t>Niederschlag </a:t>
            </a:r>
            <a:r>
              <a:rPr lang="de-DE"/>
              <a:t>in </a:t>
            </a:r>
            <a:br>
              <a:rPr lang="de-DE"/>
            </a:br>
            <a:r>
              <a:rPr lang="de-DE"/>
              <a:t>ausreichend</a:t>
            </a:r>
            <a:r>
              <a:rPr lang="de-DE" dirty="0"/>
              <a:t> </a:t>
            </a:r>
            <a:r>
              <a:rPr lang="de-DE"/>
              <a:t>groß </a:t>
            </a:r>
            <a:br>
              <a:rPr lang="de-DE"/>
            </a:br>
            <a:r>
              <a:rPr lang="de-DE"/>
              <a:t>dimensionierten </a:t>
            </a:r>
            <a:br>
              <a:rPr lang="de-DE"/>
            </a:br>
            <a:r>
              <a:rPr lang="de-DE" b="1"/>
              <a:t>Zisternen</a:t>
            </a:r>
            <a:r>
              <a:rPr lang="de-DE" dirty="0"/>
              <a:t> </a:t>
            </a:r>
            <a:r>
              <a:rPr lang="de-DE"/>
              <a:t>auffangen </a:t>
            </a:r>
            <a:br>
              <a:rPr lang="de-DE"/>
            </a:br>
            <a:r>
              <a:rPr lang="de-DE"/>
              <a:t>und </a:t>
            </a:r>
            <a:r>
              <a:rPr lang="de-DE" dirty="0"/>
              <a:t>speichern</a:t>
            </a:r>
          </a:p>
          <a:p>
            <a:pPr marL="358775" indent="-357188"/>
            <a:r>
              <a:rPr lang="de-DE" dirty="0"/>
              <a:t>Einige Bewässerungssysteme </a:t>
            </a:r>
            <a:br>
              <a:rPr lang="de-DE" dirty="0"/>
            </a:br>
            <a:r>
              <a:rPr lang="de-DE"/>
              <a:t>erfordern allerdings </a:t>
            </a:r>
            <a:br>
              <a:rPr lang="de-DE"/>
            </a:br>
            <a:r>
              <a:rPr lang="de-DE"/>
              <a:t>einen Anschluss ans </a:t>
            </a:r>
            <a:br>
              <a:rPr lang="de-DE"/>
            </a:br>
            <a:r>
              <a:rPr lang="de-DE"/>
              <a:t>Leitungswasser</a:t>
            </a:r>
            <a:endParaRPr lang="de-DE" dirty="0"/>
          </a:p>
          <a:p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6D786F5-AB66-42D5-8297-4D743552D799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Effizientes Gießen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572CA91-7778-4DBB-9031-CE614E944B9F}"/>
              </a:ext>
            </a:extLst>
          </p:cNvPr>
          <p:cNvSpPr txBox="1"/>
          <p:nvPr/>
        </p:nvSpPr>
        <p:spPr>
          <a:xfrm>
            <a:off x="7910047" y="4806381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(33)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126" y="2376494"/>
            <a:ext cx="3443921" cy="264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868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5BB8441-432B-4912-B353-BE90BA6A37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0728" y="2345531"/>
            <a:ext cx="7434000" cy="452438"/>
          </a:xfrm>
        </p:spPr>
        <p:txBody>
          <a:bodyPr/>
          <a:lstStyle/>
          <a:p>
            <a:r>
              <a:rPr lang="de-DE" dirty="0"/>
              <a:t>5. Reduzierung des Wasserbedarfs</a:t>
            </a:r>
          </a:p>
        </p:txBody>
      </p:sp>
      <p:sp>
        <p:nvSpPr>
          <p:cNvPr id="4" name="Textplatzhalter 1">
            <a:extLst>
              <a:ext uri="{FF2B5EF4-FFF2-40B4-BE49-F238E27FC236}">
                <a16:creationId xmlns:a16="http://schemas.microsoft.com/office/drawing/2014/main" id="{B7969D5D-3415-44B8-8E05-05152469333D}"/>
              </a:ext>
            </a:extLst>
          </p:cNvPr>
          <p:cNvSpPr txBox="1">
            <a:spLocks/>
          </p:cNvSpPr>
          <p:nvPr/>
        </p:nvSpPr>
        <p:spPr>
          <a:xfrm>
            <a:off x="960728" y="601200"/>
            <a:ext cx="5115607" cy="29565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600" b="1" kern="1200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100" b="1" kern="1200" baseline="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Lucida Grande"/>
              <a:buChar char="»"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Wasser – Zahlen und Fakten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Wasserhaushalt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Abschätzung des Wasserbedarfs</a:t>
            </a:r>
          </a:p>
          <a:p>
            <a:pPr marL="457200" indent="-457200">
              <a:spcAft>
                <a:spcPts val="30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Effizientes Gießen</a:t>
            </a:r>
          </a:p>
          <a:p>
            <a:pPr>
              <a:spcAft>
                <a:spcPts val="2400"/>
              </a:spcAft>
            </a:pPr>
            <a:endParaRPr lang="de-DE" sz="1400" b="0" dirty="0">
              <a:solidFill>
                <a:schemeClr val="bg1"/>
              </a:solidFill>
              <a:latin typeface="+mn-lt"/>
            </a:endParaRPr>
          </a:p>
          <a:p>
            <a:pPr marL="457200" indent="-457200">
              <a:spcAft>
                <a:spcPts val="1800"/>
              </a:spcAft>
              <a:buFont typeface="+mj-lt"/>
              <a:buAutoNum type="arabicPeriod" startAt="6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Bewässerungsverfahren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6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Möglichkeiten zur Automatisierung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6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Fazit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6"/>
            </a:pPr>
            <a:endParaRPr lang="de-DE" sz="1400" dirty="0"/>
          </a:p>
          <a:p>
            <a:pPr marL="457200" indent="-457200">
              <a:spcAft>
                <a:spcPts val="1800"/>
              </a:spcAft>
              <a:buFont typeface="+mj-lt"/>
              <a:buAutoNum type="arabicPeriod" startAt="6"/>
            </a:pP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5529801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92A9C52-9039-4B27-9AD2-248525E70E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Aufnahme- und Speicherfähigkeit </a:t>
            </a:r>
            <a:br>
              <a:rPr lang="de-DE" dirty="0"/>
            </a:br>
            <a:r>
              <a:rPr lang="de-DE" dirty="0"/>
              <a:t>des Bodens erhöhen</a:t>
            </a:r>
          </a:p>
        </p:txBody>
      </p:sp>
    </p:spTree>
    <p:extLst>
      <p:ext uri="{BB962C8B-B14F-4D97-AF65-F5344CB8AC3E}">
        <p14:creationId xmlns:p14="http://schemas.microsoft.com/office/powerpoint/2010/main" val="25083894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0C4CC4D-0C7C-426E-87C5-DC683AF1B8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Bodenverbesserung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815" y="1342777"/>
            <a:ext cx="5023754" cy="361802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E65D1CF-5E30-447E-9AA6-F9C924C06AA0}"/>
              </a:ext>
            </a:extLst>
          </p:cNvPr>
          <p:cNvSpPr txBox="1"/>
          <p:nvPr/>
        </p:nvSpPr>
        <p:spPr>
          <a:xfrm>
            <a:off x="8457302" y="2448410"/>
            <a:ext cx="677108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Reduzierung des Wasserbedarfs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3C9F015-5A48-4406-85E0-CFFA56D09C37}"/>
              </a:ext>
            </a:extLst>
          </p:cNvPr>
          <p:cNvSpPr txBox="1"/>
          <p:nvPr/>
        </p:nvSpPr>
        <p:spPr>
          <a:xfrm>
            <a:off x="6403869" y="4789557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(34)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011338" y="1990165"/>
            <a:ext cx="2097672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600" b="1">
                <a:latin typeface="+mn-lt"/>
              </a:rPr>
              <a:t>Schwerer Lehmboden</a:t>
            </a:r>
            <a:endParaRPr lang="de-D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92988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01C61F5-1064-4356-805D-C410B40C2A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1200" y="601200"/>
            <a:ext cx="6558803" cy="495300"/>
          </a:xfrm>
        </p:spPr>
        <p:txBody>
          <a:bodyPr/>
          <a:lstStyle/>
          <a:p>
            <a:r>
              <a:rPr lang="de-DE" sz="2600" dirty="0"/>
              <a:t>Humusaufbau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E45CF27-AFBB-42CC-976E-34804DB478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19710" y="1295396"/>
            <a:ext cx="3137095" cy="2418476"/>
          </a:xfrm>
        </p:spPr>
        <p:txBody>
          <a:bodyPr/>
          <a:lstStyle/>
          <a:p>
            <a:pPr marL="0" indent="0">
              <a:buNone/>
            </a:pPr>
            <a:r>
              <a:rPr lang="de-DE" sz="2100" b="1"/>
              <a:t>Effekte des Humusaufbaus</a:t>
            </a:r>
            <a:endParaRPr lang="de-DE" sz="2100" b="1" dirty="0"/>
          </a:p>
          <a:p>
            <a:r>
              <a:rPr lang="de-DE" dirty="0"/>
              <a:t>Verbesserung der </a:t>
            </a:r>
            <a:r>
              <a:rPr lang="de-DE" b="1" dirty="0"/>
              <a:t>Bodenstruktur</a:t>
            </a:r>
          </a:p>
          <a:p>
            <a:pPr lvl="1">
              <a:spcAft>
                <a:spcPts val="600"/>
              </a:spcAft>
              <a:buFont typeface="Calibri" panose="020F0502020204030204" pitchFamily="34" charset="0"/>
              <a:buChar char="→"/>
            </a:pPr>
            <a:r>
              <a:rPr lang="de-DE" sz="1900" dirty="0">
                <a:latin typeface="+mn-lt"/>
              </a:rPr>
              <a:t>Wasser kann </a:t>
            </a:r>
            <a:r>
              <a:rPr lang="de-DE" sz="1900" b="1" dirty="0">
                <a:latin typeface="+mn-lt"/>
              </a:rPr>
              <a:t>besser aufgenommen </a:t>
            </a:r>
            <a:r>
              <a:rPr lang="de-DE" sz="1900" dirty="0">
                <a:latin typeface="+mn-lt"/>
              </a:rPr>
              <a:t>werden</a:t>
            </a:r>
          </a:p>
          <a:p>
            <a:r>
              <a:rPr lang="de-DE" dirty="0"/>
              <a:t>Erhöhung des </a:t>
            </a:r>
            <a:r>
              <a:rPr lang="de-DE" b="1" dirty="0"/>
              <a:t>Wasser-</a:t>
            </a:r>
            <a:r>
              <a:rPr lang="de-DE" b="1" dirty="0" err="1"/>
              <a:t>speichervermögens</a:t>
            </a:r>
            <a:endParaRPr lang="de-DE" b="1" dirty="0">
              <a:latin typeface="+mn-lt"/>
            </a:endParaRPr>
          </a:p>
          <a:p>
            <a:pPr marL="342900" lvl="1" indent="0">
              <a:buNone/>
            </a:pPr>
            <a:endParaRPr lang="de-DE" dirty="0">
              <a:latin typeface="+mn-lt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69CFBC2-60CA-472C-8466-797310122246}"/>
              </a:ext>
            </a:extLst>
          </p:cNvPr>
          <p:cNvSpPr txBox="1"/>
          <p:nvPr/>
        </p:nvSpPr>
        <p:spPr>
          <a:xfrm>
            <a:off x="1399433" y="4363770"/>
            <a:ext cx="1020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+mn-lt"/>
              </a:rPr>
              <a:t>Kompost-zufuhr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1D20B41-1B1A-401E-861C-4112345F3B85}"/>
              </a:ext>
            </a:extLst>
          </p:cNvPr>
          <p:cNvSpPr txBox="1"/>
          <p:nvPr/>
        </p:nvSpPr>
        <p:spPr>
          <a:xfrm>
            <a:off x="3152568" y="4355909"/>
            <a:ext cx="1123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+mn-lt"/>
              </a:rPr>
              <a:t>Organische Düngung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5B0530A-F16F-47B4-B052-266B2E3487F2}"/>
              </a:ext>
            </a:extLst>
          </p:cNvPr>
          <p:cNvSpPr txBox="1"/>
          <p:nvPr/>
        </p:nvSpPr>
        <p:spPr>
          <a:xfrm>
            <a:off x="5009688" y="4355909"/>
            <a:ext cx="975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+mn-lt"/>
              </a:rPr>
              <a:t>Grün-</a:t>
            </a:r>
            <a:br>
              <a:rPr lang="de-DE" sz="1600" dirty="0">
                <a:latin typeface="+mn-lt"/>
              </a:rPr>
            </a:br>
            <a:r>
              <a:rPr lang="de-DE" sz="1600" dirty="0" err="1">
                <a:latin typeface="+mn-lt"/>
              </a:rPr>
              <a:t>düngung</a:t>
            </a:r>
            <a:endParaRPr lang="de-DE" sz="1600" dirty="0">
              <a:latin typeface="+mn-lt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F8B6FF8-BD72-4A50-9A0C-DD8C36A9CAA8}"/>
              </a:ext>
            </a:extLst>
          </p:cNvPr>
          <p:cNvSpPr txBox="1"/>
          <p:nvPr/>
        </p:nvSpPr>
        <p:spPr>
          <a:xfrm>
            <a:off x="6732011" y="4363769"/>
            <a:ext cx="1575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+mn-lt"/>
              </a:rPr>
              <a:t>Ernterückstände einarbeiten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954C79DF-0A8B-493B-B146-9F0849F45BC9}"/>
              </a:ext>
            </a:extLst>
          </p:cNvPr>
          <p:cNvSpPr/>
          <p:nvPr/>
        </p:nvSpPr>
        <p:spPr>
          <a:xfrm>
            <a:off x="971550" y="4350004"/>
            <a:ext cx="1428922" cy="584775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78C11E9C-3C96-4F32-8265-6C8FB131DC54}"/>
              </a:ext>
            </a:extLst>
          </p:cNvPr>
          <p:cNvSpPr/>
          <p:nvPr/>
        </p:nvSpPr>
        <p:spPr>
          <a:xfrm>
            <a:off x="2801287" y="4355909"/>
            <a:ext cx="1427179" cy="584775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3891C696-92D6-401B-9D91-8913B78E3B18}"/>
              </a:ext>
            </a:extLst>
          </p:cNvPr>
          <p:cNvSpPr/>
          <p:nvPr/>
        </p:nvSpPr>
        <p:spPr>
          <a:xfrm>
            <a:off x="6343680" y="4350004"/>
            <a:ext cx="1968699" cy="590682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E13DC654-65B0-4573-AD26-7543A25654E7}"/>
              </a:ext>
            </a:extLst>
          </p:cNvPr>
          <p:cNvSpPr/>
          <p:nvPr/>
        </p:nvSpPr>
        <p:spPr>
          <a:xfrm>
            <a:off x="4630139" y="4355909"/>
            <a:ext cx="1314300" cy="584778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DCFBF80-BE93-451C-BD06-D1EEB722056A}"/>
              </a:ext>
            </a:extLst>
          </p:cNvPr>
          <p:cNvSpPr txBox="1"/>
          <p:nvPr/>
        </p:nvSpPr>
        <p:spPr>
          <a:xfrm>
            <a:off x="971550" y="3881457"/>
            <a:ext cx="374816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900" b="1" dirty="0">
                <a:latin typeface="+mn-lt"/>
              </a:rPr>
              <a:t>Wie baue ich Humus auf?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9DCDC18-0B87-44B9-83A1-69F8FC2C1E86}"/>
              </a:ext>
            </a:extLst>
          </p:cNvPr>
          <p:cNvSpPr txBox="1"/>
          <p:nvPr/>
        </p:nvSpPr>
        <p:spPr>
          <a:xfrm>
            <a:off x="8457302" y="2448410"/>
            <a:ext cx="677108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Reduzierung des Wasserbedarfs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3AB404D-F405-4E59-8939-0773D2B46367}"/>
              </a:ext>
            </a:extLst>
          </p:cNvPr>
          <p:cNvSpPr txBox="1"/>
          <p:nvPr/>
        </p:nvSpPr>
        <p:spPr>
          <a:xfrm>
            <a:off x="4119213" y="3539411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(35)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F7EF59C-C2A4-47AC-BA1F-45B210B59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200" y="1295396"/>
            <a:ext cx="3463091" cy="2267242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11" y="4372416"/>
            <a:ext cx="302507" cy="370233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6890" y="4372416"/>
            <a:ext cx="302507" cy="370233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4567" y="4354036"/>
            <a:ext cx="302507" cy="370233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8660" y="4389336"/>
            <a:ext cx="302507" cy="37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50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9A8542-F4DC-4B06-BC55-CDA5B3C1A7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1200" y="601200"/>
            <a:ext cx="2844111" cy="495300"/>
          </a:xfrm>
        </p:spPr>
        <p:txBody>
          <a:bodyPr/>
          <a:lstStyle/>
          <a:p>
            <a:r>
              <a:rPr lang="de-DE" sz="2600" dirty="0"/>
              <a:t>Bodenbearbeitung	          </a:t>
            </a:r>
            <a:r>
              <a:rPr lang="de-DE" sz="2600"/>
              <a:t>	</a:t>
            </a:r>
            <a:endParaRPr lang="de-DE" sz="260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5D887DE-C821-493B-891B-0905AA7861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96592" y="1295397"/>
            <a:ext cx="3057525" cy="3197595"/>
          </a:xfrm>
        </p:spPr>
        <p:txBody>
          <a:bodyPr>
            <a:normAutofit/>
          </a:bodyPr>
          <a:lstStyle/>
          <a:p>
            <a:r>
              <a:rPr lang="de-DE" dirty="0"/>
              <a:t>Ein trockener Boden kann Wasser nur schlecht aufnehmen</a:t>
            </a:r>
          </a:p>
          <a:p>
            <a:r>
              <a:rPr lang="de-DE" dirty="0"/>
              <a:t>Bewässert werden sollte, wenn der Boden im </a:t>
            </a:r>
            <a:r>
              <a:rPr lang="de-DE" b="1" dirty="0"/>
              <a:t>Untergrund noch leicht feucht</a:t>
            </a:r>
            <a:r>
              <a:rPr lang="de-DE" dirty="0"/>
              <a:t> ist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22E25C5A-3311-442E-996B-E7E533656E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1550" y="1295397"/>
            <a:ext cx="2833761" cy="608896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/>
              <a:t>Ein </a:t>
            </a:r>
            <a:r>
              <a:rPr lang="de-DE" b="1" dirty="0"/>
              <a:t>lockerer</a:t>
            </a:r>
            <a:r>
              <a:rPr lang="de-DE" dirty="0"/>
              <a:t> Boden kann Wasser besser aufnehmen!</a:t>
            </a:r>
          </a:p>
          <a:p>
            <a:pPr algn="ctr"/>
            <a:endParaRPr lang="de-DE" dirty="0"/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1549867A-A558-4137-B6C0-E41CD65B256D}"/>
              </a:ext>
            </a:extLst>
          </p:cNvPr>
          <p:cNvSpPr/>
          <p:nvPr/>
        </p:nvSpPr>
        <p:spPr>
          <a:xfrm>
            <a:off x="960326" y="1256715"/>
            <a:ext cx="2833761" cy="677275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C0D0A95A-E4EE-4906-95C5-BB285D089189}"/>
              </a:ext>
            </a:extLst>
          </p:cNvPr>
          <p:cNvCxnSpPr/>
          <p:nvPr/>
        </p:nvCxnSpPr>
        <p:spPr>
          <a:xfrm>
            <a:off x="4250951" y="0"/>
            <a:ext cx="0" cy="514350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1935" y="3312829"/>
            <a:ext cx="1907822" cy="1551635"/>
          </a:xfrm>
          <a:prstGeom prst="rect">
            <a:avLst/>
          </a:prstGeom>
        </p:spPr>
      </p:pic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E80EBBA5-0DB5-4D31-8427-82F088897B05}"/>
              </a:ext>
            </a:extLst>
          </p:cNvPr>
          <p:cNvSpPr txBox="1">
            <a:spLocks/>
          </p:cNvSpPr>
          <p:nvPr/>
        </p:nvSpPr>
        <p:spPr>
          <a:xfrm>
            <a:off x="4934078" y="3790632"/>
            <a:ext cx="1015586" cy="837639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 algn="l" defTabSz="342900" rtl="0" eaLnBrk="0" fontAlgn="base" hangingPunct="0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21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e-DE" sz="1600" dirty="0"/>
              <a:t>Nicht so lange warten!</a:t>
            </a:r>
          </a:p>
        </p:txBody>
      </p:sp>
      <p:cxnSp>
        <p:nvCxnSpPr>
          <p:cNvPr id="4" name="Gerade Verbindung mit Pfeil 3"/>
          <p:cNvCxnSpPr/>
          <p:nvPr/>
        </p:nvCxnSpPr>
        <p:spPr>
          <a:xfrm>
            <a:off x="5739932" y="4320162"/>
            <a:ext cx="592198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Abgerundetes Rechteck 5"/>
          <p:cNvSpPr/>
          <p:nvPr/>
        </p:nvSpPr>
        <p:spPr>
          <a:xfrm>
            <a:off x="4992885" y="3790632"/>
            <a:ext cx="867478" cy="837639"/>
          </a:xfrm>
          <a:prstGeom prst="roundRect">
            <a:avLst/>
          </a:prstGeom>
          <a:ln w="19050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F66C5AF-06FD-4BCA-BCA5-A7C6BFDBAA77}"/>
              </a:ext>
            </a:extLst>
          </p:cNvPr>
          <p:cNvSpPr txBox="1"/>
          <p:nvPr/>
        </p:nvSpPr>
        <p:spPr>
          <a:xfrm>
            <a:off x="8457302" y="2448410"/>
            <a:ext cx="677108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Reduzierung des Wasserbedarfs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AE29C25-F910-4A9D-BCA0-97F057FDFDCD}"/>
              </a:ext>
            </a:extLst>
          </p:cNvPr>
          <p:cNvSpPr txBox="1"/>
          <p:nvPr/>
        </p:nvSpPr>
        <p:spPr>
          <a:xfrm>
            <a:off x="3241886" y="4772748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(36)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FA6021E-751E-4D18-8979-0DFE123A7D4C}"/>
              </a:ext>
            </a:extLst>
          </p:cNvPr>
          <p:cNvSpPr txBox="1"/>
          <p:nvPr/>
        </p:nvSpPr>
        <p:spPr>
          <a:xfrm>
            <a:off x="7932496" y="4880470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(37)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0BBFDD9-431E-4FB2-A20C-E2C4516742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51" r="28676"/>
          <a:stretch/>
        </p:blipFill>
        <p:spPr>
          <a:xfrm>
            <a:off x="960326" y="2231067"/>
            <a:ext cx="2543963" cy="2534603"/>
          </a:xfrm>
          <a:prstGeom prst="rect">
            <a:avLst/>
          </a:prstGeom>
        </p:spPr>
      </p:pic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589A8542-F4DC-4B06-BC55-CDA5B3C1A7BA}"/>
              </a:ext>
            </a:extLst>
          </p:cNvPr>
          <p:cNvSpPr txBox="1">
            <a:spLocks/>
          </p:cNvSpPr>
          <p:nvPr/>
        </p:nvSpPr>
        <p:spPr>
          <a:xfrm>
            <a:off x="4698078" y="601200"/>
            <a:ext cx="2844111" cy="495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3429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600"/>
              <a:t>Wassermanagement	          	</a:t>
            </a:r>
            <a:endParaRPr lang="de-DE" sz="2600" dirty="0"/>
          </a:p>
        </p:txBody>
      </p:sp>
      <p:sp>
        <p:nvSpPr>
          <p:cNvPr id="20" name="Rechteck 19"/>
          <p:cNvSpPr/>
          <p:nvPr/>
        </p:nvSpPr>
        <p:spPr>
          <a:xfrm>
            <a:off x="4420999" y="120660"/>
            <a:ext cx="3998259" cy="5006267"/>
          </a:xfrm>
          <a:prstGeom prst="rect">
            <a:avLst/>
          </a:prstGeom>
          <a:solidFill>
            <a:srgbClr val="FFFFFF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24A3EFEA-F6AD-46E1-A632-D7763A9EC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164" y="154188"/>
            <a:ext cx="1146240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2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264CFAA-AFC7-4B78-9713-C1A1756DA4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Praxistipp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F38ABF2-58AA-4CA5-84E5-9CFD70228F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1550" y="1295396"/>
            <a:ext cx="3747934" cy="3197595"/>
          </a:xfrm>
        </p:spPr>
        <p:txBody>
          <a:bodyPr/>
          <a:lstStyle/>
          <a:p>
            <a:r>
              <a:rPr lang="de-DE" b="1" dirty="0"/>
              <a:t>Geringe Niederschläge reichen</a:t>
            </a:r>
            <a:r>
              <a:rPr lang="de-DE" dirty="0"/>
              <a:t> für die Wasserversorgung der Pflanzen </a:t>
            </a:r>
            <a:r>
              <a:rPr lang="de-DE" b="1" dirty="0"/>
              <a:t>nicht aus</a:t>
            </a:r>
            <a:r>
              <a:rPr lang="de-DE" dirty="0"/>
              <a:t>, sie befeuchten lediglich die Bodenoberfläche</a:t>
            </a:r>
          </a:p>
          <a:p>
            <a:r>
              <a:rPr lang="de-DE"/>
              <a:t>Dies verbessert aber die </a:t>
            </a:r>
            <a:r>
              <a:rPr lang="de-DE" b="1" dirty="0"/>
              <a:t>Aufnahmefähigkeit </a:t>
            </a:r>
            <a:r>
              <a:rPr lang="de-DE" dirty="0"/>
              <a:t>des Bodens</a:t>
            </a:r>
          </a:p>
          <a:p>
            <a:pPr lvl="1">
              <a:buFont typeface="Calibri" panose="020F0502020204030204" pitchFamily="34" charset="0"/>
              <a:buChar char="→"/>
            </a:pPr>
            <a:r>
              <a:rPr lang="de-DE" sz="1900" dirty="0"/>
              <a:t>Direkt </a:t>
            </a:r>
            <a:r>
              <a:rPr lang="de-DE" sz="1900" b="1" dirty="0"/>
              <a:t>weiter bewässern</a:t>
            </a:r>
            <a:r>
              <a:rPr lang="de-DE" sz="1900" dirty="0"/>
              <a:t>, um die Speicher des Bodens wieder zu füllen</a:t>
            </a:r>
          </a:p>
          <a:p>
            <a:r>
              <a:rPr lang="de-DE" dirty="0"/>
              <a:t>Ein </a:t>
            </a:r>
            <a:r>
              <a:rPr lang="de-DE" b="1" dirty="0"/>
              <a:t>Regenmesser</a:t>
            </a:r>
            <a:r>
              <a:rPr lang="de-DE" dirty="0"/>
              <a:t> hilft, die Niederschlagsmenge zu beurteilen</a:t>
            </a:r>
          </a:p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10690F7-9525-4EEA-BD9E-1B913B125932}"/>
              </a:ext>
            </a:extLst>
          </p:cNvPr>
          <p:cNvSpPr txBox="1"/>
          <p:nvPr/>
        </p:nvSpPr>
        <p:spPr>
          <a:xfrm>
            <a:off x="8457302" y="2448410"/>
            <a:ext cx="677108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Reduzierung des Wasserbedarfs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47A4D6A-87B2-4D89-851B-C2A3FAB67AF2}"/>
              </a:ext>
            </a:extLst>
          </p:cNvPr>
          <p:cNvSpPr txBox="1"/>
          <p:nvPr/>
        </p:nvSpPr>
        <p:spPr>
          <a:xfrm>
            <a:off x="7670091" y="4714875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(38)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E0B1ADE-C1B4-459D-B3A0-644AC250FF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25" r="16703"/>
          <a:stretch/>
        </p:blipFill>
        <p:spPr>
          <a:xfrm rot="5400000">
            <a:off x="4886488" y="1668869"/>
            <a:ext cx="3419479" cy="267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574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E467720-2238-4B84-B189-6286A18032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/>
              <a:t>Verdunstungsverluste </a:t>
            </a:r>
            <a:r>
              <a:rPr lang="de-DE" dirty="0"/>
              <a:t>verringern</a:t>
            </a:r>
          </a:p>
        </p:txBody>
      </p:sp>
    </p:spTree>
    <p:extLst>
      <p:ext uri="{BB962C8B-B14F-4D97-AF65-F5344CB8AC3E}">
        <p14:creationId xmlns:p14="http://schemas.microsoft.com/office/powerpoint/2010/main" val="822411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046BFDB-BEA0-4381-9251-65A69EBAC3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1200" y="601200"/>
            <a:ext cx="7434000" cy="452438"/>
          </a:xfrm>
        </p:spPr>
        <p:txBody>
          <a:bodyPr/>
          <a:lstStyle/>
          <a:p>
            <a:r>
              <a:rPr lang="de-DE" dirty="0"/>
              <a:t>1. Wasser – Zahlen und Fakten</a:t>
            </a:r>
          </a:p>
        </p:txBody>
      </p:sp>
      <p:sp>
        <p:nvSpPr>
          <p:cNvPr id="3" name="Textplatzhalter 1">
            <a:extLst>
              <a:ext uri="{FF2B5EF4-FFF2-40B4-BE49-F238E27FC236}">
                <a16:creationId xmlns:a16="http://schemas.microsoft.com/office/drawing/2014/main" id="{B1C7E810-57E3-4E6C-8002-A34CF019DC32}"/>
              </a:ext>
            </a:extLst>
          </p:cNvPr>
          <p:cNvSpPr txBox="1">
            <a:spLocks/>
          </p:cNvSpPr>
          <p:nvPr/>
        </p:nvSpPr>
        <p:spPr>
          <a:xfrm>
            <a:off x="961200" y="1354283"/>
            <a:ext cx="6612591" cy="29565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600" b="1" kern="1200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100" b="1" kern="1200" baseline="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Lucida Grande"/>
              <a:buChar char="»"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800"/>
              </a:spcAft>
              <a:buFont typeface="+mj-lt"/>
              <a:buAutoNum type="arabicPeriod" startAt="2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Wasserhaushalt 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2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Abschätzung des Wasserbedarfs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2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Effizientes Gießen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2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Reduzierung des Wasserbedarfs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2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Bewässerungsverfahren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2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Möglichkeiten zur Automatisierung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2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Fazit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2"/>
            </a:pPr>
            <a:endParaRPr lang="de-DE" sz="1400" dirty="0"/>
          </a:p>
          <a:p>
            <a:pPr marL="457200" indent="-457200">
              <a:spcAft>
                <a:spcPts val="1800"/>
              </a:spcAft>
              <a:buFont typeface="+mj-lt"/>
              <a:buAutoNum type="arabicPeriod" startAt="2"/>
            </a:pP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2132018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8BDE430-3AE4-4975-A65C-CB4A246EF9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1200" y="601200"/>
            <a:ext cx="6558803" cy="495300"/>
          </a:xfrm>
        </p:spPr>
        <p:txBody>
          <a:bodyPr/>
          <a:lstStyle/>
          <a:p>
            <a:r>
              <a:rPr lang="de-DE" sz="2600" dirty="0"/>
              <a:t>Mulchen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36DC9A7-1A26-4DEB-A4BB-70A011937B9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550" y="1281845"/>
            <a:ext cx="3283360" cy="2766588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de-DE" sz="2100" b="1" dirty="0"/>
              <a:t>Eine </a:t>
            </a:r>
            <a:r>
              <a:rPr lang="de-DE" sz="2100" b="1" err="1"/>
              <a:t>Mulchschicht</a:t>
            </a:r>
            <a:r>
              <a:rPr lang="de-DE" sz="2100" b="1"/>
              <a:t> …</a:t>
            </a:r>
            <a:endParaRPr lang="de-DE" sz="2100" b="1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de-DE" dirty="0"/>
              <a:t>Hemmt die Verdunstung von Wasser aus dem Boden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de-DE" dirty="0"/>
              <a:t>Wirkt isolierend und mindert die Aufheizung des Bodens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de-DE" dirty="0"/>
              <a:t>Erhält eine offenporige Bodenoberfläche und fördert das Eindringen von Wasser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39DC12B-E5CC-4211-9662-F4FC95FAF3F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64594" y="2196072"/>
            <a:ext cx="2671708" cy="388198"/>
          </a:xfrm>
        </p:spPr>
        <p:txBody>
          <a:bodyPr/>
          <a:lstStyle/>
          <a:p>
            <a:pPr marL="0" indent="0">
              <a:buNone/>
            </a:pPr>
            <a:r>
              <a:rPr lang="de-DE" sz="1200" dirty="0"/>
              <a:t>Sellerie gemulcht mit Rasenschnitt </a:t>
            </a:r>
            <a:r>
              <a:rPr lang="de-DE" sz="800" dirty="0"/>
              <a:t>(39)</a:t>
            </a:r>
            <a:endParaRPr lang="de-DE" sz="12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57E9105-BDBF-46FE-88EF-08ED549E17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594" y="160054"/>
            <a:ext cx="2967353" cy="197823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F2AE168-5858-4AD2-9540-B70A90B67B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594" y="2677561"/>
            <a:ext cx="3027743" cy="2018495"/>
          </a:xfrm>
          <a:prstGeom prst="rect">
            <a:avLst/>
          </a:prstGeom>
        </p:spPr>
      </p:pic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BBACECC7-A669-41C4-AD3B-C2C68A937D70}"/>
              </a:ext>
            </a:extLst>
          </p:cNvPr>
          <p:cNvSpPr txBox="1">
            <a:spLocks/>
          </p:cNvSpPr>
          <p:nvPr/>
        </p:nvSpPr>
        <p:spPr>
          <a:xfrm>
            <a:off x="4664594" y="4714875"/>
            <a:ext cx="3027743" cy="388198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 algn="l" defTabSz="342900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7AB800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685800" indent="-34290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AB800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200" dirty="0"/>
              <a:t>Tomaten gemulcht mit Gartenfaser </a:t>
            </a:r>
            <a:r>
              <a:rPr lang="de-DE" sz="800" dirty="0"/>
              <a:t>(40)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1200" dirty="0"/>
              <a:t>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B0BDDF0-1537-45C9-8DEC-5F4847C9BA3A}"/>
              </a:ext>
            </a:extLst>
          </p:cNvPr>
          <p:cNvSpPr txBox="1"/>
          <p:nvPr/>
        </p:nvSpPr>
        <p:spPr>
          <a:xfrm>
            <a:off x="8457302" y="2448410"/>
            <a:ext cx="677108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Reduzierung des Wasserbedarfs</a:t>
            </a:r>
          </a:p>
        </p:txBody>
      </p:sp>
    </p:spTree>
    <p:extLst>
      <p:ext uri="{BB962C8B-B14F-4D97-AF65-F5344CB8AC3E}">
        <p14:creationId xmlns:p14="http://schemas.microsoft.com/office/powerpoint/2010/main" val="7402689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FB5232F-6851-4760-918D-6015D5CE78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1200" y="601200"/>
            <a:ext cx="6558803" cy="495300"/>
          </a:xfrm>
        </p:spPr>
        <p:txBody>
          <a:bodyPr/>
          <a:lstStyle/>
          <a:p>
            <a:r>
              <a:rPr lang="de-DE" sz="2600" dirty="0"/>
              <a:t>Hacken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E2B6DAD-87E7-4C7E-93FF-D49B6BE51AE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1549" y="1295396"/>
            <a:ext cx="4904467" cy="3197595"/>
          </a:xfrm>
        </p:spPr>
        <p:txBody>
          <a:bodyPr/>
          <a:lstStyle/>
          <a:p>
            <a:pPr marL="0" indent="0">
              <a:buNone/>
            </a:pPr>
            <a:r>
              <a:rPr lang="de-DE" sz="2100" b="1" dirty="0"/>
              <a:t>Hacken …</a:t>
            </a:r>
          </a:p>
          <a:p>
            <a:r>
              <a:rPr lang="de-DE" dirty="0"/>
              <a:t>Durchbricht das unterirdische Röhrensystem im Boden, das Wasser an die Oberfläche führt und reduziert dadurch die Verdunstung</a:t>
            </a:r>
          </a:p>
        </p:txBody>
      </p:sp>
      <p:sp>
        <p:nvSpPr>
          <p:cNvPr id="10" name="Denkblase: wolkenförmig 9">
            <a:extLst>
              <a:ext uri="{FF2B5EF4-FFF2-40B4-BE49-F238E27FC236}">
                <a16:creationId xmlns:a16="http://schemas.microsoft.com/office/drawing/2014/main" id="{1C0C4EAD-8392-4AF7-95A6-5B23BB4B74F7}"/>
              </a:ext>
            </a:extLst>
          </p:cNvPr>
          <p:cNvSpPr/>
          <p:nvPr/>
        </p:nvSpPr>
        <p:spPr>
          <a:xfrm>
            <a:off x="4712677" y="654148"/>
            <a:ext cx="2574388" cy="794824"/>
          </a:xfrm>
          <a:prstGeom prst="cloudCallout">
            <a:avLst/>
          </a:prstGeom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1" name="Denkblase: wolkenförmig 10">
            <a:extLst>
              <a:ext uri="{FF2B5EF4-FFF2-40B4-BE49-F238E27FC236}">
                <a16:creationId xmlns:a16="http://schemas.microsoft.com/office/drawing/2014/main" id="{BCF4DCE5-B3AB-4148-B437-2B3F10DBF103}"/>
              </a:ext>
            </a:extLst>
          </p:cNvPr>
          <p:cNvSpPr/>
          <p:nvPr/>
        </p:nvSpPr>
        <p:spPr>
          <a:xfrm>
            <a:off x="5077608" y="208767"/>
            <a:ext cx="2574389" cy="1405533"/>
          </a:xfrm>
          <a:prstGeom prst="cloudCallout">
            <a:avLst>
              <a:gd name="adj1" fmla="val 24474"/>
              <a:gd name="adj2" fmla="val 61580"/>
            </a:avLst>
          </a:prstGeom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dirty="0">
                <a:latin typeface="+mn-lt"/>
              </a:rPr>
              <a:t>„Einmal Hacken spart dreimal Gießen!“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7859" y="1800036"/>
            <a:ext cx="2197601" cy="306139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FA136CA-2F6A-48A3-B71B-DBA194825EFC}"/>
              </a:ext>
            </a:extLst>
          </p:cNvPr>
          <p:cNvSpPr txBox="1"/>
          <p:nvPr/>
        </p:nvSpPr>
        <p:spPr>
          <a:xfrm>
            <a:off x="8457302" y="2448410"/>
            <a:ext cx="677108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Reduzierung des Wasserbedarfs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34B9287-1137-47E2-BE2F-9DB63F2035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2228" y="2801034"/>
            <a:ext cx="3249772" cy="1884311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CD24AF4-21C9-4816-8C2F-3FCD59145122}"/>
              </a:ext>
            </a:extLst>
          </p:cNvPr>
          <p:cNvSpPr txBox="1"/>
          <p:nvPr/>
        </p:nvSpPr>
        <p:spPr>
          <a:xfrm>
            <a:off x="1322228" y="4689530"/>
            <a:ext cx="3305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Der Boden um die Salate wurde gehackt </a:t>
            </a:r>
            <a:r>
              <a:rPr lang="de-DE" sz="800" dirty="0">
                <a:latin typeface="+mn-lt"/>
              </a:rPr>
              <a:t>(41)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07ABC00-FE62-4921-A511-59B6A25A4A49}"/>
              </a:ext>
            </a:extLst>
          </p:cNvPr>
          <p:cNvSpPr txBox="1"/>
          <p:nvPr/>
        </p:nvSpPr>
        <p:spPr>
          <a:xfrm>
            <a:off x="7932496" y="4831725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(42)</a:t>
            </a:r>
          </a:p>
        </p:txBody>
      </p:sp>
    </p:spTree>
    <p:extLst>
      <p:ext uri="{BB962C8B-B14F-4D97-AF65-F5344CB8AC3E}">
        <p14:creationId xmlns:p14="http://schemas.microsoft.com/office/powerpoint/2010/main" val="35317280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78A1302-5137-4167-B2F8-4CB924F0A6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2600" dirty="0">
                <a:solidFill>
                  <a:schemeClr val="bg1"/>
                </a:solidFill>
              </a:rPr>
              <a:t>Rasenpflege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35FC0D6-848F-43C7-B4CF-EC05951539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49" y="1219201"/>
            <a:ext cx="6692449" cy="2993860"/>
          </a:xfrm>
        </p:spPr>
        <p:txBody>
          <a:bodyPr/>
          <a:lstStyle/>
          <a:p>
            <a:pPr marL="358775" indent="-357188"/>
            <a:r>
              <a:rPr lang="de-DE" dirty="0"/>
              <a:t>Das Sortiment bietet zahlreiche </a:t>
            </a:r>
            <a:r>
              <a:rPr lang="de-DE" b="1" dirty="0"/>
              <a:t>trockenheitsverträgliche Arten und Sorten</a:t>
            </a:r>
            <a:r>
              <a:rPr lang="de-DE" dirty="0"/>
              <a:t>, die kaum nach zusätzlicher Bewässerung verlangen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55F005AA-8290-42C1-B66B-2D80472DB543}"/>
              </a:ext>
            </a:extLst>
          </p:cNvPr>
          <p:cNvSpPr txBox="1">
            <a:spLocks/>
          </p:cNvSpPr>
          <p:nvPr/>
        </p:nvSpPr>
        <p:spPr>
          <a:xfrm>
            <a:off x="971550" y="584474"/>
            <a:ext cx="6692449" cy="495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3429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600" dirty="0"/>
              <a:t>Zusatztipp: Pflanzenauswahl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3A604E9-8C9B-4690-9007-423D73770561}"/>
              </a:ext>
            </a:extLst>
          </p:cNvPr>
          <p:cNvSpPr txBox="1"/>
          <p:nvPr/>
        </p:nvSpPr>
        <p:spPr>
          <a:xfrm>
            <a:off x="8457302" y="2448410"/>
            <a:ext cx="677108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Reduzierung des Wasserbedarfs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7079B23-2197-46E5-8045-C5E96F66D6CF}"/>
              </a:ext>
            </a:extLst>
          </p:cNvPr>
          <p:cNvSpPr txBox="1"/>
          <p:nvPr/>
        </p:nvSpPr>
        <p:spPr>
          <a:xfrm>
            <a:off x="6389576" y="4665650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(43)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808" y="2037233"/>
            <a:ext cx="4281768" cy="28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667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B46586D-ED29-49E1-81BD-24C3FC719E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0728" y="2765565"/>
            <a:ext cx="7434000" cy="452438"/>
          </a:xfrm>
        </p:spPr>
        <p:txBody>
          <a:bodyPr/>
          <a:lstStyle/>
          <a:p>
            <a:r>
              <a:rPr lang="de-DE" dirty="0"/>
              <a:t>6. Bewässerungsverfahren</a:t>
            </a:r>
          </a:p>
        </p:txBody>
      </p:sp>
      <p:sp>
        <p:nvSpPr>
          <p:cNvPr id="3" name="Textplatzhalter 1">
            <a:extLst>
              <a:ext uri="{FF2B5EF4-FFF2-40B4-BE49-F238E27FC236}">
                <a16:creationId xmlns:a16="http://schemas.microsoft.com/office/drawing/2014/main" id="{9994D4DB-1C1F-4BA2-A38D-A60E75F84348}"/>
              </a:ext>
            </a:extLst>
          </p:cNvPr>
          <p:cNvSpPr txBox="1">
            <a:spLocks/>
          </p:cNvSpPr>
          <p:nvPr/>
        </p:nvSpPr>
        <p:spPr>
          <a:xfrm>
            <a:off x="960728" y="601200"/>
            <a:ext cx="5115607" cy="29565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600" b="1" kern="1200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100" b="1" kern="1200" baseline="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Lucida Grande"/>
              <a:buChar char="»"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Wasser – Zahlen und Fakten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Wasserhaushalt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Abschätzung des Wasserbedarfs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Effizientes Gießen</a:t>
            </a:r>
          </a:p>
          <a:p>
            <a:pPr marL="457200" indent="-457200">
              <a:spcAft>
                <a:spcPts val="30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Reduzierung des Wasserbedarfs</a:t>
            </a:r>
          </a:p>
          <a:p>
            <a:pPr>
              <a:spcAft>
                <a:spcPts val="2400"/>
              </a:spcAft>
            </a:pPr>
            <a:endParaRPr lang="de-DE" sz="1400" b="0" dirty="0">
              <a:solidFill>
                <a:schemeClr val="bg1"/>
              </a:solidFill>
              <a:latin typeface="+mn-lt"/>
            </a:endParaRPr>
          </a:p>
          <a:p>
            <a:pPr marL="457200" indent="-457200">
              <a:spcAft>
                <a:spcPts val="1800"/>
              </a:spcAft>
              <a:buFont typeface="+mj-lt"/>
              <a:buAutoNum type="arabicPeriod" startAt="7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Möglichkeiten zur Automatisierung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7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Fazit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7"/>
            </a:pPr>
            <a:endParaRPr lang="de-DE" sz="1400" dirty="0"/>
          </a:p>
          <a:p>
            <a:pPr marL="457200" indent="-457200">
              <a:spcAft>
                <a:spcPts val="1800"/>
              </a:spcAft>
              <a:buFont typeface="+mj-lt"/>
              <a:buAutoNum type="arabicPeriod" startAt="7"/>
            </a:pP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5894146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73F0828-6127-47C4-8A81-48272659FE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1200" y="601200"/>
            <a:ext cx="6558803" cy="495300"/>
          </a:xfrm>
        </p:spPr>
        <p:txBody>
          <a:bodyPr/>
          <a:lstStyle/>
          <a:p>
            <a:r>
              <a:rPr lang="de-DE" sz="2600" dirty="0"/>
              <a:t>Bewässerung von Hand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EDB48EB-13C8-4AD0-B883-F93EB09BFB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0052" y="1295395"/>
            <a:ext cx="2852845" cy="3197595"/>
          </a:xfrm>
        </p:spPr>
        <p:txBody>
          <a:bodyPr/>
          <a:lstStyle/>
          <a:p>
            <a:endParaRPr lang="de-DE" dirty="0"/>
          </a:p>
          <a:p>
            <a:r>
              <a:rPr lang="de-DE" dirty="0"/>
              <a:t>Zeitaufwand</a:t>
            </a:r>
          </a:p>
          <a:p>
            <a:r>
              <a:rPr lang="de-DE" dirty="0"/>
              <a:t>Längere Abwesenheit nur mit „Gießvertretung“ möglich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558B65-7724-408D-96AD-9E169B6B611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1550" y="1295396"/>
            <a:ext cx="2995539" cy="2073815"/>
          </a:xfrm>
        </p:spPr>
        <p:txBody>
          <a:bodyPr/>
          <a:lstStyle/>
          <a:p>
            <a:endParaRPr lang="de-DE" dirty="0"/>
          </a:p>
          <a:p>
            <a:r>
              <a:rPr lang="de-DE" dirty="0"/>
              <a:t>Individuelle und punktgenaue Bewässerung</a:t>
            </a:r>
          </a:p>
          <a:p>
            <a:r>
              <a:rPr lang="de-DE" dirty="0"/>
              <a:t>Geringe Anschaffungskosten</a:t>
            </a:r>
          </a:p>
          <a:p>
            <a:r>
              <a:rPr lang="de-DE" dirty="0"/>
              <a:t>Kein Installationsaufwand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D73111C-AA97-4439-B73F-51BAC3884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554" y="1098611"/>
            <a:ext cx="495301" cy="49530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222" y="1098131"/>
            <a:ext cx="495301" cy="49530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2B45181-22DF-40BD-B086-05B61AAEBC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0801" y="3121642"/>
            <a:ext cx="2546842" cy="184745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A0A7B5C-9464-42B1-A562-9F007972C9EF}"/>
              </a:ext>
            </a:extLst>
          </p:cNvPr>
          <p:cNvSpPr txBox="1"/>
          <p:nvPr/>
        </p:nvSpPr>
        <p:spPr>
          <a:xfrm>
            <a:off x="8589377" y="2179469"/>
            <a:ext cx="430887" cy="2520686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>
                <a:solidFill>
                  <a:schemeClr val="bg1"/>
                </a:solidFill>
                <a:latin typeface="+mn-lt"/>
              </a:rPr>
              <a:t>Bewässerungsverfahren</a:t>
            </a:r>
            <a:endParaRPr lang="de-DE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10194A6-221D-4794-9E30-661F06C43D05}"/>
              </a:ext>
            </a:extLst>
          </p:cNvPr>
          <p:cNvSpPr txBox="1"/>
          <p:nvPr/>
        </p:nvSpPr>
        <p:spPr>
          <a:xfrm>
            <a:off x="7290072" y="4803879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(44)</a:t>
            </a:r>
          </a:p>
        </p:txBody>
      </p:sp>
    </p:spTree>
    <p:extLst>
      <p:ext uri="{BB962C8B-B14F-4D97-AF65-F5344CB8AC3E}">
        <p14:creationId xmlns:p14="http://schemas.microsoft.com/office/powerpoint/2010/main" val="2672603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A0EE9C5-C825-4686-B9F6-27F5FB0646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1200" y="601200"/>
            <a:ext cx="6558803" cy="495300"/>
          </a:xfrm>
        </p:spPr>
        <p:txBody>
          <a:bodyPr/>
          <a:lstStyle/>
          <a:p>
            <a:r>
              <a:rPr lang="de-DE" sz="2600" dirty="0" err="1"/>
              <a:t>Regnersysteme</a:t>
            </a:r>
            <a:endParaRPr lang="de-DE" sz="26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474A5D5-94F9-4B51-B137-3FC6850176B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1550" y="1295396"/>
            <a:ext cx="2944353" cy="3197595"/>
          </a:xfrm>
        </p:spPr>
        <p:txBody>
          <a:bodyPr/>
          <a:lstStyle/>
          <a:p>
            <a:r>
              <a:rPr lang="de-DE" dirty="0"/>
              <a:t>Besonders zur Bewässerung von </a:t>
            </a:r>
            <a:r>
              <a:rPr lang="de-DE" b="1" dirty="0"/>
              <a:t>Rasenflächen</a:t>
            </a:r>
            <a:r>
              <a:rPr lang="de-DE" dirty="0"/>
              <a:t> gut geeignet</a:t>
            </a:r>
          </a:p>
          <a:p>
            <a:r>
              <a:rPr lang="de-DE" dirty="0"/>
              <a:t>Für Gemüse-, Blumen- und Staudenbeete ungünstig</a:t>
            </a:r>
          </a:p>
          <a:p>
            <a:r>
              <a:rPr lang="de-DE" dirty="0"/>
              <a:t>Vergleichsweise </a:t>
            </a:r>
            <a:r>
              <a:rPr lang="de-DE" b="1" dirty="0"/>
              <a:t>hoher Wasserverbrauch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A581110-DEF4-42FC-A34F-926AAF7994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039"/>
          <a:stretch/>
        </p:blipFill>
        <p:spPr>
          <a:xfrm>
            <a:off x="4099744" y="288310"/>
            <a:ext cx="1682491" cy="140245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9D483E7-F01D-43BF-BFC8-BE3A92528D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620"/>
          <a:stretch/>
        </p:blipFill>
        <p:spPr>
          <a:xfrm>
            <a:off x="6130132" y="3129971"/>
            <a:ext cx="1634730" cy="148192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C63005B-0971-4207-832B-6748949F2D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0132" y="282453"/>
            <a:ext cx="1634730" cy="217963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6A071CC-7B5C-46AA-BCBA-D406D8DCFC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9744" y="2368576"/>
            <a:ext cx="1682491" cy="2243321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4A7C89BC-3B30-4294-8EB2-8D1444115916}"/>
              </a:ext>
            </a:extLst>
          </p:cNvPr>
          <p:cNvSpPr txBox="1"/>
          <p:nvPr/>
        </p:nvSpPr>
        <p:spPr>
          <a:xfrm>
            <a:off x="4018065" y="1690762"/>
            <a:ext cx="1934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Schwenkregner </a:t>
            </a:r>
            <a:r>
              <a:rPr lang="de-DE" sz="800" dirty="0">
                <a:latin typeface="+mn-lt"/>
              </a:rPr>
              <a:t>(45)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0A2CF82-BD27-4391-B955-2F0347DD00DF}"/>
              </a:ext>
            </a:extLst>
          </p:cNvPr>
          <p:cNvSpPr txBox="1"/>
          <p:nvPr/>
        </p:nvSpPr>
        <p:spPr>
          <a:xfrm>
            <a:off x="6026320" y="4611897"/>
            <a:ext cx="1934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200" dirty="0">
                <a:latin typeface="+mn-lt"/>
              </a:rPr>
              <a:t>Sprühregner </a:t>
            </a:r>
            <a:r>
              <a:rPr lang="de-DE" sz="800" dirty="0">
                <a:solidFill>
                  <a:srgbClr val="000000"/>
                </a:solidFill>
                <a:latin typeface="Calibri"/>
              </a:rPr>
              <a:t>(48)</a:t>
            </a:r>
            <a:endParaRPr lang="de-DE" sz="1200" dirty="0">
              <a:latin typeface="+mn-lt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92B2C2B-6808-4069-B734-0266630FD584}"/>
              </a:ext>
            </a:extLst>
          </p:cNvPr>
          <p:cNvSpPr txBox="1"/>
          <p:nvPr/>
        </p:nvSpPr>
        <p:spPr>
          <a:xfrm>
            <a:off x="6027554" y="2470755"/>
            <a:ext cx="1934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200" dirty="0">
                <a:latin typeface="+mn-lt"/>
              </a:rPr>
              <a:t>Multistrahlregner </a:t>
            </a:r>
            <a:r>
              <a:rPr lang="de-DE" sz="800" dirty="0">
                <a:solidFill>
                  <a:srgbClr val="000000"/>
                </a:solidFill>
                <a:latin typeface="Calibri"/>
              </a:rPr>
              <a:t>(46)</a:t>
            </a:r>
            <a:endParaRPr lang="de-DE" sz="1200" dirty="0">
              <a:latin typeface="+mn-lt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B805080-0385-48F6-99D4-EC7C5EBC6DC9}"/>
              </a:ext>
            </a:extLst>
          </p:cNvPr>
          <p:cNvSpPr txBox="1"/>
          <p:nvPr/>
        </p:nvSpPr>
        <p:spPr>
          <a:xfrm>
            <a:off x="4004986" y="4628205"/>
            <a:ext cx="1934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200" dirty="0">
                <a:latin typeface="+mn-lt"/>
              </a:rPr>
              <a:t>Schwinghebelregner </a:t>
            </a:r>
            <a:r>
              <a:rPr lang="de-DE" sz="800" dirty="0">
                <a:solidFill>
                  <a:srgbClr val="000000"/>
                </a:solidFill>
                <a:latin typeface="Calibri"/>
              </a:rPr>
              <a:t>(47)</a:t>
            </a:r>
            <a:r>
              <a:rPr lang="de-DE" sz="1200" dirty="0">
                <a:latin typeface="+mn-lt"/>
              </a:rPr>
              <a:t> 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A0A7B5C-9464-42B1-A562-9F007972C9EF}"/>
              </a:ext>
            </a:extLst>
          </p:cNvPr>
          <p:cNvSpPr txBox="1"/>
          <p:nvPr/>
        </p:nvSpPr>
        <p:spPr>
          <a:xfrm>
            <a:off x="8589377" y="2179469"/>
            <a:ext cx="430887" cy="2520686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>
                <a:solidFill>
                  <a:schemeClr val="bg1"/>
                </a:solidFill>
                <a:latin typeface="+mn-lt"/>
              </a:rPr>
              <a:t>Bewässerungsverfahren</a:t>
            </a:r>
            <a:endParaRPr lang="de-DE" sz="1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3999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C0DB2DB-7F10-4E83-9B23-A0ABB9A972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Tropfbewässerung</a:t>
            </a:r>
          </a:p>
        </p:txBody>
      </p:sp>
    </p:spTree>
    <p:extLst>
      <p:ext uri="{BB962C8B-B14F-4D97-AF65-F5344CB8AC3E}">
        <p14:creationId xmlns:p14="http://schemas.microsoft.com/office/powerpoint/2010/main" val="27401678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720F0CE-20BC-4D3C-9D6C-5DF77F4D0C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Tropfbewässerung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75CB5FE-4E86-451F-A71B-14106417D3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1219201"/>
            <a:ext cx="3509010" cy="3662288"/>
          </a:xfrm>
        </p:spPr>
        <p:txBody>
          <a:bodyPr>
            <a:normAutofit lnSpcReduction="10000"/>
          </a:bodyPr>
          <a:lstStyle/>
          <a:p>
            <a:pPr marL="358775" indent="-357188">
              <a:lnSpc>
                <a:spcPct val="100000"/>
              </a:lnSpc>
              <a:spcAft>
                <a:spcPts val="600"/>
              </a:spcAft>
            </a:pPr>
            <a:r>
              <a:rPr lang="de-DE" sz="1900" dirty="0"/>
              <a:t>Wasser wird </a:t>
            </a:r>
            <a:r>
              <a:rPr lang="de-DE" sz="1900" b="1" dirty="0"/>
              <a:t>langsam und stetig </a:t>
            </a:r>
            <a:r>
              <a:rPr lang="de-DE" sz="1900" dirty="0"/>
              <a:t>in </a:t>
            </a:r>
            <a:r>
              <a:rPr lang="de-DE" sz="1900" b="1" dirty="0"/>
              <a:t>Tropfenform</a:t>
            </a:r>
            <a:r>
              <a:rPr lang="de-DE" sz="1900" dirty="0"/>
              <a:t> abgegeben</a:t>
            </a:r>
          </a:p>
          <a:p>
            <a:pPr marL="717550" lvl="1" indent="-358775">
              <a:lnSpc>
                <a:spcPct val="100000"/>
              </a:lnSpc>
              <a:spcAft>
                <a:spcPts val="600"/>
              </a:spcAft>
              <a:buFont typeface="Calibri" panose="020F0502020204030204" pitchFamily="34" charset="0"/>
              <a:buChar char="→"/>
            </a:pPr>
            <a:r>
              <a:rPr lang="de-DE" sz="1700" dirty="0"/>
              <a:t>Kaum Verluste durch oberflächlichen Abfluss</a:t>
            </a:r>
          </a:p>
          <a:p>
            <a:pPr marL="358775" indent="-357188">
              <a:lnSpc>
                <a:spcPct val="100000"/>
              </a:lnSpc>
              <a:spcAft>
                <a:spcPts val="600"/>
              </a:spcAft>
            </a:pPr>
            <a:r>
              <a:rPr lang="de-DE" sz="1900" dirty="0"/>
              <a:t>Bewässerung erfolgt </a:t>
            </a:r>
            <a:r>
              <a:rPr lang="de-DE" sz="1900" b="1" dirty="0"/>
              <a:t>bodennah</a:t>
            </a:r>
          </a:p>
          <a:p>
            <a:pPr marL="717550" lvl="1" indent="-358775">
              <a:lnSpc>
                <a:spcPct val="100000"/>
              </a:lnSpc>
              <a:spcAft>
                <a:spcPts val="600"/>
              </a:spcAft>
              <a:buFont typeface="Calibri" panose="020F0502020204030204" pitchFamily="34" charset="0"/>
              <a:buChar char="→"/>
            </a:pPr>
            <a:r>
              <a:rPr lang="de-DE" sz="1700" dirty="0"/>
              <a:t>Pflanzen werden nicht oberflächlich befeuchtet </a:t>
            </a:r>
          </a:p>
          <a:p>
            <a:pPr marL="717550" lvl="1" indent="-358775">
              <a:lnSpc>
                <a:spcPct val="100000"/>
              </a:lnSpc>
              <a:spcAft>
                <a:spcPts val="600"/>
              </a:spcAft>
              <a:buFont typeface="Calibri" panose="020F0502020204030204" pitchFamily="34" charset="0"/>
              <a:buChar char="→"/>
            </a:pPr>
            <a:r>
              <a:rPr lang="de-DE" sz="1700" dirty="0"/>
              <a:t>Kaum Feuchtigkeitsverluste durch Verdunstung</a:t>
            </a:r>
          </a:p>
          <a:p>
            <a:pPr marL="358775" indent="-357188">
              <a:lnSpc>
                <a:spcPct val="100000"/>
              </a:lnSpc>
              <a:spcAft>
                <a:spcPts val="600"/>
              </a:spcAft>
            </a:pPr>
            <a:r>
              <a:rPr lang="de-DE" sz="1900" dirty="0"/>
              <a:t>Sehr </a:t>
            </a:r>
            <a:r>
              <a:rPr lang="de-DE" sz="1900" b="1" dirty="0"/>
              <a:t>sparsames</a:t>
            </a:r>
            <a:r>
              <a:rPr lang="de-DE" sz="1900" dirty="0"/>
              <a:t> System für </a:t>
            </a:r>
            <a:r>
              <a:rPr lang="de-DE" sz="1900" b="1" dirty="0"/>
              <a:t>verschiedenste Anwendungsbereiche</a:t>
            </a:r>
          </a:p>
        </p:txBody>
      </p:sp>
      <p:sp>
        <p:nvSpPr>
          <p:cNvPr id="4" name="Text Box 138">
            <a:extLst>
              <a:ext uri="{FF2B5EF4-FFF2-40B4-BE49-F238E27FC236}">
                <a16:creationId xmlns:a16="http://schemas.microsoft.com/office/drawing/2014/main" id="{8FACF0F8-31C3-4FAE-B91E-DDB841304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6838" y="1278559"/>
            <a:ext cx="1928776" cy="684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1100" b="1" dirty="0" err="1">
                <a:latin typeface="+mn-lt"/>
              </a:rPr>
              <a:t>Sägemüse</a:t>
            </a:r>
            <a:r>
              <a:rPr lang="de-DE" altLang="de-DE" sz="1100" b="1" dirty="0">
                <a:latin typeface="+mn-lt"/>
              </a:rPr>
              <a:t> und Pflanzgemüse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1100" dirty="0">
                <a:latin typeface="+mn-lt"/>
              </a:rPr>
              <a:t>1 Tropfrohr mit Tropfabstand 30 cm  zwischen 2 Reihen</a:t>
            </a:r>
          </a:p>
        </p:txBody>
      </p:sp>
      <p:sp>
        <p:nvSpPr>
          <p:cNvPr id="45" name="Text Box 141">
            <a:extLst>
              <a:ext uri="{FF2B5EF4-FFF2-40B4-BE49-F238E27FC236}">
                <a16:creationId xmlns:a16="http://schemas.microsoft.com/office/drawing/2014/main" id="{2328C53F-62AC-4C94-8580-39769BC67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6078" y="3834202"/>
            <a:ext cx="2246372" cy="1023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tabLst>
                <a:tab pos="180975" algn="l"/>
                <a:tab pos="266700" algn="l"/>
                <a:tab pos="3619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tabLst>
                <a:tab pos="180975" algn="l"/>
                <a:tab pos="266700" algn="l"/>
                <a:tab pos="3619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tabLst>
                <a:tab pos="180975" algn="l"/>
                <a:tab pos="266700" algn="l"/>
                <a:tab pos="3619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tabLst>
                <a:tab pos="180975" algn="l"/>
                <a:tab pos="266700" algn="l"/>
                <a:tab pos="361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180975" algn="l"/>
                <a:tab pos="266700" algn="l"/>
                <a:tab pos="361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180975" algn="l"/>
                <a:tab pos="266700" algn="l"/>
                <a:tab pos="361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180975" algn="l"/>
                <a:tab pos="266700" algn="l"/>
                <a:tab pos="361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180975" algn="l"/>
                <a:tab pos="266700" algn="l"/>
                <a:tab pos="361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180975" algn="l"/>
                <a:tab pos="266700" algn="l"/>
                <a:tab pos="3619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1100" b="1" dirty="0">
                <a:latin typeface="+mn-lt"/>
              </a:rPr>
              <a:t>Beete Rabatten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1100" dirty="0">
                <a:latin typeface="+mn-lt"/>
              </a:rPr>
              <a:t>Abstand der Tropfrohre: 30-40 cm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1100" dirty="0">
                <a:latin typeface="+mn-lt"/>
              </a:rPr>
              <a:t>Abstand Tropfstellen: 30 cm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1100" dirty="0">
                <a:latin typeface="+mn-lt"/>
              </a:rPr>
              <a:t>Ca. 8-11 Tropfstellen pro m²</a:t>
            </a:r>
          </a:p>
        </p:txBody>
      </p:sp>
      <p:sp>
        <p:nvSpPr>
          <p:cNvPr id="46" name="Text Box 140">
            <a:extLst>
              <a:ext uri="{FF2B5EF4-FFF2-40B4-BE49-F238E27FC236}">
                <a16:creationId xmlns:a16="http://schemas.microsoft.com/office/drawing/2014/main" id="{59DD1B41-A708-49ED-9436-5470455E7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2206" y="2791118"/>
            <a:ext cx="1944688" cy="684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1100" b="1" dirty="0">
                <a:latin typeface="+mn-lt"/>
              </a:rPr>
              <a:t>Fruchtgemüse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1100" dirty="0">
                <a:latin typeface="+mn-lt"/>
              </a:rPr>
              <a:t>1-2 Tropfrohre mit 30 cm Tropfabstand pro Reihe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81" y="2758098"/>
            <a:ext cx="1757309" cy="174313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369" y="1386780"/>
            <a:ext cx="1030146" cy="136140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386" y="362526"/>
            <a:ext cx="1806541" cy="84455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382C8463-7BC0-4641-88AC-92499F62FF76}"/>
              </a:ext>
            </a:extLst>
          </p:cNvPr>
          <p:cNvSpPr txBox="1"/>
          <p:nvPr/>
        </p:nvSpPr>
        <p:spPr>
          <a:xfrm>
            <a:off x="6952089" y="1041922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(49)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D8D2218-042B-41A0-92C4-8343EF34CE83}"/>
              </a:ext>
            </a:extLst>
          </p:cNvPr>
          <p:cNvSpPr txBox="1"/>
          <p:nvPr/>
        </p:nvSpPr>
        <p:spPr>
          <a:xfrm>
            <a:off x="7910047" y="2597536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(50)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4E371F1-F76E-4CD7-9D9D-A7434A86813C}"/>
              </a:ext>
            </a:extLst>
          </p:cNvPr>
          <p:cNvSpPr txBox="1"/>
          <p:nvPr/>
        </p:nvSpPr>
        <p:spPr>
          <a:xfrm>
            <a:off x="5256035" y="4565530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(51)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A0A7B5C-9464-42B1-A562-9F007972C9EF}"/>
              </a:ext>
            </a:extLst>
          </p:cNvPr>
          <p:cNvSpPr txBox="1"/>
          <p:nvPr/>
        </p:nvSpPr>
        <p:spPr>
          <a:xfrm>
            <a:off x="8589377" y="2179469"/>
            <a:ext cx="430887" cy="2520686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>
                <a:solidFill>
                  <a:schemeClr val="bg1"/>
                </a:solidFill>
                <a:latin typeface="+mn-lt"/>
              </a:rPr>
              <a:t>Bewässerungsverfahren</a:t>
            </a:r>
            <a:endParaRPr lang="de-DE" sz="1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1948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4"/>
          </p:nvPr>
        </p:nvSpPr>
        <p:spPr>
          <a:xfrm>
            <a:off x="961200" y="601200"/>
            <a:ext cx="6558803" cy="495300"/>
          </a:xfrm>
        </p:spPr>
        <p:txBody>
          <a:bodyPr/>
          <a:lstStyle/>
          <a:p>
            <a:r>
              <a:rPr lang="de-DE" sz="2600" dirty="0"/>
              <a:t>Praxistipp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3804357" y="1295396"/>
            <a:ext cx="4120443" cy="2937938"/>
          </a:xfrm>
        </p:spPr>
        <p:txBody>
          <a:bodyPr/>
          <a:lstStyle/>
          <a:p>
            <a:r>
              <a:rPr lang="de-DE" dirty="0"/>
              <a:t>Da bei der Tropfbewässerung ein vergleichsweise </a:t>
            </a:r>
            <a:r>
              <a:rPr lang="de-DE" b="1" dirty="0"/>
              <a:t>geringes Bodenvolumen</a:t>
            </a:r>
            <a:r>
              <a:rPr lang="de-DE" dirty="0"/>
              <a:t> befeuchtet wird, beschränkt sich auch die </a:t>
            </a:r>
            <a:r>
              <a:rPr lang="de-DE" b="1" dirty="0"/>
              <a:t>Wurzelbildung</a:t>
            </a:r>
            <a:r>
              <a:rPr lang="de-DE" dirty="0"/>
              <a:t> der Pflanzen auf diesen </a:t>
            </a:r>
            <a:r>
              <a:rPr lang="de-DE" b="1" dirty="0"/>
              <a:t>kleineren Bereich </a:t>
            </a:r>
          </a:p>
          <a:p>
            <a:pPr lvl="1">
              <a:spcBef>
                <a:spcPts val="1200"/>
              </a:spcBef>
              <a:buFont typeface="Calibri" panose="020F0502020204030204" pitchFamily="34" charset="0"/>
              <a:buChar char="→"/>
            </a:pPr>
            <a:r>
              <a:rPr lang="de-DE" sz="1900" b="1" dirty="0">
                <a:latin typeface="+mn-lt"/>
              </a:rPr>
              <a:t>Dünger</a:t>
            </a:r>
            <a:r>
              <a:rPr lang="de-DE" sz="1900" dirty="0">
                <a:latin typeface="+mn-lt"/>
              </a:rPr>
              <a:t> nicht flächig, sondern besser nur </a:t>
            </a:r>
            <a:r>
              <a:rPr lang="de-DE" sz="1900" b="1" dirty="0">
                <a:latin typeface="+mn-lt"/>
              </a:rPr>
              <a:t>in der Nähe der </a:t>
            </a:r>
            <a:r>
              <a:rPr lang="de-DE" sz="1900" b="1">
                <a:latin typeface="+mn-lt"/>
              </a:rPr>
              <a:t>Tropfstellen </a:t>
            </a:r>
            <a:r>
              <a:rPr lang="de-DE" sz="1900">
                <a:latin typeface="+mn-lt"/>
              </a:rPr>
              <a:t>ausbringen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50" y="1295395"/>
            <a:ext cx="2150307" cy="279118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44C397D-58BB-4F40-8A63-45BE19F0E247}"/>
              </a:ext>
            </a:extLst>
          </p:cNvPr>
          <p:cNvSpPr txBox="1"/>
          <p:nvPr/>
        </p:nvSpPr>
        <p:spPr>
          <a:xfrm>
            <a:off x="2859454" y="4105339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(52)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A0A7B5C-9464-42B1-A562-9F007972C9EF}"/>
              </a:ext>
            </a:extLst>
          </p:cNvPr>
          <p:cNvSpPr txBox="1"/>
          <p:nvPr/>
        </p:nvSpPr>
        <p:spPr>
          <a:xfrm>
            <a:off x="8589377" y="2179469"/>
            <a:ext cx="430887" cy="2520686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>
                <a:solidFill>
                  <a:schemeClr val="bg1"/>
                </a:solidFill>
                <a:latin typeface="+mn-lt"/>
              </a:rPr>
              <a:t>Bewässerungsverfahren</a:t>
            </a:r>
            <a:endParaRPr lang="de-DE" sz="1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75580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D479B5B-92F7-44C2-BDD6-99D6801A9C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Mit Maß und Ziel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B18E8F2-B901-44C2-B487-4E1EA2BA5C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1" y="1219200"/>
            <a:ext cx="3887320" cy="3924299"/>
          </a:xfrm>
        </p:spPr>
        <p:txBody>
          <a:bodyPr>
            <a:normAutofit/>
          </a:bodyPr>
          <a:lstStyle/>
          <a:p>
            <a:pPr marL="358775" indent="-358775"/>
            <a:r>
              <a:rPr lang="de-DE" dirty="0"/>
              <a:t>Bei </a:t>
            </a:r>
            <a:r>
              <a:rPr lang="de-DE" b="1" dirty="0"/>
              <a:t>zu langen Laufzeiten </a:t>
            </a:r>
            <a:r>
              <a:rPr lang="de-DE" dirty="0"/>
              <a:t>droht Wasserverlust durch </a:t>
            </a:r>
            <a:r>
              <a:rPr lang="de-DE" b="1" dirty="0"/>
              <a:t>Versickerung</a:t>
            </a:r>
          </a:p>
          <a:p>
            <a:pPr marL="358775" indent="-358775"/>
            <a:r>
              <a:rPr lang="de-DE" dirty="0"/>
              <a:t>Pro Gießvorgang sollte </a:t>
            </a:r>
            <a:r>
              <a:rPr lang="de-DE"/>
              <a:t>maximal </a:t>
            </a:r>
            <a:r>
              <a:rPr lang="de-DE" b="1" smtClean="0"/>
              <a:t>1 l</a:t>
            </a:r>
            <a:r>
              <a:rPr lang="de-DE" dirty="0"/>
              <a:t>, besser </a:t>
            </a:r>
            <a:r>
              <a:rPr lang="de-DE" b="1" dirty="0"/>
              <a:t>0,5 l</a:t>
            </a:r>
            <a:r>
              <a:rPr lang="de-DE" dirty="0"/>
              <a:t> Wasser </a:t>
            </a:r>
            <a:r>
              <a:rPr lang="de-DE" b="1" dirty="0"/>
              <a:t>pro Tropfstelle </a:t>
            </a:r>
            <a:r>
              <a:rPr lang="de-DE" dirty="0"/>
              <a:t>ausgebracht werden</a:t>
            </a:r>
          </a:p>
          <a:p>
            <a:pPr marL="717550" lvl="1" indent="-358775">
              <a:buFont typeface="Calibri" panose="020F0502020204030204" pitchFamily="34" charset="0"/>
              <a:buChar char="→"/>
            </a:pPr>
            <a:r>
              <a:rPr lang="de-DE" dirty="0"/>
              <a:t>Bewässerungsdauer ist an den </a:t>
            </a:r>
            <a:r>
              <a:rPr lang="de-DE" b="1" dirty="0"/>
              <a:t>Wasserdurchfluss</a:t>
            </a:r>
            <a:r>
              <a:rPr lang="de-DE" dirty="0"/>
              <a:t> anzupassen </a:t>
            </a:r>
            <a:endParaRPr lang="de-DE" altLang="de-DE" dirty="0"/>
          </a:p>
          <a:p>
            <a:pPr marL="717550" lvl="1" indent="-358775">
              <a:buFont typeface="Calibri" panose="020F0502020204030204" pitchFamily="34" charset="0"/>
              <a:buChar char="→"/>
            </a:pPr>
            <a:r>
              <a:rPr lang="de-DE" dirty="0"/>
              <a:t>Abgegebene Wassermenge pro Tropfstelle lässt sich durch </a:t>
            </a:r>
            <a:r>
              <a:rPr lang="de-DE" b="1" dirty="0"/>
              <a:t>Auslitern</a:t>
            </a:r>
            <a:r>
              <a:rPr lang="de-DE" dirty="0"/>
              <a:t> ermitteln</a:t>
            </a:r>
          </a:p>
          <a:p>
            <a:pPr marL="0" indent="0">
              <a:buNone/>
            </a:pPr>
            <a:r>
              <a:rPr lang="de-DE" dirty="0"/>
              <a:t/>
            </a:r>
            <a:br>
              <a:rPr lang="de-DE" dirty="0"/>
            </a:br>
            <a:endParaRPr lang="de-DE" dirty="0"/>
          </a:p>
          <a:p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FAC73979-485E-432F-9757-A6B6CE244586}"/>
              </a:ext>
            </a:extLst>
          </p:cNvPr>
          <p:cNvSpPr txBox="1">
            <a:spLocks/>
          </p:cNvSpPr>
          <p:nvPr/>
        </p:nvSpPr>
        <p:spPr>
          <a:xfrm>
            <a:off x="1382117" y="4416245"/>
            <a:ext cx="5394767" cy="649112"/>
          </a:xfrm>
          <a:prstGeom prst="rect">
            <a:avLst/>
          </a:prstGeom>
        </p:spPr>
        <p:txBody>
          <a:bodyPr/>
          <a:lstStyle>
            <a:lvl1pPr marL="0" indent="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900" dirty="0">
              <a:solidFill>
                <a:schemeClr val="tx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6542A71-B29F-4D95-8AC8-18D55AB4A462}"/>
              </a:ext>
            </a:extLst>
          </p:cNvPr>
          <p:cNvSpPr txBox="1"/>
          <p:nvPr/>
        </p:nvSpPr>
        <p:spPr>
          <a:xfrm>
            <a:off x="7688745" y="4255865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(53)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67E5B17-9D23-41FF-BA42-1980BB968C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95" r="8134"/>
          <a:stretch/>
        </p:blipFill>
        <p:spPr>
          <a:xfrm>
            <a:off x="5167139" y="1567229"/>
            <a:ext cx="2981894" cy="261049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A0A7B5C-9464-42B1-A562-9F007972C9EF}"/>
              </a:ext>
            </a:extLst>
          </p:cNvPr>
          <p:cNvSpPr txBox="1"/>
          <p:nvPr/>
        </p:nvSpPr>
        <p:spPr>
          <a:xfrm>
            <a:off x="8589377" y="2179469"/>
            <a:ext cx="430887" cy="2520686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>
                <a:solidFill>
                  <a:schemeClr val="bg1"/>
                </a:solidFill>
                <a:latin typeface="+mn-lt"/>
              </a:rPr>
              <a:t>Bewässerungsverfahren</a:t>
            </a:r>
            <a:endParaRPr lang="de-DE" sz="1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234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C618AB3-6D16-4C63-A575-0260394CF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419515" cy="5577928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4D171C74-DD1A-43F0-BE5D-B52F57392BE8}"/>
              </a:ext>
            </a:extLst>
          </p:cNvPr>
          <p:cNvSpPr/>
          <p:nvPr/>
        </p:nvSpPr>
        <p:spPr>
          <a:xfrm>
            <a:off x="7930620" y="154219"/>
            <a:ext cx="1146562" cy="115197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044ECC2-E28E-4525-816B-28BD8E9117A1}"/>
              </a:ext>
            </a:extLst>
          </p:cNvPr>
          <p:cNvSpPr/>
          <p:nvPr/>
        </p:nvSpPr>
        <p:spPr>
          <a:xfrm>
            <a:off x="1109855" y="2110085"/>
            <a:ext cx="630012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6600" b="1" dirty="0">
                <a:ln w="38100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latin typeface="+mn-lt"/>
              </a:rPr>
              <a:t>Wasser ist Leben.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6417ED6-E276-46F1-8922-12109430C0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2104" y="328102"/>
            <a:ext cx="256616" cy="35979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A512D90-8E4A-479C-94FB-7E662AED5E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485" l="0" r="87500">
                        <a14:foregroundMark x1="37500" y1="3030" x2="38636" y2="1515"/>
                        <a14:foregroundMark x1="38636" y1="1515" x2="77273" y2="30303"/>
                        <a14:foregroundMark x1="77273" y1="30303" x2="87500" y2="86364"/>
                        <a14:foregroundMark x1="86364" y1="86364" x2="80682" y2="96970"/>
                        <a14:backgroundMark x1="32955" y1="1515" x2="0" y2="31818"/>
                        <a14:backgroundMark x1="34091" y1="0" x2="34091" y2="0"/>
                        <a14:backgroundMark x1="31818" y1="10606" x2="0" y2="45455"/>
                        <a14:backgroundMark x1="37500" y1="0" x2="32955" y2="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0027" y="734619"/>
            <a:ext cx="548248" cy="41242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5B9ABBA-2AAF-4AF7-95C4-6A871F86BA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b="45177"/>
          <a:stretch/>
        </p:blipFill>
        <p:spPr>
          <a:xfrm>
            <a:off x="8071555" y="512083"/>
            <a:ext cx="342835" cy="49855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3CFCA04-5624-4620-92DA-F895C73DBAB6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l"/>
            <a:r>
              <a:rPr lang="de-DE" sz="1600" b="1" dirty="0">
                <a:solidFill>
                  <a:schemeClr val="bg1"/>
                </a:solidFill>
                <a:latin typeface="+mn-lt"/>
              </a:rPr>
              <a:t>Zahlen und Fakten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0378EEF-F047-4BDB-AD3B-D4754A1B3BB6}"/>
              </a:ext>
            </a:extLst>
          </p:cNvPr>
          <p:cNvSpPr txBox="1"/>
          <p:nvPr/>
        </p:nvSpPr>
        <p:spPr>
          <a:xfrm>
            <a:off x="8115270" y="4929486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solidFill>
                  <a:schemeClr val="bg1"/>
                </a:solidFill>
                <a:latin typeface="+mn-lt"/>
              </a:rPr>
              <a:t>(6)</a:t>
            </a:r>
            <a:endParaRPr lang="de-DE" sz="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36238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2600" dirty="0"/>
              <a:t>Tropf-</a:t>
            </a:r>
            <a:r>
              <a:rPr lang="de-DE" sz="2600" dirty="0" err="1"/>
              <a:t>Blumat</a:t>
            </a:r>
            <a:endParaRPr lang="de-DE" sz="2600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960327" y="1518947"/>
            <a:ext cx="3469630" cy="2694114"/>
          </a:xfrm>
        </p:spPr>
        <p:txBody>
          <a:bodyPr>
            <a:noAutofit/>
          </a:bodyPr>
          <a:lstStyle/>
          <a:p>
            <a:pPr marL="358775" indent="-3571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900" smtClean="0"/>
              <a:t>Membran </a:t>
            </a:r>
            <a:r>
              <a:rPr lang="de-DE" sz="1900" dirty="0"/>
              <a:t>gibt den Wasserdurchgang frei, wenn der Boden austrocknet und verschließt ihn wieder, sobald der Boden die gewünschte Feuchte erreicht</a:t>
            </a:r>
          </a:p>
          <a:p>
            <a:pPr marL="358775" indent="-3571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900" dirty="0"/>
              <a:t>Jede Tropfstelle kann individuell eingestellt werden</a:t>
            </a:r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4"/>
          </p:nvPr>
        </p:nvSpPr>
        <p:spPr>
          <a:xfrm>
            <a:off x="960326" y="1108177"/>
            <a:ext cx="6594662" cy="342900"/>
          </a:xfrm>
        </p:spPr>
        <p:txBody>
          <a:bodyPr/>
          <a:lstStyle/>
          <a:p>
            <a:r>
              <a:rPr lang="de-DE" sz="2000" dirty="0"/>
              <a:t>Automatisierung ohne Strom und Computer</a:t>
            </a:r>
          </a:p>
        </p:txBody>
      </p:sp>
      <p:sp>
        <p:nvSpPr>
          <p:cNvPr id="19" name="Textplatzhalter 5">
            <a:extLst>
              <a:ext uri="{FF2B5EF4-FFF2-40B4-BE49-F238E27FC236}">
                <a16:creationId xmlns:a16="http://schemas.microsoft.com/office/drawing/2014/main" id="{5F5B6F1C-7407-4463-9853-BE0E7B779E04}"/>
              </a:ext>
            </a:extLst>
          </p:cNvPr>
          <p:cNvSpPr txBox="1">
            <a:spLocks/>
          </p:cNvSpPr>
          <p:nvPr/>
        </p:nvSpPr>
        <p:spPr>
          <a:xfrm>
            <a:off x="1544921" y="4388502"/>
            <a:ext cx="3063038" cy="352548"/>
          </a:xfrm>
          <a:prstGeom prst="rect">
            <a:avLst/>
          </a:prstGeom>
        </p:spPr>
        <p:txBody>
          <a:bodyPr vert="horz" lIns="0" rIns="0" bIns="0">
            <a:noAutofit/>
          </a:bodyPr>
          <a:lstStyle>
            <a:lvl1pPr marL="135731" indent="-133350" algn="l" defTabSz="342900" rtl="0" eaLnBrk="0" fontAlgn="base" hangingPunct="0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21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Systemschrift"/>
              <a:buChar char="+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Systemschrift"/>
              <a:buChar char="+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1" indent="0">
              <a:lnSpc>
                <a:spcPct val="100000"/>
              </a:lnSpc>
              <a:buNone/>
            </a:pPr>
            <a:r>
              <a:rPr lang="de-DE" sz="1900"/>
              <a:t>Wasserabgabe </a:t>
            </a:r>
            <a:r>
              <a:rPr lang="de-DE" sz="1900" smtClean="0"/>
              <a:t>nur </a:t>
            </a:r>
            <a:r>
              <a:rPr lang="de-DE" sz="1900" dirty="0"/>
              <a:t>bei Bedarf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470AD543-60D9-40F0-9BD1-00BEFAFF07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828" y="4328688"/>
            <a:ext cx="320793" cy="392612"/>
          </a:xfrm>
          <a:prstGeom prst="rect">
            <a:avLst/>
          </a:prstGeom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FB97AC05-B850-4649-80DD-1B58457698EF}"/>
              </a:ext>
            </a:extLst>
          </p:cNvPr>
          <p:cNvSpPr/>
          <p:nvPr/>
        </p:nvSpPr>
        <p:spPr>
          <a:xfrm>
            <a:off x="987751" y="4327540"/>
            <a:ext cx="3620208" cy="464169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D399AFAE-C4CB-43AE-944C-C0BBB6BFC3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79" r="15798"/>
          <a:stretch/>
        </p:blipFill>
        <p:spPr>
          <a:xfrm>
            <a:off x="6142703" y="6357"/>
            <a:ext cx="1616597" cy="1560212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1485B87E-9F80-4EEF-A406-FE809B538B3E}"/>
              </a:ext>
            </a:extLst>
          </p:cNvPr>
          <p:cNvSpPr txBox="1"/>
          <p:nvPr/>
        </p:nvSpPr>
        <p:spPr>
          <a:xfrm>
            <a:off x="7496094" y="1566569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(54)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37CCE555-920A-4911-AC21-5FE1040A8259}"/>
              </a:ext>
            </a:extLst>
          </p:cNvPr>
          <p:cNvSpPr txBox="1"/>
          <p:nvPr/>
        </p:nvSpPr>
        <p:spPr>
          <a:xfrm>
            <a:off x="7986002" y="4764569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(55)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DA0A7B5C-9464-42B1-A562-9F007972C9EF}"/>
              </a:ext>
            </a:extLst>
          </p:cNvPr>
          <p:cNvSpPr txBox="1"/>
          <p:nvPr/>
        </p:nvSpPr>
        <p:spPr>
          <a:xfrm>
            <a:off x="8589377" y="2179469"/>
            <a:ext cx="430887" cy="2520686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>
                <a:solidFill>
                  <a:schemeClr val="bg1"/>
                </a:solidFill>
                <a:latin typeface="+mn-lt"/>
              </a:rPr>
              <a:t>Bewässerungsverfahren</a:t>
            </a:r>
            <a:endParaRPr lang="de-DE" sz="1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358" y="2304510"/>
            <a:ext cx="3417047" cy="2383651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>
          <a:xfrm>
            <a:off x="6209622" y="2866004"/>
            <a:ext cx="0" cy="14400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sm"/>
            <a:tailEnd type="triangle" w="med" len="sm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155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9E88C61-081D-4530-9E27-7EFF5BD2ED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0728" y="3193269"/>
            <a:ext cx="7434000" cy="452438"/>
          </a:xfrm>
        </p:spPr>
        <p:txBody>
          <a:bodyPr/>
          <a:lstStyle/>
          <a:p>
            <a:r>
              <a:rPr lang="de-DE" dirty="0"/>
              <a:t>7. Möglichkeiten zur Automatisierung</a:t>
            </a:r>
          </a:p>
        </p:txBody>
      </p:sp>
      <p:sp>
        <p:nvSpPr>
          <p:cNvPr id="4" name="Textplatzhalter 1">
            <a:extLst>
              <a:ext uri="{FF2B5EF4-FFF2-40B4-BE49-F238E27FC236}">
                <a16:creationId xmlns:a16="http://schemas.microsoft.com/office/drawing/2014/main" id="{58215C86-5AB1-4932-9D64-A2900C7BE950}"/>
              </a:ext>
            </a:extLst>
          </p:cNvPr>
          <p:cNvSpPr txBox="1">
            <a:spLocks/>
          </p:cNvSpPr>
          <p:nvPr/>
        </p:nvSpPr>
        <p:spPr>
          <a:xfrm>
            <a:off x="960728" y="601200"/>
            <a:ext cx="5115607" cy="29565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600" b="1" kern="1200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100" b="1" kern="1200" baseline="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Lucida Grande"/>
              <a:buChar char="»"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Wasser – Zahlen und Fakten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Wasserhaushalt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Abschätzung des Wasserbedarfs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Effizientes Gießen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Reduzierung des Wasserbedarfs</a:t>
            </a:r>
          </a:p>
          <a:p>
            <a:pPr marL="457200" indent="-457200">
              <a:spcAft>
                <a:spcPts val="30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Bewässerungsverfahren</a:t>
            </a:r>
          </a:p>
          <a:p>
            <a:pPr>
              <a:spcAft>
                <a:spcPts val="2400"/>
              </a:spcAft>
            </a:pPr>
            <a:endParaRPr lang="de-DE" sz="1400" b="0" dirty="0">
              <a:solidFill>
                <a:schemeClr val="bg1"/>
              </a:solidFill>
              <a:latin typeface="+mn-lt"/>
            </a:endParaRPr>
          </a:p>
          <a:p>
            <a:pPr marL="457200" indent="-457200">
              <a:spcAft>
                <a:spcPts val="1800"/>
              </a:spcAft>
              <a:buFont typeface="+mj-lt"/>
              <a:buAutoNum type="arabicPeriod" startAt="8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Fazit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8"/>
            </a:pPr>
            <a:endParaRPr lang="de-DE" sz="1400" dirty="0"/>
          </a:p>
          <a:p>
            <a:pPr marL="457200" indent="-457200">
              <a:spcAft>
                <a:spcPts val="1800"/>
              </a:spcAft>
              <a:buFont typeface="+mj-lt"/>
              <a:buAutoNum type="arabicPeriod" startAt="8"/>
            </a:pP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5157064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4754F245-FBE0-4A10-A95C-994ECE88B3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56" r="17885" b="41793"/>
          <a:stretch/>
        </p:blipFill>
        <p:spPr>
          <a:xfrm>
            <a:off x="5235677" y="2135886"/>
            <a:ext cx="3030793" cy="2922747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557362C-430C-4FFD-83EA-DB5F819FBA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Bewässerungsuhr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3D394F3-1820-4F9A-8B82-FBE02D59F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1219201"/>
            <a:ext cx="2643847" cy="2993860"/>
          </a:xfrm>
        </p:spPr>
        <p:txBody>
          <a:bodyPr>
            <a:normAutofit/>
          </a:bodyPr>
          <a:lstStyle/>
          <a:p>
            <a:pPr marL="358775" indent="-35718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de-DE" sz="1900" dirty="0"/>
              <a:t>Wasserhahn wird manuell aufgedreht </a:t>
            </a:r>
          </a:p>
          <a:p>
            <a:pPr marL="358775" indent="-35718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de-DE" sz="1900" dirty="0"/>
              <a:t>Bewässerungsuhr stellt Wasserzufuhr nach Ablauf der eingestellten Zeit eigenständig ab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8AFEB06-9AD7-48C2-AF65-ACB8DE7E39E8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Automatisierung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74FA757-E8E2-43EE-BDF6-17CB4561A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159" y="370967"/>
            <a:ext cx="1494446" cy="257161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823D9EFE-D860-47EA-8BE7-4F359CD6D78F}"/>
              </a:ext>
            </a:extLst>
          </p:cNvPr>
          <p:cNvSpPr txBox="1"/>
          <p:nvPr/>
        </p:nvSpPr>
        <p:spPr>
          <a:xfrm>
            <a:off x="5751871" y="821819"/>
            <a:ext cx="1268361" cy="595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100" dirty="0">
                <a:latin typeface="+mn-lt"/>
              </a:rPr>
              <a:t>Gardena Bewässerungsuhr</a:t>
            </a:r>
          </a:p>
          <a:p>
            <a:pPr marL="171450" indent="-1714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DE" sz="900" dirty="0">
                <a:latin typeface="+mn-lt"/>
              </a:rPr>
              <a:t>ca. 30,99 €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8C24CD1-708A-4C35-9898-422525CEADB7}"/>
              </a:ext>
            </a:extLst>
          </p:cNvPr>
          <p:cNvSpPr txBox="1"/>
          <p:nvPr/>
        </p:nvSpPr>
        <p:spPr>
          <a:xfrm>
            <a:off x="4635910" y="4024163"/>
            <a:ext cx="1268361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100" dirty="0">
                <a:latin typeface="+mn-lt"/>
              </a:rPr>
              <a:t>Kärcher Bewässerungsuhr WT 2</a:t>
            </a:r>
          </a:p>
          <a:p>
            <a:pPr marL="171450" indent="-1714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DE" sz="900" dirty="0">
                <a:latin typeface="+mn-lt"/>
              </a:rPr>
              <a:t>ca. 35,99 €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FF34CD4-0FD5-4415-8816-D5A9069758A1}"/>
              </a:ext>
            </a:extLst>
          </p:cNvPr>
          <p:cNvSpPr txBox="1"/>
          <p:nvPr/>
        </p:nvSpPr>
        <p:spPr>
          <a:xfrm>
            <a:off x="4921735" y="2704789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(56)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EA695E0-51DB-4D56-B2C6-10AAB5F82E2C}"/>
              </a:ext>
            </a:extLst>
          </p:cNvPr>
          <p:cNvSpPr txBox="1"/>
          <p:nvPr/>
        </p:nvSpPr>
        <p:spPr>
          <a:xfrm>
            <a:off x="7262148" y="4573031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(57)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EBCA9DF-6F62-497F-8A68-C99945D92CEF}"/>
              </a:ext>
            </a:extLst>
          </p:cNvPr>
          <p:cNvSpPr txBox="1"/>
          <p:nvPr/>
        </p:nvSpPr>
        <p:spPr>
          <a:xfrm>
            <a:off x="7470058" y="4944518"/>
            <a:ext cx="9872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Preise: Stand 2021</a:t>
            </a:r>
          </a:p>
        </p:txBody>
      </p:sp>
    </p:spTree>
    <p:extLst>
      <p:ext uri="{BB962C8B-B14F-4D97-AF65-F5344CB8AC3E}">
        <p14:creationId xmlns:p14="http://schemas.microsoft.com/office/powerpoint/2010/main" val="21565006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BA51F6B7-5828-4A51-9087-9DCA8600F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4215" y="2279720"/>
            <a:ext cx="1863060" cy="1397788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7C9572D-3487-415C-BC5F-A5E2896704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Bewässerungscomputer mit Zeitstart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72FAA60-EEB7-42E0-9627-2BCA467919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1219200"/>
            <a:ext cx="3228324" cy="3704492"/>
          </a:xfrm>
        </p:spPr>
        <p:txBody>
          <a:bodyPr>
            <a:normAutofit/>
          </a:bodyPr>
          <a:lstStyle/>
          <a:p>
            <a:pPr marL="358775" indent="-3571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900"/>
              <a:t>Gewünschte </a:t>
            </a:r>
            <a:r>
              <a:rPr lang="de-DE" sz="1900" dirty="0"/>
              <a:t>Bewässerungszeiten und –</a:t>
            </a:r>
            <a:r>
              <a:rPr lang="de-DE" sz="1900" dirty="0" err="1"/>
              <a:t>dauer</a:t>
            </a:r>
            <a:r>
              <a:rPr lang="de-DE" sz="1900" dirty="0"/>
              <a:t> werden einprogrammiert und dann automatisch ausgeführt</a:t>
            </a:r>
          </a:p>
          <a:p>
            <a:pPr marL="358775" indent="-3571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900" dirty="0"/>
              <a:t>Witterung und Bodenfeuchte werden nicht beachtet</a:t>
            </a:r>
          </a:p>
          <a:p>
            <a:pPr marL="717550" lvl="1" indent="-358775">
              <a:lnSpc>
                <a:spcPct val="100000"/>
              </a:lnSpc>
              <a:spcAft>
                <a:spcPts val="600"/>
              </a:spcAft>
              <a:buFont typeface="Calibri" panose="020F0502020204030204" pitchFamily="34" charset="0"/>
              <a:buChar char="→"/>
            </a:pPr>
            <a:r>
              <a:rPr lang="de-DE" dirty="0"/>
              <a:t>Integration von </a:t>
            </a:r>
            <a:r>
              <a:rPr lang="de-DE"/>
              <a:t>Regen- </a:t>
            </a:r>
            <a:br>
              <a:rPr lang="de-DE"/>
            </a:br>
            <a:r>
              <a:rPr lang="de-DE"/>
              <a:t>oder </a:t>
            </a:r>
            <a:r>
              <a:rPr lang="de-DE" dirty="0"/>
              <a:t>Bodenfeuchtesensoren sinnvoll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D2F52EB-0716-416D-BB9F-64A7FCDA2FA1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Automatisierung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76192B7-F647-43B7-B9FB-BEB34EA7D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778" y="907618"/>
            <a:ext cx="1530768" cy="153076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33AA1F6-E98D-4E19-9D94-8028A3554312}"/>
              </a:ext>
            </a:extLst>
          </p:cNvPr>
          <p:cNvSpPr txBox="1"/>
          <p:nvPr/>
        </p:nvSpPr>
        <p:spPr>
          <a:xfrm>
            <a:off x="6557287" y="1106385"/>
            <a:ext cx="1268361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100" dirty="0">
                <a:latin typeface="+mn-lt"/>
              </a:rPr>
              <a:t>Kärcher WT 5</a:t>
            </a:r>
          </a:p>
          <a:p>
            <a:pPr marL="171450" indent="-1714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DE" sz="900" dirty="0">
                <a:latin typeface="+mn-lt"/>
              </a:rPr>
              <a:t>ca. 59,99 €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47A3484-80BD-4F86-90C3-E8DEB0816EB3}"/>
              </a:ext>
            </a:extLst>
          </p:cNvPr>
          <p:cNvSpPr txBox="1"/>
          <p:nvPr/>
        </p:nvSpPr>
        <p:spPr>
          <a:xfrm>
            <a:off x="6243050" y="4004457"/>
            <a:ext cx="1511079" cy="841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100" dirty="0">
                <a:latin typeface="+mn-lt"/>
              </a:rPr>
              <a:t>Gardena Select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sz="900" dirty="0">
                <a:latin typeface="+mn-lt"/>
              </a:rPr>
              <a:t>Anschluss eines Bodenfeuchtesensors möglich</a:t>
            </a:r>
          </a:p>
          <a:p>
            <a:pPr marL="171450" indent="-1714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DE" sz="900" dirty="0">
                <a:latin typeface="+mn-lt"/>
              </a:rPr>
              <a:t>ca. 59,99 €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3E0AF4F-208F-41CE-80B4-5B0819BD98AC}"/>
              </a:ext>
            </a:extLst>
          </p:cNvPr>
          <p:cNvSpPr txBox="1"/>
          <p:nvPr/>
        </p:nvSpPr>
        <p:spPr>
          <a:xfrm>
            <a:off x="5840365" y="2554912"/>
            <a:ext cx="1268361" cy="902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+mn-lt"/>
              </a:rPr>
              <a:t>Royal </a:t>
            </a:r>
            <a:r>
              <a:rPr lang="de-DE" sz="1100" dirty="0" err="1">
                <a:latin typeface="+mn-lt"/>
              </a:rPr>
              <a:t>Gardineer</a:t>
            </a:r>
            <a:r>
              <a:rPr lang="de-DE" sz="1100" dirty="0">
                <a:latin typeface="+mn-lt"/>
              </a:rPr>
              <a:t> BWC-200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900" dirty="0">
                <a:latin typeface="+mn-lt"/>
              </a:rPr>
              <a:t>inklusive Regensensor</a:t>
            </a:r>
          </a:p>
          <a:p>
            <a:pPr marL="171450" indent="-1714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DE" sz="900" dirty="0">
                <a:latin typeface="+mn-lt"/>
              </a:rPr>
              <a:t>ca. 43,69 €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B65F9A41-2243-470A-AD68-26958B08A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137" y="3330735"/>
            <a:ext cx="1418685" cy="154969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A0BF77EE-242E-4B0B-AD3F-87763AE08CED}"/>
              </a:ext>
            </a:extLst>
          </p:cNvPr>
          <p:cNvSpPr txBox="1"/>
          <p:nvPr/>
        </p:nvSpPr>
        <p:spPr>
          <a:xfrm>
            <a:off x="6251978" y="2094150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(58)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FC8C4D4-692B-48C4-9217-843455BC6121}"/>
              </a:ext>
            </a:extLst>
          </p:cNvPr>
          <p:cNvSpPr txBox="1"/>
          <p:nvPr/>
        </p:nvSpPr>
        <p:spPr>
          <a:xfrm>
            <a:off x="7863826" y="3677508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(59)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151A2F6-6BE9-4554-9731-B3B11833655E}"/>
              </a:ext>
            </a:extLst>
          </p:cNvPr>
          <p:cNvSpPr txBox="1"/>
          <p:nvPr/>
        </p:nvSpPr>
        <p:spPr>
          <a:xfrm>
            <a:off x="5829213" y="4763774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(60)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F188E46-0F7B-4C26-9EA5-91CDB5FFEDF5}"/>
              </a:ext>
            </a:extLst>
          </p:cNvPr>
          <p:cNvSpPr txBox="1"/>
          <p:nvPr/>
        </p:nvSpPr>
        <p:spPr>
          <a:xfrm>
            <a:off x="7470058" y="4944518"/>
            <a:ext cx="9872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Preise: Stand 2021</a:t>
            </a:r>
          </a:p>
        </p:txBody>
      </p:sp>
    </p:spTree>
    <p:extLst>
      <p:ext uri="{BB962C8B-B14F-4D97-AF65-F5344CB8AC3E}">
        <p14:creationId xmlns:p14="http://schemas.microsoft.com/office/powerpoint/2010/main" val="8786897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DAEEB015-AF1F-4F48-82C5-45D14CEECD52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Automatisierung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E52349B7-2029-47C4-ADAD-A6FE38DBCF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2887" y="1631501"/>
            <a:ext cx="2976563" cy="2994025"/>
          </a:xfrm>
        </p:spPr>
        <p:txBody>
          <a:bodyPr/>
          <a:lstStyle/>
          <a:p>
            <a:pPr marL="358775" indent="-357188"/>
            <a:r>
              <a:rPr lang="de-DE" dirty="0"/>
              <a:t>Bewässerung wird bei Unterschreitung der gewünschten Bodenfeuchte automatisch ausgelöst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9A2C5C5A-2EF3-4B1D-B494-DC37A89F3D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0326" y="599567"/>
            <a:ext cx="6576732" cy="444505"/>
          </a:xfrm>
        </p:spPr>
        <p:txBody>
          <a:bodyPr/>
          <a:lstStyle/>
          <a:p>
            <a:r>
              <a:rPr lang="de-DE" dirty="0"/>
              <a:t>Bewässerungscomputer mit Bodenfeuchtesensoren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BEE455B-CEC2-4C61-9F3E-F9EDAD19D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493" y="1446360"/>
            <a:ext cx="2004100" cy="20041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2A18CD3-626C-4277-B0EC-2ABA1F463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17" y="3203786"/>
            <a:ext cx="1432684" cy="161558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17BCC17-6B51-42E7-AE5C-BC39293DC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6278" y="3755320"/>
            <a:ext cx="1220429" cy="1220429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87F8150E-CDAA-471B-83F1-131E56260CA8}"/>
              </a:ext>
            </a:extLst>
          </p:cNvPr>
          <p:cNvSpPr txBox="1"/>
          <p:nvPr/>
        </p:nvSpPr>
        <p:spPr>
          <a:xfrm>
            <a:off x="3143161" y="3808212"/>
            <a:ext cx="1683579" cy="1313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100" dirty="0">
                <a:latin typeface="+mn-lt"/>
              </a:rPr>
              <a:t>Gardena</a:t>
            </a:r>
            <a:br>
              <a:rPr lang="de-DE" sz="1100" dirty="0">
                <a:latin typeface="+mn-lt"/>
              </a:rPr>
            </a:br>
            <a:r>
              <a:rPr lang="de-DE" sz="1100" dirty="0" err="1">
                <a:latin typeface="+mn-lt"/>
              </a:rPr>
              <a:t>MultiControl</a:t>
            </a:r>
            <a:r>
              <a:rPr lang="de-DE" sz="1100" dirty="0">
                <a:latin typeface="+mn-lt"/>
              </a:rPr>
              <a:t> </a:t>
            </a:r>
            <a:r>
              <a:rPr lang="de-DE" sz="1100" dirty="0" err="1">
                <a:latin typeface="+mn-lt"/>
              </a:rPr>
              <a:t>duo</a:t>
            </a:r>
            <a:endParaRPr lang="de-DE" sz="1100" dirty="0">
              <a:latin typeface="+mn-lt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sz="900" dirty="0">
                <a:latin typeface="+mn-lt"/>
              </a:rPr>
              <a:t>Anschluss eines Bodenfeuchtesensors möglich (ca. 49,99 €)</a:t>
            </a:r>
          </a:p>
          <a:p>
            <a:pPr marL="171450" indent="-1714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DE" sz="900" dirty="0">
                <a:latin typeface="+mn-lt"/>
              </a:rPr>
              <a:t>Bewässerung von 2 separaten Gartenbereichen</a:t>
            </a:r>
          </a:p>
          <a:p>
            <a:pPr marL="171450" indent="-1714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DE" sz="900" dirty="0">
                <a:latin typeface="+mn-lt"/>
              </a:rPr>
              <a:t>ca. 129,99 €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4B36955-E8D5-46F5-87E7-68EFD12F7827}"/>
              </a:ext>
            </a:extLst>
          </p:cNvPr>
          <p:cNvSpPr txBox="1"/>
          <p:nvPr/>
        </p:nvSpPr>
        <p:spPr>
          <a:xfrm>
            <a:off x="1294752" y="1700736"/>
            <a:ext cx="1683579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latin typeface="+mn-lt"/>
              </a:rPr>
              <a:t>Kärcher</a:t>
            </a:r>
            <a:r>
              <a:rPr lang="en-US" sz="1100" dirty="0">
                <a:latin typeface="+mn-lt"/>
              </a:rPr>
              <a:t> </a:t>
            </a:r>
            <a:br>
              <a:rPr lang="en-US" sz="1100" dirty="0">
                <a:latin typeface="+mn-lt"/>
              </a:rPr>
            </a:br>
            <a:r>
              <a:rPr lang="en-US" sz="1100" dirty="0" err="1">
                <a:latin typeface="+mn-lt"/>
              </a:rPr>
              <a:t>SensoTimer</a:t>
            </a:r>
            <a:r>
              <a:rPr lang="en-US" sz="1100" dirty="0">
                <a:latin typeface="+mn-lt"/>
              </a:rPr>
              <a:t> ST 6 </a:t>
            </a:r>
            <a:r>
              <a:rPr lang="en-US" sz="1100" dirty="0" err="1">
                <a:latin typeface="+mn-lt"/>
              </a:rPr>
              <a:t>eco!ogic</a:t>
            </a:r>
            <a:r>
              <a:rPr lang="en-US" sz="1100" dirty="0">
                <a:latin typeface="+mn-lt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900" dirty="0">
                <a:latin typeface="+mn-lt"/>
              </a:rPr>
              <a:t>inklusive Bodenfeuchtesensor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900" dirty="0">
                <a:latin typeface="+mn-lt"/>
              </a:rPr>
              <a:t>ca. 129,99 €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884A681-DE8A-48A6-A414-2F5D980D6662}"/>
              </a:ext>
            </a:extLst>
          </p:cNvPr>
          <p:cNvSpPr txBox="1"/>
          <p:nvPr/>
        </p:nvSpPr>
        <p:spPr>
          <a:xfrm>
            <a:off x="2715928" y="4826114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(62)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23AC4AC-CEEE-4656-B3B6-735D99C0BB66}"/>
              </a:ext>
            </a:extLst>
          </p:cNvPr>
          <p:cNvSpPr txBox="1"/>
          <p:nvPr/>
        </p:nvSpPr>
        <p:spPr>
          <a:xfrm>
            <a:off x="4248692" y="3203786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(61)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A6E8CD9B-B28D-4ED7-B0F9-48FDDA734AB9}"/>
              </a:ext>
            </a:extLst>
          </p:cNvPr>
          <p:cNvSpPr txBox="1"/>
          <p:nvPr/>
        </p:nvSpPr>
        <p:spPr>
          <a:xfrm>
            <a:off x="7470058" y="4944518"/>
            <a:ext cx="9872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Preise: Stand 2021</a:t>
            </a:r>
          </a:p>
        </p:txBody>
      </p:sp>
    </p:spTree>
    <p:extLst>
      <p:ext uri="{BB962C8B-B14F-4D97-AF65-F5344CB8AC3E}">
        <p14:creationId xmlns:p14="http://schemas.microsoft.com/office/powerpoint/2010/main" val="2171928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16108445-E884-40C7-9754-C8069BE24A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54"/>
          <a:stretch/>
        </p:blipFill>
        <p:spPr>
          <a:xfrm>
            <a:off x="1147283" y="3030677"/>
            <a:ext cx="1933030" cy="1787244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CD374FA-43A6-4B38-A977-73AA74AC55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Smarte Bewässerungssteuerung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28722A0-4991-4C68-9428-8FC2D1350C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49" y="1219201"/>
            <a:ext cx="3295739" cy="2993860"/>
          </a:xfrm>
        </p:spPr>
        <p:txBody>
          <a:bodyPr/>
          <a:lstStyle/>
          <a:p>
            <a:pPr marL="358775" indent="-357188"/>
            <a:r>
              <a:rPr lang="de-DE" dirty="0"/>
              <a:t>Immer mehr Hersteller bieten Bewässerungscomputer, die sich per WLAN und App über das Smart-Phone steuern und kontrollieren lassen</a:t>
            </a:r>
          </a:p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E11B253-D960-49CE-9361-E0324ACB958C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Automatisierung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3BB2D5B-A2FC-4318-BEEE-7E21AF192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525" y="429201"/>
            <a:ext cx="3888311" cy="278487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700276A-92B6-4105-AA3A-0EB4F7ADA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7371" y="3067091"/>
            <a:ext cx="1478070" cy="147807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DCB5DDC-2476-4EEB-9BA6-117D0D7283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851"/>
          <a:stretch/>
        </p:blipFill>
        <p:spPr>
          <a:xfrm>
            <a:off x="6415556" y="3886085"/>
            <a:ext cx="618136" cy="997051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3FEB4FD7-6AD3-49A6-81F4-8C56A9E6EB22}"/>
              </a:ext>
            </a:extLst>
          </p:cNvPr>
          <p:cNvSpPr txBox="1"/>
          <p:nvPr/>
        </p:nvSpPr>
        <p:spPr>
          <a:xfrm>
            <a:off x="6851086" y="1101214"/>
            <a:ext cx="1511079" cy="1174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100" dirty="0">
                <a:latin typeface="+mn-lt"/>
              </a:rPr>
              <a:t>Gardena smart </a:t>
            </a:r>
            <a:br>
              <a:rPr lang="de-DE" sz="1100" dirty="0">
                <a:latin typeface="+mn-lt"/>
              </a:rPr>
            </a:br>
            <a:r>
              <a:rPr lang="de-DE" sz="1100" dirty="0" err="1">
                <a:latin typeface="+mn-lt"/>
              </a:rPr>
              <a:t>Water</a:t>
            </a:r>
            <a:r>
              <a:rPr lang="de-DE" sz="1100" dirty="0">
                <a:latin typeface="+mn-lt"/>
              </a:rPr>
              <a:t> Control Select</a:t>
            </a:r>
          </a:p>
          <a:p>
            <a:pPr marL="171450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DE" sz="900" dirty="0">
                <a:latin typeface="+mn-lt"/>
              </a:rPr>
              <a:t>inklusive Sensor für Bodenfeuchte, Temperatur und Helligkeit </a:t>
            </a:r>
          </a:p>
          <a:p>
            <a:pPr marL="171450" indent="-1714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DE" sz="900" dirty="0">
                <a:latin typeface="+mn-lt"/>
              </a:rPr>
              <a:t>ca. 219,99 €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EED7A38-F340-40F7-9A9C-10B3A574512C}"/>
              </a:ext>
            </a:extLst>
          </p:cNvPr>
          <p:cNvSpPr txBox="1"/>
          <p:nvPr/>
        </p:nvSpPr>
        <p:spPr>
          <a:xfrm>
            <a:off x="2846474" y="3375471"/>
            <a:ext cx="153958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100" dirty="0">
                <a:latin typeface="+mn-lt"/>
              </a:rPr>
              <a:t>Royal </a:t>
            </a:r>
            <a:r>
              <a:rPr lang="de-DE" sz="1100" dirty="0" err="1">
                <a:latin typeface="+mn-lt"/>
              </a:rPr>
              <a:t>Gardineer</a:t>
            </a:r>
            <a:r>
              <a:rPr lang="de-DE" sz="1100" dirty="0">
                <a:latin typeface="+mn-lt"/>
              </a:rPr>
              <a:t> </a:t>
            </a:r>
            <a:br>
              <a:rPr lang="de-DE" sz="1100" dirty="0">
                <a:latin typeface="+mn-lt"/>
              </a:rPr>
            </a:br>
            <a:r>
              <a:rPr lang="de-DE" sz="1100" dirty="0">
                <a:latin typeface="+mn-lt"/>
              </a:rPr>
              <a:t>BWC-500</a:t>
            </a:r>
          </a:p>
          <a:p>
            <a:pPr marL="171450" indent="-1714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DE" sz="900" dirty="0">
                <a:latin typeface="+mn-lt"/>
              </a:rPr>
              <a:t>Bewässerung von 2 separaten Gartenbereichen</a:t>
            </a:r>
          </a:p>
          <a:p>
            <a:pPr marL="171450" indent="-1714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DE" sz="900" dirty="0">
                <a:latin typeface="+mn-lt"/>
              </a:rPr>
              <a:t>Inklusive Bodenfeuchtesensor</a:t>
            </a:r>
          </a:p>
          <a:p>
            <a:pPr marL="171450" indent="-1714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DE" sz="900" dirty="0">
                <a:latin typeface="+mn-lt"/>
              </a:rPr>
              <a:t>ca. 137,55 €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8BCFEB3-350B-49D6-B62A-6F25F391B029}"/>
              </a:ext>
            </a:extLst>
          </p:cNvPr>
          <p:cNvSpPr txBox="1"/>
          <p:nvPr/>
        </p:nvSpPr>
        <p:spPr>
          <a:xfrm>
            <a:off x="6919603" y="3406249"/>
            <a:ext cx="1511079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100" dirty="0" err="1">
                <a:latin typeface="+mn-lt"/>
              </a:rPr>
              <a:t>Rainbird</a:t>
            </a:r>
            <a:r>
              <a:rPr lang="de-DE" sz="1100" dirty="0">
                <a:latin typeface="+mn-lt"/>
              </a:rPr>
              <a:t> ESP-TM 2</a:t>
            </a:r>
          </a:p>
          <a:p>
            <a:pPr marL="171450" indent="-1714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DE" sz="900" dirty="0">
                <a:latin typeface="+mn-lt"/>
              </a:rPr>
              <a:t>Anschluss des separat </a:t>
            </a:r>
            <a:r>
              <a:rPr lang="de-DE" sz="900" dirty="0" err="1">
                <a:latin typeface="+mn-lt"/>
              </a:rPr>
              <a:t>erhältnlichen</a:t>
            </a:r>
            <a:r>
              <a:rPr lang="de-DE" sz="900" dirty="0">
                <a:latin typeface="+mn-lt"/>
              </a:rPr>
              <a:t> LNK WiFi-Moduls (ca. 100,00 €) ermöglicht Steuerung per WLAN und App</a:t>
            </a:r>
          </a:p>
          <a:p>
            <a:pPr marL="171450" indent="-17145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DE" sz="900" dirty="0">
                <a:latin typeface="+mn-lt"/>
              </a:rPr>
              <a:t>ca. 100 €</a:t>
            </a:r>
          </a:p>
          <a:p>
            <a:pPr marL="171450" indent="-171450" algn="l">
              <a:spcBef>
                <a:spcPts val="200"/>
              </a:spcBef>
              <a:buFont typeface="Arial" panose="020B0604020202020204" pitchFamily="34" charset="0"/>
              <a:buChar char="•"/>
            </a:pPr>
            <a:endParaRPr lang="de-DE" sz="900" dirty="0">
              <a:latin typeface="+mn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61C7869-979D-4163-BDC5-DD44997C5167}"/>
              </a:ext>
            </a:extLst>
          </p:cNvPr>
          <p:cNvSpPr txBox="1"/>
          <p:nvPr/>
        </p:nvSpPr>
        <p:spPr>
          <a:xfrm>
            <a:off x="7285524" y="2833717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(63)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6A3204F-CD45-465B-8812-11B51CDF0881}"/>
              </a:ext>
            </a:extLst>
          </p:cNvPr>
          <p:cNvSpPr txBox="1"/>
          <p:nvPr/>
        </p:nvSpPr>
        <p:spPr>
          <a:xfrm>
            <a:off x="2466042" y="4875698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(64)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816FC2F-74C1-4854-B41F-30FD2FD79E78}"/>
              </a:ext>
            </a:extLst>
          </p:cNvPr>
          <p:cNvSpPr txBox="1"/>
          <p:nvPr/>
        </p:nvSpPr>
        <p:spPr>
          <a:xfrm>
            <a:off x="6972306" y="4728442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(65)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A8F116A-DD0A-4519-ADC9-A6EF7EF409F5}"/>
              </a:ext>
            </a:extLst>
          </p:cNvPr>
          <p:cNvSpPr txBox="1"/>
          <p:nvPr/>
        </p:nvSpPr>
        <p:spPr>
          <a:xfrm>
            <a:off x="7470058" y="4944518"/>
            <a:ext cx="9872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Preise: Stand 2021</a:t>
            </a:r>
          </a:p>
        </p:txBody>
      </p:sp>
    </p:spTree>
    <p:extLst>
      <p:ext uri="{BB962C8B-B14F-4D97-AF65-F5344CB8AC3E}">
        <p14:creationId xmlns:p14="http://schemas.microsoft.com/office/powerpoint/2010/main" val="7271196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1A03D81-7C79-41AE-9EA2-C402A2AE646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1551" y="1295396"/>
            <a:ext cx="4154100" cy="3197595"/>
          </a:xfrm>
        </p:spPr>
        <p:txBody>
          <a:bodyPr/>
          <a:lstStyle/>
          <a:p>
            <a:pPr>
              <a:spcBef>
                <a:spcPts val="1200"/>
              </a:spcBef>
              <a:buClr>
                <a:schemeClr val="bg1"/>
              </a:buClr>
            </a:pPr>
            <a:r>
              <a:rPr lang="de-DE" b="1" dirty="0"/>
              <a:t>Aufwand für tägliches Gießen entfällt </a:t>
            </a:r>
          </a:p>
          <a:p>
            <a:pPr>
              <a:spcBef>
                <a:spcPts val="1200"/>
              </a:spcBef>
              <a:buClr>
                <a:schemeClr val="bg1"/>
              </a:buClr>
            </a:pPr>
            <a:r>
              <a:rPr lang="de-DE" dirty="0"/>
              <a:t>Insbesondere in Verbindung mit </a:t>
            </a:r>
            <a:r>
              <a:rPr lang="de-DE" b="1" dirty="0"/>
              <a:t>Bodenfeuchtesensoren</a:t>
            </a:r>
            <a:r>
              <a:rPr lang="de-DE" dirty="0"/>
              <a:t> </a:t>
            </a:r>
            <a:r>
              <a:rPr lang="de-DE" b="1" dirty="0"/>
              <a:t>sparsame</a:t>
            </a:r>
            <a:r>
              <a:rPr lang="de-DE" dirty="0"/>
              <a:t> und </a:t>
            </a:r>
            <a:r>
              <a:rPr lang="de-DE" b="1" dirty="0"/>
              <a:t>bedarfsgerechte</a:t>
            </a:r>
            <a:r>
              <a:rPr lang="de-DE" dirty="0"/>
              <a:t> Wasserversorgung</a:t>
            </a:r>
          </a:p>
          <a:p>
            <a:pPr lvl="1">
              <a:spcBef>
                <a:spcPts val="1200"/>
              </a:spcBef>
              <a:buClr>
                <a:srgbClr val="C00000"/>
              </a:buClr>
              <a:buFont typeface="Calibri" panose="020F0502020204030204" pitchFamily="34" charset="0"/>
              <a:buChar char="→"/>
            </a:pPr>
            <a:r>
              <a:rPr lang="de-DE" sz="1700" dirty="0"/>
              <a:t>Aber: Dafür müssen die Einstellungen am Steuergerät bewusst sparsam vorgegeben werden!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36BD98A-2F9C-4981-AA6F-45D95092E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007" y="1295396"/>
            <a:ext cx="325773" cy="32577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D91DA3C-AE73-47CC-B0B4-7C14B26DE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006" y="1746099"/>
            <a:ext cx="325773" cy="32577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04CE635-AF90-4BF0-9DCF-8C18C8330AE4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Automatisierung</a:t>
            </a:r>
          </a:p>
        </p:txBody>
      </p:sp>
      <p:sp>
        <p:nvSpPr>
          <p:cNvPr id="12" name="Textplatzhalter 1">
            <a:extLst>
              <a:ext uri="{FF2B5EF4-FFF2-40B4-BE49-F238E27FC236}">
                <a16:creationId xmlns:a16="http://schemas.microsoft.com/office/drawing/2014/main" id="{BF3CB678-4467-4737-AE1C-FF50DEA2A53C}"/>
              </a:ext>
            </a:extLst>
          </p:cNvPr>
          <p:cNvSpPr txBox="1">
            <a:spLocks/>
          </p:cNvSpPr>
          <p:nvPr/>
        </p:nvSpPr>
        <p:spPr>
          <a:xfrm>
            <a:off x="960326" y="599567"/>
            <a:ext cx="6576732" cy="44450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600" b="1" dirty="0">
                <a:solidFill>
                  <a:schemeClr val="tx1"/>
                </a:solidFill>
              </a:rPr>
              <a:t>Fazit: Automatisierung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5E0E78D-CDB7-4A1C-845C-D1EAD682DF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737" b="5090"/>
          <a:stretch/>
        </p:blipFill>
        <p:spPr>
          <a:xfrm>
            <a:off x="5553994" y="852342"/>
            <a:ext cx="2093928" cy="3771277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D816FC2F-74C1-4854-B41F-30FD2FD79E78}"/>
              </a:ext>
            </a:extLst>
          </p:cNvPr>
          <p:cNvSpPr txBox="1"/>
          <p:nvPr/>
        </p:nvSpPr>
        <p:spPr>
          <a:xfrm>
            <a:off x="7383403" y="4623619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(66)</a:t>
            </a:r>
          </a:p>
        </p:txBody>
      </p:sp>
    </p:spTree>
    <p:extLst>
      <p:ext uri="{BB962C8B-B14F-4D97-AF65-F5344CB8AC3E}">
        <p14:creationId xmlns:p14="http://schemas.microsoft.com/office/powerpoint/2010/main" val="294067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3F80F2E-BAB9-4ECB-82B4-11F79B1800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Wie viel Zuwachs ist gewünscht?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C9F523F-90E3-4EA2-AA97-1DDF49E7B1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1219201"/>
            <a:ext cx="6576732" cy="727586"/>
          </a:xfrm>
        </p:spPr>
        <p:txBody>
          <a:bodyPr/>
          <a:lstStyle/>
          <a:p>
            <a:pPr marL="358775" indent="-357188"/>
            <a:r>
              <a:rPr lang="de-DE" dirty="0"/>
              <a:t>Die Wasserversorgung ist wesentlich dafür verantwortlich, wie viel Zuwachs eine Pflanze macht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91EC2C1-56B2-4B96-9FE8-DFF6FD7C3544}"/>
              </a:ext>
            </a:extLst>
          </p:cNvPr>
          <p:cNvSpPr txBox="1"/>
          <p:nvPr/>
        </p:nvSpPr>
        <p:spPr>
          <a:xfrm>
            <a:off x="1091381" y="2064774"/>
            <a:ext cx="279481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900" b="1" dirty="0">
                <a:latin typeface="+mn-lt"/>
              </a:rPr>
              <a:t>Gemüsegarten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B553BE0-74A7-48E7-AD20-1C6F97E3D6C7}"/>
              </a:ext>
            </a:extLst>
          </p:cNvPr>
          <p:cNvSpPr txBox="1"/>
          <p:nvPr/>
        </p:nvSpPr>
        <p:spPr>
          <a:xfrm>
            <a:off x="4974807" y="2064773"/>
            <a:ext cx="279481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900" b="1" dirty="0">
                <a:latin typeface="+mn-lt"/>
              </a:rPr>
              <a:t>Hecken, Sträucher, Rasen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8A4769A-C7AB-4DE8-AB45-41B6EC43B965}"/>
              </a:ext>
            </a:extLst>
          </p:cNvPr>
          <p:cNvSpPr txBox="1"/>
          <p:nvPr/>
        </p:nvSpPr>
        <p:spPr>
          <a:xfrm>
            <a:off x="4974808" y="4489484"/>
            <a:ext cx="279481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900" dirty="0">
                <a:solidFill>
                  <a:srgbClr val="FF0000"/>
                </a:solidFill>
                <a:latin typeface="+mn-lt"/>
              </a:rPr>
              <a:t>Arbeitsaufwand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6749B3A-7813-4DBD-8792-44BDB1A90AD7}"/>
              </a:ext>
            </a:extLst>
          </p:cNvPr>
          <p:cNvSpPr txBox="1"/>
          <p:nvPr/>
        </p:nvSpPr>
        <p:spPr>
          <a:xfrm>
            <a:off x="1091381" y="4489484"/>
            <a:ext cx="279481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900" dirty="0">
                <a:solidFill>
                  <a:srgbClr val="00B050"/>
                </a:solidFill>
                <a:latin typeface="+mn-lt"/>
              </a:rPr>
              <a:t>Reiche Ernte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378" y="2471614"/>
            <a:ext cx="2329680" cy="180537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81" y="2579274"/>
            <a:ext cx="1553832" cy="1664821"/>
          </a:xfrm>
          <a:prstGeom prst="rect">
            <a:avLst/>
          </a:prstGeom>
        </p:spPr>
      </p:pic>
      <p:sp>
        <p:nvSpPr>
          <p:cNvPr id="13" name="Pfeil nach links und rechts 12"/>
          <p:cNvSpPr/>
          <p:nvPr/>
        </p:nvSpPr>
        <p:spPr>
          <a:xfrm>
            <a:off x="3824538" y="3546057"/>
            <a:ext cx="705394" cy="400594"/>
          </a:xfrm>
          <a:prstGeom prst="leftRightArrow">
            <a:avLst>
              <a:gd name="adj1" fmla="val 44364"/>
              <a:gd name="adj2" fmla="val 50000"/>
            </a:avLst>
          </a:prstGeom>
          <a:gradFill flip="none" rotWithShape="1">
            <a:gsLst>
              <a:gs pos="0">
                <a:srgbClr val="00B050"/>
              </a:gs>
              <a:gs pos="100000">
                <a:srgbClr val="FF0000"/>
              </a:gs>
            </a:gsLst>
            <a:lin ang="0" scaled="1"/>
            <a:tileRect/>
          </a:gra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2" t="46114" r="7917"/>
          <a:stretch/>
        </p:blipFill>
        <p:spPr>
          <a:xfrm>
            <a:off x="3824538" y="2643342"/>
            <a:ext cx="705394" cy="687349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D816FC2F-74C1-4854-B41F-30FD2FD79E78}"/>
              </a:ext>
            </a:extLst>
          </p:cNvPr>
          <p:cNvSpPr txBox="1"/>
          <p:nvPr/>
        </p:nvSpPr>
        <p:spPr>
          <a:xfrm>
            <a:off x="7285879" y="4299112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(68)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816FC2F-74C1-4854-B41F-30FD2FD79E78}"/>
              </a:ext>
            </a:extLst>
          </p:cNvPr>
          <p:cNvSpPr txBox="1"/>
          <p:nvPr/>
        </p:nvSpPr>
        <p:spPr>
          <a:xfrm>
            <a:off x="2226387" y="4244095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(67)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04CE635-AF90-4BF0-9DCF-8C18C8330AE4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Automatisierung</a:t>
            </a:r>
          </a:p>
        </p:txBody>
      </p:sp>
    </p:spTree>
    <p:extLst>
      <p:ext uri="{BB962C8B-B14F-4D97-AF65-F5344CB8AC3E}">
        <p14:creationId xmlns:p14="http://schemas.microsoft.com/office/powerpoint/2010/main" val="10428530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1A03D81-7C79-41AE-9EA2-C402A2AE646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1551" y="1295396"/>
            <a:ext cx="4154100" cy="3197595"/>
          </a:xfrm>
        </p:spPr>
        <p:txBody>
          <a:bodyPr/>
          <a:lstStyle/>
          <a:p>
            <a:pPr>
              <a:spcBef>
                <a:spcPts val="1200"/>
              </a:spcBef>
              <a:buClr>
                <a:schemeClr val="bg1"/>
              </a:buClr>
            </a:pPr>
            <a:r>
              <a:rPr lang="de-DE" b="1" dirty="0"/>
              <a:t>Aufwand für tägliches Gießen entfällt </a:t>
            </a:r>
          </a:p>
          <a:p>
            <a:pPr>
              <a:spcBef>
                <a:spcPts val="1200"/>
              </a:spcBef>
              <a:buClr>
                <a:schemeClr val="bg1"/>
              </a:buClr>
            </a:pPr>
            <a:r>
              <a:rPr lang="de-DE" dirty="0"/>
              <a:t>Insbesondere in Verbindung mit </a:t>
            </a:r>
            <a:r>
              <a:rPr lang="de-DE" b="1" dirty="0"/>
              <a:t>Bodenfeuchtesensoren</a:t>
            </a:r>
            <a:r>
              <a:rPr lang="de-DE" dirty="0"/>
              <a:t> </a:t>
            </a:r>
            <a:r>
              <a:rPr lang="de-DE" b="1" dirty="0"/>
              <a:t>sparsame</a:t>
            </a:r>
            <a:r>
              <a:rPr lang="de-DE" dirty="0"/>
              <a:t> und </a:t>
            </a:r>
            <a:r>
              <a:rPr lang="de-DE" b="1" dirty="0"/>
              <a:t>bedarfsgerechte</a:t>
            </a:r>
            <a:r>
              <a:rPr lang="de-DE" dirty="0"/>
              <a:t> Wasserversorgung</a:t>
            </a:r>
          </a:p>
          <a:p>
            <a:pPr lvl="1">
              <a:spcBef>
                <a:spcPts val="1200"/>
              </a:spcBef>
              <a:buClr>
                <a:srgbClr val="C00000"/>
              </a:buClr>
              <a:buFont typeface="Calibri" panose="020F0502020204030204" pitchFamily="34" charset="0"/>
              <a:buChar char="→"/>
            </a:pPr>
            <a:r>
              <a:rPr lang="de-DE" sz="1700" dirty="0"/>
              <a:t>Aber: Dafür müssen die Einstellungen am Steuergerät bewusst sparsam vorgegeben werden!</a:t>
            </a:r>
          </a:p>
          <a:p>
            <a:pPr>
              <a:spcBef>
                <a:spcPts val="1200"/>
              </a:spcBef>
              <a:buClr>
                <a:schemeClr val="bg1"/>
              </a:buClr>
            </a:pPr>
            <a:r>
              <a:rPr lang="de-DE" dirty="0"/>
              <a:t>Vor allem in der Anfangszeit hoher </a:t>
            </a:r>
            <a:r>
              <a:rPr lang="de-DE" b="1" dirty="0"/>
              <a:t>Kontroll- und Anpassungsaufwand </a:t>
            </a:r>
            <a:r>
              <a:rPr lang="de-DE" dirty="0"/>
              <a:t>in Bezug auf die Schalt- und Laufzeiten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36BD98A-2F9C-4981-AA6F-45D95092E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007" y="1295396"/>
            <a:ext cx="325773" cy="32577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87210D8-6AE0-4F7D-81E1-CE846769E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687" y="3682379"/>
            <a:ext cx="325773" cy="32577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D91DA3C-AE73-47CC-B0B4-7C14B26DE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006" y="1746099"/>
            <a:ext cx="325773" cy="32577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04CE635-AF90-4BF0-9DCF-8C18C8330AE4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Automatisierung</a:t>
            </a:r>
          </a:p>
        </p:txBody>
      </p:sp>
      <p:sp>
        <p:nvSpPr>
          <p:cNvPr id="12" name="Textplatzhalter 1">
            <a:extLst>
              <a:ext uri="{FF2B5EF4-FFF2-40B4-BE49-F238E27FC236}">
                <a16:creationId xmlns:a16="http://schemas.microsoft.com/office/drawing/2014/main" id="{BF3CB678-4467-4737-AE1C-FF50DEA2A53C}"/>
              </a:ext>
            </a:extLst>
          </p:cNvPr>
          <p:cNvSpPr txBox="1">
            <a:spLocks/>
          </p:cNvSpPr>
          <p:nvPr/>
        </p:nvSpPr>
        <p:spPr>
          <a:xfrm>
            <a:off x="960326" y="599567"/>
            <a:ext cx="6576732" cy="44450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600" b="1" dirty="0">
                <a:solidFill>
                  <a:schemeClr val="tx1"/>
                </a:solidFill>
              </a:rPr>
              <a:t>Fazit: Automatisierung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5E0E78D-CDB7-4A1C-845C-D1EAD682DF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737" b="5090"/>
          <a:stretch/>
        </p:blipFill>
        <p:spPr>
          <a:xfrm>
            <a:off x="5553994" y="852342"/>
            <a:ext cx="2093928" cy="377127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816FC2F-74C1-4854-B41F-30FD2FD79E78}"/>
              </a:ext>
            </a:extLst>
          </p:cNvPr>
          <p:cNvSpPr txBox="1"/>
          <p:nvPr/>
        </p:nvSpPr>
        <p:spPr>
          <a:xfrm>
            <a:off x="7385519" y="4623619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(66)</a:t>
            </a:r>
          </a:p>
        </p:txBody>
      </p:sp>
    </p:spTree>
    <p:extLst>
      <p:ext uri="{BB962C8B-B14F-4D97-AF65-F5344CB8AC3E}">
        <p14:creationId xmlns:p14="http://schemas.microsoft.com/office/powerpoint/2010/main" val="42722677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78E443C-2C14-42E8-8B35-F0226737D1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0728" y="3834823"/>
            <a:ext cx="7434000" cy="452438"/>
          </a:xfrm>
        </p:spPr>
        <p:txBody>
          <a:bodyPr/>
          <a:lstStyle/>
          <a:p>
            <a:r>
              <a:rPr lang="de-DE" dirty="0"/>
              <a:t>8. Fazit</a:t>
            </a:r>
          </a:p>
        </p:txBody>
      </p:sp>
      <p:sp>
        <p:nvSpPr>
          <p:cNvPr id="3" name="Textplatzhalter 1">
            <a:extLst>
              <a:ext uri="{FF2B5EF4-FFF2-40B4-BE49-F238E27FC236}">
                <a16:creationId xmlns:a16="http://schemas.microsoft.com/office/drawing/2014/main" id="{FDB6B616-3D73-4355-B6F3-8EFDE72A6F14}"/>
              </a:ext>
            </a:extLst>
          </p:cNvPr>
          <p:cNvSpPr txBox="1">
            <a:spLocks/>
          </p:cNvSpPr>
          <p:nvPr/>
        </p:nvSpPr>
        <p:spPr>
          <a:xfrm>
            <a:off x="960728" y="601200"/>
            <a:ext cx="5115607" cy="29565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600" b="1" kern="1200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100" b="1" kern="1200" baseline="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Lucida Grande"/>
              <a:buChar char="»"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Wasser – Zahlen und Fakten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Wasserhaushalt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Abschätzung des Wasserbedarfs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Effizientes Gießen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Reduzierung des Wasserbedarfs</a:t>
            </a:r>
          </a:p>
          <a:p>
            <a:pPr marL="457200" indent="-457200">
              <a:spcAft>
                <a:spcPts val="30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Bewässerungsverfahren</a:t>
            </a:r>
          </a:p>
          <a:p>
            <a:pPr marL="457200" indent="-457200">
              <a:spcAft>
                <a:spcPts val="3000"/>
              </a:spcAft>
              <a:buFont typeface="+mj-lt"/>
              <a:buAutoNum type="arabicPeriod"/>
            </a:pPr>
            <a:r>
              <a:rPr lang="de-DE" sz="1400" b="0" dirty="0">
                <a:solidFill>
                  <a:schemeClr val="bg1"/>
                </a:solidFill>
                <a:latin typeface="+mn-lt"/>
              </a:rPr>
              <a:t>Möglichkeiten zur Automatisierung</a:t>
            </a:r>
          </a:p>
          <a:p>
            <a:pPr>
              <a:spcAft>
                <a:spcPts val="2400"/>
              </a:spcAft>
            </a:pPr>
            <a:endParaRPr lang="de-DE" sz="1400" b="0" dirty="0">
              <a:solidFill>
                <a:schemeClr val="bg1"/>
              </a:solidFill>
              <a:latin typeface="+mn-lt"/>
            </a:endParaRPr>
          </a:p>
          <a:p>
            <a:pPr marL="457200" indent="-457200">
              <a:spcAft>
                <a:spcPts val="1800"/>
              </a:spcAft>
              <a:buFont typeface="+mj-lt"/>
              <a:buAutoNum type="arabicPeriod" startAt="8"/>
            </a:pPr>
            <a:endParaRPr lang="de-DE" sz="1400" dirty="0"/>
          </a:p>
          <a:p>
            <a:pPr marL="457200" indent="-457200">
              <a:spcAft>
                <a:spcPts val="1800"/>
              </a:spcAft>
              <a:buFont typeface="+mj-lt"/>
              <a:buAutoNum type="arabicPeriod" startAt="8"/>
            </a:pP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006916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07EABF4-417D-44E7-A096-BE8BDA8FD4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Wasservorräte der Erde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50" y="1235365"/>
            <a:ext cx="6583607" cy="2494643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4397829" y="3152500"/>
            <a:ext cx="1375954" cy="644435"/>
          </a:xfrm>
          <a:prstGeom prst="ellipse">
            <a:avLst/>
          </a:prstGeom>
          <a:ln w="19050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536852" y="4302032"/>
            <a:ext cx="5917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latin typeface="+mn-lt"/>
              </a:rPr>
              <a:t>Nur 0,3 % des Süßwassers, bzw. 0,008 % des gesamten Wasservorrats der Erde sind für den Menschen gut zugänglich und nutzbar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1433030" y="4211243"/>
            <a:ext cx="6122127" cy="766355"/>
          </a:xfrm>
          <a:prstGeom prst="roundRect">
            <a:avLst/>
          </a:prstGeom>
          <a:ln w="28575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1" name="Pfeil nach unten 10"/>
          <p:cNvSpPr/>
          <p:nvPr/>
        </p:nvSpPr>
        <p:spPr>
          <a:xfrm>
            <a:off x="3849189" y="3796935"/>
            <a:ext cx="844731" cy="348345"/>
          </a:xfrm>
          <a:prstGeom prst="downArrow">
            <a:avLst/>
          </a:prstGeom>
          <a:solidFill>
            <a:srgbClr val="C0000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185362A-085D-4673-BFA3-67F09D0F65A1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l"/>
            <a:r>
              <a:rPr lang="de-DE" sz="1600" b="1" dirty="0">
                <a:solidFill>
                  <a:schemeClr val="bg1"/>
                </a:solidFill>
                <a:latin typeface="+mn-lt"/>
              </a:rPr>
              <a:t>Zahlen und Fakten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51C602F-52F0-470E-BE0E-AEA8431C8FA7}"/>
              </a:ext>
            </a:extLst>
          </p:cNvPr>
          <p:cNvSpPr txBox="1"/>
          <p:nvPr/>
        </p:nvSpPr>
        <p:spPr>
          <a:xfrm>
            <a:off x="7335004" y="3755663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latin typeface="+mn-lt"/>
              </a:rPr>
              <a:t>(7)</a:t>
            </a:r>
            <a:endParaRPr lang="de-DE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27366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DA0679AC-C28A-49D7-9B63-9D9EDC773E58}"/>
              </a:ext>
            </a:extLst>
          </p:cNvPr>
          <p:cNvSpPr/>
          <p:nvPr/>
        </p:nvSpPr>
        <p:spPr>
          <a:xfrm>
            <a:off x="548643" y="302453"/>
            <a:ext cx="7216383" cy="2993812"/>
          </a:xfrm>
          <a:prstGeom prst="roundRect">
            <a:avLst/>
          </a:prstGeom>
          <a:ln w="28575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DD48898-B93B-4BC2-89C9-82B075ECF6D4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Fazit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680EE7C-AF28-4FBF-BDD9-FBEBBDECDCDF}"/>
              </a:ext>
            </a:extLst>
          </p:cNvPr>
          <p:cNvSpPr/>
          <p:nvPr/>
        </p:nvSpPr>
        <p:spPr>
          <a:xfrm>
            <a:off x="856967" y="470620"/>
            <a:ext cx="6845095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5281" lvl="0" indent="-342900" defTabSz="342900">
              <a:spcBef>
                <a:spcPts val="0"/>
              </a:spcBef>
              <a:spcAft>
                <a:spcPts val="1200"/>
              </a:spcAft>
              <a:buClr>
                <a:srgbClr val="71AD2A"/>
              </a:buClr>
              <a:buSzPct val="100000"/>
              <a:buBlip>
                <a:blip r:embed="rId2"/>
              </a:buBlip>
            </a:pP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Wasser ist </a:t>
            </a:r>
            <a:r>
              <a:rPr lang="de-DE" sz="1900" dirty="0">
                <a:solidFill>
                  <a:srgbClr val="00B0F0"/>
                </a:solidFill>
                <a:latin typeface="Calibri"/>
                <a:cs typeface="Arial" panose="020B0604020202020204" pitchFamily="34" charset="0"/>
              </a:rPr>
              <a:t>kostbar</a:t>
            </a: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, der </a:t>
            </a:r>
            <a:r>
              <a:rPr lang="de-DE" sz="1900" dirty="0">
                <a:solidFill>
                  <a:srgbClr val="00B0F0"/>
                </a:solidFill>
                <a:latin typeface="Calibri"/>
                <a:cs typeface="Arial" panose="020B0604020202020204" pitchFamily="34" charset="0"/>
              </a:rPr>
              <a:t>sparsame</a:t>
            </a: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 Umgang damit unverzichtbar</a:t>
            </a:r>
          </a:p>
          <a:p>
            <a:pPr marL="345281" lvl="0" indent="-342900" defTabSz="342900">
              <a:spcBef>
                <a:spcPts val="0"/>
              </a:spcBef>
              <a:spcAft>
                <a:spcPts val="1200"/>
              </a:spcAft>
              <a:buClr>
                <a:srgbClr val="71AD2A"/>
              </a:buClr>
              <a:buSzPct val="100000"/>
              <a:buBlip>
                <a:blip r:embed="rId2"/>
              </a:buBlip>
            </a:pP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Pflanzen nehmen Wasser fast ausschließlich über die </a:t>
            </a:r>
            <a:r>
              <a:rPr lang="de-DE" sz="1900" dirty="0">
                <a:solidFill>
                  <a:srgbClr val="00B0F0"/>
                </a:solidFill>
                <a:latin typeface="Calibri"/>
                <a:cs typeface="Arial" panose="020B0604020202020204" pitchFamily="34" charset="0"/>
              </a:rPr>
              <a:t>Wurzel</a:t>
            </a: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 auf. Die </a:t>
            </a:r>
            <a:r>
              <a:rPr lang="de-DE" sz="1900" dirty="0">
                <a:solidFill>
                  <a:srgbClr val="00B0F0"/>
                </a:solidFill>
                <a:latin typeface="Calibri"/>
                <a:cs typeface="Arial" panose="020B0604020202020204" pitchFamily="34" charset="0"/>
              </a:rPr>
              <a:t>Bodenbeschaffenheit</a:t>
            </a: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 ist ausschlaggebend für ihre Wasserversorgung </a:t>
            </a:r>
          </a:p>
          <a:p>
            <a:pPr marL="345281" lvl="0" indent="-342900" defTabSz="342900">
              <a:spcBef>
                <a:spcPts val="0"/>
              </a:spcBef>
              <a:spcAft>
                <a:spcPts val="1200"/>
              </a:spcAft>
              <a:buClr>
                <a:srgbClr val="71AD2A"/>
              </a:buClr>
              <a:buSzPct val="100000"/>
              <a:buBlip>
                <a:blip r:embed="rId2"/>
              </a:buBlip>
            </a:pP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In Zeiten des </a:t>
            </a:r>
            <a:r>
              <a:rPr lang="de-DE" sz="1900" dirty="0">
                <a:solidFill>
                  <a:srgbClr val="00B0F0"/>
                </a:solidFill>
                <a:latin typeface="Calibri"/>
                <a:cs typeface="Arial" panose="020B0604020202020204" pitchFamily="34" charset="0"/>
              </a:rPr>
              <a:t>Klimawandels</a:t>
            </a: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 könnte das </a:t>
            </a:r>
            <a:r>
              <a:rPr lang="de-DE" sz="1900" dirty="0">
                <a:solidFill>
                  <a:srgbClr val="00B0F0"/>
                </a:solidFill>
                <a:latin typeface="Calibri"/>
                <a:cs typeface="Arial" panose="020B0604020202020204" pitchFamily="34" charset="0"/>
              </a:rPr>
              <a:t>Wasserangebot</a:t>
            </a: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 zum </a:t>
            </a:r>
            <a:r>
              <a:rPr lang="de-DE" sz="1900" dirty="0">
                <a:solidFill>
                  <a:srgbClr val="00B0F0"/>
                </a:solidFill>
                <a:latin typeface="Calibri"/>
                <a:cs typeface="Arial" panose="020B0604020202020204" pitchFamily="34" charset="0"/>
              </a:rPr>
              <a:t>limitierenden</a:t>
            </a: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 Faktor der Pflanzenentwicklung werden</a:t>
            </a:r>
          </a:p>
          <a:p>
            <a:pPr marL="345281" lvl="0" indent="-342900" defTabSz="342900">
              <a:spcBef>
                <a:spcPts val="0"/>
              </a:spcBef>
              <a:spcAft>
                <a:spcPts val="1200"/>
              </a:spcAft>
              <a:buClr>
                <a:srgbClr val="71AD2A"/>
              </a:buClr>
              <a:buSzPct val="100000"/>
              <a:buBlip>
                <a:blip r:embed="rId2"/>
              </a:buBlip>
            </a:pP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Eine </a:t>
            </a:r>
            <a:r>
              <a:rPr lang="de-DE" sz="1900" dirty="0">
                <a:solidFill>
                  <a:srgbClr val="00B0F0"/>
                </a:solidFill>
                <a:latin typeface="Calibri"/>
                <a:cs typeface="Arial" panose="020B0604020202020204" pitchFamily="34" charset="0"/>
              </a:rPr>
              <a:t>wassersparende Kulturführung </a:t>
            </a: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wird daher immer wichtiger</a:t>
            </a:r>
          </a:p>
        </p:txBody>
      </p:sp>
    </p:spTree>
    <p:extLst>
      <p:ext uri="{BB962C8B-B14F-4D97-AF65-F5344CB8AC3E}">
        <p14:creationId xmlns:p14="http://schemas.microsoft.com/office/powerpoint/2010/main" val="376424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: abgerundete Ecken 26">
            <a:extLst>
              <a:ext uri="{FF2B5EF4-FFF2-40B4-BE49-F238E27FC236}">
                <a16:creationId xmlns:a16="http://schemas.microsoft.com/office/drawing/2014/main" id="{4E610C53-FF32-46DE-96C0-4BB29C6F960B}"/>
              </a:ext>
            </a:extLst>
          </p:cNvPr>
          <p:cNvSpPr/>
          <p:nvPr/>
        </p:nvSpPr>
        <p:spPr>
          <a:xfrm>
            <a:off x="1623829" y="3896295"/>
            <a:ext cx="1224396" cy="622518"/>
          </a:xfrm>
          <a:prstGeom prst="roundRect">
            <a:avLst/>
          </a:prstGeom>
          <a:solidFill>
            <a:srgbClr val="00B0F0"/>
          </a:solidFill>
          <a:ln w="19050">
            <a:noFill/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49A47BCC-5A80-4ACF-90BC-16872CD35346}"/>
              </a:ext>
            </a:extLst>
          </p:cNvPr>
          <p:cNvSpPr/>
          <p:nvPr/>
        </p:nvSpPr>
        <p:spPr>
          <a:xfrm>
            <a:off x="1615034" y="1443191"/>
            <a:ext cx="1224396" cy="622518"/>
          </a:xfrm>
          <a:prstGeom prst="roundRect">
            <a:avLst/>
          </a:prstGeom>
          <a:solidFill>
            <a:srgbClr val="00B0F0"/>
          </a:solidFill>
          <a:ln w="19050">
            <a:noFill/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960326" y="434101"/>
            <a:ext cx="6576732" cy="444505"/>
          </a:xfrm>
        </p:spPr>
        <p:txBody>
          <a:bodyPr/>
          <a:lstStyle/>
          <a:p>
            <a:r>
              <a:rPr lang="de-DE"/>
              <a:t>Fit für den Klimawandel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AD7AB38-F320-4F38-8B8C-62FDB61668F7}"/>
              </a:ext>
            </a:extLst>
          </p:cNvPr>
          <p:cNvSpPr/>
          <p:nvPr/>
        </p:nvSpPr>
        <p:spPr>
          <a:xfrm>
            <a:off x="1878704" y="1019497"/>
            <a:ext cx="3960000" cy="3960000"/>
          </a:xfrm>
          <a:prstGeom prst="ellipse">
            <a:avLst/>
          </a:prstGeom>
          <a:ln w="76200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2A6BBF10-E104-4B62-9213-994D75A80C08}"/>
              </a:ext>
            </a:extLst>
          </p:cNvPr>
          <p:cNvSpPr/>
          <p:nvPr/>
        </p:nvSpPr>
        <p:spPr>
          <a:xfrm>
            <a:off x="3271411" y="903066"/>
            <a:ext cx="1224396" cy="622518"/>
          </a:xfrm>
          <a:prstGeom prst="roundRect">
            <a:avLst/>
          </a:prstGeom>
          <a:solidFill>
            <a:srgbClr val="00B0F0"/>
          </a:solidFill>
          <a:ln w="19050">
            <a:noFill/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7234DBB6-F7B2-499C-B343-B72BCC9C4718}"/>
              </a:ext>
            </a:extLst>
          </p:cNvPr>
          <p:cNvSpPr/>
          <p:nvPr/>
        </p:nvSpPr>
        <p:spPr>
          <a:xfrm>
            <a:off x="5016207" y="3896295"/>
            <a:ext cx="1224396" cy="622518"/>
          </a:xfrm>
          <a:prstGeom prst="roundRect">
            <a:avLst/>
          </a:prstGeom>
          <a:solidFill>
            <a:srgbClr val="00B0F0"/>
          </a:solidFill>
          <a:ln w="19050">
            <a:noFill/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6A97B4F2-CA49-4493-9869-D463D74A04B6}"/>
              </a:ext>
            </a:extLst>
          </p:cNvPr>
          <p:cNvSpPr/>
          <p:nvPr/>
        </p:nvSpPr>
        <p:spPr>
          <a:xfrm>
            <a:off x="5346937" y="2746589"/>
            <a:ext cx="1578057" cy="625414"/>
          </a:xfrm>
          <a:prstGeom prst="roundRect">
            <a:avLst/>
          </a:prstGeom>
          <a:solidFill>
            <a:srgbClr val="00B0F0"/>
          </a:solidFill>
          <a:ln w="19050">
            <a:noFill/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77EAC70D-45F5-436C-B313-EE770DF54E9C}"/>
              </a:ext>
            </a:extLst>
          </p:cNvPr>
          <p:cNvSpPr/>
          <p:nvPr/>
        </p:nvSpPr>
        <p:spPr>
          <a:xfrm>
            <a:off x="4923080" y="1575385"/>
            <a:ext cx="1510146" cy="625414"/>
          </a:xfrm>
          <a:prstGeom prst="roundRect">
            <a:avLst/>
          </a:prstGeom>
          <a:solidFill>
            <a:srgbClr val="00B0F0"/>
          </a:solidFill>
          <a:ln w="19050">
            <a:noFill/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2BF50202-EA19-44EF-8061-7214228D9973}"/>
              </a:ext>
            </a:extLst>
          </p:cNvPr>
          <p:cNvSpPr/>
          <p:nvPr/>
        </p:nvSpPr>
        <p:spPr>
          <a:xfrm>
            <a:off x="3250124" y="4478424"/>
            <a:ext cx="1224396" cy="622518"/>
          </a:xfrm>
          <a:prstGeom prst="roundRect">
            <a:avLst/>
          </a:prstGeom>
          <a:solidFill>
            <a:srgbClr val="00B0F0"/>
          </a:solidFill>
          <a:ln w="19050">
            <a:noFill/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B4076AD5-AFA4-46D2-9CC4-F2F0160918D2}"/>
              </a:ext>
            </a:extLst>
          </p:cNvPr>
          <p:cNvSpPr txBox="1">
            <a:spLocks/>
          </p:cNvSpPr>
          <p:nvPr/>
        </p:nvSpPr>
        <p:spPr>
          <a:xfrm>
            <a:off x="5393849" y="2831868"/>
            <a:ext cx="1484232" cy="444506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 algn="l" defTabSz="342900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7AB800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685800" indent="-34290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AB800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dirty="0">
                <a:solidFill>
                  <a:schemeClr val="bg1"/>
                </a:solidFill>
              </a:rPr>
              <a:t>Boden-verbesserung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7096E22A-C0C0-4FD1-A364-12902039F812}"/>
              </a:ext>
            </a:extLst>
          </p:cNvPr>
          <p:cNvSpPr txBox="1">
            <a:spLocks/>
          </p:cNvSpPr>
          <p:nvPr/>
        </p:nvSpPr>
        <p:spPr>
          <a:xfrm>
            <a:off x="4718212" y="1660790"/>
            <a:ext cx="1986396" cy="444506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 algn="l" defTabSz="342900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7AB800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685800" indent="-34290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AB800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dirty="0">
                <a:solidFill>
                  <a:schemeClr val="bg1"/>
                </a:solidFill>
              </a:rPr>
              <a:t>Regenwasser- </a:t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 err="1">
                <a:solidFill>
                  <a:schemeClr val="bg1"/>
                </a:solidFill>
              </a:rPr>
              <a:t>nutzung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1958D54-ADD6-47FF-AB50-75BEDC391A8F}"/>
              </a:ext>
            </a:extLst>
          </p:cNvPr>
          <p:cNvSpPr txBox="1">
            <a:spLocks/>
          </p:cNvSpPr>
          <p:nvPr/>
        </p:nvSpPr>
        <p:spPr>
          <a:xfrm>
            <a:off x="5129849" y="3985301"/>
            <a:ext cx="1058141" cy="444506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 algn="l" defTabSz="342900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7AB800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685800" indent="-34290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AB800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dirty="0">
                <a:solidFill>
                  <a:schemeClr val="bg1"/>
                </a:solidFill>
              </a:rPr>
              <a:t>Humus- </a:t>
            </a:r>
            <a:r>
              <a:rPr lang="de-DE" sz="1600" dirty="0" err="1">
                <a:solidFill>
                  <a:schemeClr val="bg1"/>
                </a:solidFill>
              </a:rPr>
              <a:t>aufbau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81F43B61-E3A0-43A0-8A77-043936AE5CEE}"/>
              </a:ext>
            </a:extLst>
          </p:cNvPr>
          <p:cNvSpPr txBox="1">
            <a:spLocks/>
          </p:cNvSpPr>
          <p:nvPr/>
        </p:nvSpPr>
        <p:spPr>
          <a:xfrm>
            <a:off x="3245537" y="4656436"/>
            <a:ext cx="1224395" cy="444506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 algn="l" defTabSz="342900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7AB800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685800" indent="-34290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AB800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dirty="0">
                <a:solidFill>
                  <a:schemeClr val="bg1"/>
                </a:solidFill>
              </a:rPr>
              <a:t>Mulchen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1CDE52F7-08CC-4335-857B-E76834C4E352}"/>
              </a:ext>
            </a:extLst>
          </p:cNvPr>
          <p:cNvSpPr txBox="1">
            <a:spLocks/>
          </p:cNvSpPr>
          <p:nvPr/>
        </p:nvSpPr>
        <p:spPr>
          <a:xfrm>
            <a:off x="1623829" y="4086698"/>
            <a:ext cx="1224395" cy="444506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 algn="l" defTabSz="342900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7AB800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685800" indent="-34290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AB800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dirty="0">
                <a:solidFill>
                  <a:schemeClr val="bg1"/>
                </a:solidFill>
              </a:rPr>
              <a:t>Hacken</a:t>
            </a: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5A6876FA-CAF5-4771-B12B-45D76C78AA9B}"/>
              </a:ext>
            </a:extLst>
          </p:cNvPr>
          <p:cNvSpPr txBox="1">
            <a:spLocks/>
          </p:cNvSpPr>
          <p:nvPr/>
        </p:nvSpPr>
        <p:spPr>
          <a:xfrm>
            <a:off x="3423811" y="994172"/>
            <a:ext cx="919596" cy="294402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 algn="l" defTabSz="342900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7AB800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685800" indent="-34290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AB800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dirty="0">
                <a:solidFill>
                  <a:schemeClr val="bg1"/>
                </a:solidFill>
              </a:rPr>
              <a:t>Effizientes Gießen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AB86A90-7D02-408D-8B4A-1696EE2E739F}"/>
              </a:ext>
            </a:extLst>
          </p:cNvPr>
          <p:cNvSpPr txBox="1"/>
          <p:nvPr/>
        </p:nvSpPr>
        <p:spPr>
          <a:xfrm>
            <a:off x="5555672" y="4724983"/>
            <a:ext cx="4068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(69)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2C36672-139C-4DBB-931B-E1F9FAB3AE49}"/>
              </a:ext>
            </a:extLst>
          </p:cNvPr>
          <p:cNvSpPr txBox="1"/>
          <p:nvPr/>
        </p:nvSpPr>
        <p:spPr>
          <a:xfrm>
            <a:off x="5439777" y="243946"/>
            <a:ext cx="151014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de-DE" sz="1600" b="1" dirty="0">
                <a:solidFill>
                  <a:srgbClr val="00B0F0"/>
                </a:solidFill>
                <a:latin typeface="+mn-lt"/>
              </a:rPr>
              <a:t>morgens</a:t>
            </a:r>
          </a:p>
          <a:p>
            <a:pPr algn="l">
              <a:spcAft>
                <a:spcPts val="600"/>
              </a:spcAft>
            </a:pPr>
            <a:r>
              <a:rPr lang="de-DE" sz="1600" b="1" dirty="0">
                <a:solidFill>
                  <a:srgbClr val="00B0F0"/>
                </a:solidFill>
                <a:latin typeface="+mn-lt"/>
              </a:rPr>
              <a:t>bodennah</a:t>
            </a:r>
          </a:p>
          <a:p>
            <a:pPr algn="l">
              <a:spcAft>
                <a:spcPts val="600"/>
              </a:spcAft>
            </a:pPr>
            <a:r>
              <a:rPr lang="de-DE" sz="1600" b="1" dirty="0">
                <a:solidFill>
                  <a:srgbClr val="00B0F0"/>
                </a:solidFill>
                <a:latin typeface="+mn-lt"/>
              </a:rPr>
              <a:t>durchdringend</a:t>
            </a: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DE1DA43F-93B3-4B01-9A83-3817BD9ED86E}"/>
              </a:ext>
            </a:extLst>
          </p:cNvPr>
          <p:cNvSpPr/>
          <p:nvPr/>
        </p:nvSpPr>
        <p:spPr>
          <a:xfrm>
            <a:off x="1012800" y="2564076"/>
            <a:ext cx="1484231" cy="890329"/>
          </a:xfrm>
          <a:prstGeom prst="roundRect">
            <a:avLst/>
          </a:prstGeom>
          <a:solidFill>
            <a:srgbClr val="00B0F0"/>
          </a:solidFill>
          <a:ln w="19050">
            <a:noFill/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680EE4AA-09A4-4A8B-98AD-DF97A71724A0}"/>
              </a:ext>
            </a:extLst>
          </p:cNvPr>
          <p:cNvSpPr txBox="1">
            <a:spLocks/>
          </p:cNvSpPr>
          <p:nvPr/>
        </p:nvSpPr>
        <p:spPr>
          <a:xfrm>
            <a:off x="1142717" y="2667359"/>
            <a:ext cx="1239148" cy="444506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 algn="l" defTabSz="342900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7AB800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685800" indent="-34290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AB800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dirty="0">
                <a:solidFill>
                  <a:schemeClr val="bg1"/>
                </a:solidFill>
              </a:rPr>
              <a:t>Sparsame Bewässerungs-systeme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4B059C3B-0E78-4524-81AF-DDEDC16D33D2}"/>
              </a:ext>
            </a:extLst>
          </p:cNvPr>
          <p:cNvSpPr txBox="1">
            <a:spLocks/>
          </p:cNvSpPr>
          <p:nvPr/>
        </p:nvSpPr>
        <p:spPr>
          <a:xfrm>
            <a:off x="1615035" y="1513867"/>
            <a:ext cx="1224395" cy="444506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 algn="l" defTabSz="342900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7AB800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685800" indent="-34290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AB800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dirty="0">
                <a:solidFill>
                  <a:schemeClr val="bg1"/>
                </a:solidFill>
              </a:rPr>
              <a:t>Pflanzen-auswahl</a:t>
            </a:r>
          </a:p>
        </p:txBody>
      </p: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A2D6CE19-DE44-4354-B8C2-D525683A8999}"/>
              </a:ext>
            </a:extLst>
          </p:cNvPr>
          <p:cNvCxnSpPr/>
          <p:nvPr/>
        </p:nvCxnSpPr>
        <p:spPr>
          <a:xfrm flipV="1">
            <a:off x="4495807" y="428625"/>
            <a:ext cx="898042" cy="495300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F5CEF989-EAC6-42CE-9027-BC31E801162A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4514605" y="736389"/>
            <a:ext cx="925172" cy="272042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1EA7069A-2DA2-442E-8D6C-BF3EFA5BC988}"/>
              </a:ext>
            </a:extLst>
          </p:cNvPr>
          <p:cNvCxnSpPr>
            <a:cxnSpLocks/>
          </p:cNvCxnSpPr>
          <p:nvPr/>
        </p:nvCxnSpPr>
        <p:spPr>
          <a:xfrm flipH="1">
            <a:off x="4529042" y="1052248"/>
            <a:ext cx="910735" cy="11363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feld 36">
            <a:extLst>
              <a:ext uri="{FF2B5EF4-FFF2-40B4-BE49-F238E27FC236}">
                <a16:creationId xmlns:a16="http://schemas.microsoft.com/office/drawing/2014/main" id="{55F2AAB1-DB49-40C0-9C3B-02CB6C7F2D62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Fazit</a:t>
            </a:r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138" y="2096906"/>
            <a:ext cx="1480860" cy="179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074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DA0679AC-C28A-49D7-9B63-9D9EDC773E58}"/>
              </a:ext>
            </a:extLst>
          </p:cNvPr>
          <p:cNvSpPr/>
          <p:nvPr/>
        </p:nvSpPr>
        <p:spPr>
          <a:xfrm>
            <a:off x="548643" y="302453"/>
            <a:ext cx="7153419" cy="4607170"/>
          </a:xfrm>
          <a:prstGeom prst="roundRect">
            <a:avLst/>
          </a:prstGeom>
          <a:ln w="28575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DD48898-B93B-4BC2-89C9-82B075ECF6D4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Fazit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680EE7C-AF28-4FBF-BDD9-FBEBBDECDCDF}"/>
              </a:ext>
            </a:extLst>
          </p:cNvPr>
          <p:cNvSpPr/>
          <p:nvPr/>
        </p:nvSpPr>
        <p:spPr>
          <a:xfrm>
            <a:off x="830841" y="451502"/>
            <a:ext cx="6937206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5281" lvl="0" indent="-342900" defTabSz="342900">
              <a:spcBef>
                <a:spcPts val="0"/>
              </a:spcBef>
              <a:spcAft>
                <a:spcPts val="1200"/>
              </a:spcAft>
              <a:buClr>
                <a:srgbClr val="71AD2A"/>
              </a:buClr>
              <a:buSzPct val="100000"/>
              <a:buBlip>
                <a:blip r:embed="rId2"/>
              </a:buBlip>
            </a:pP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Wasser ist </a:t>
            </a:r>
            <a:r>
              <a:rPr lang="de-DE" sz="1900" dirty="0">
                <a:solidFill>
                  <a:srgbClr val="00B0F0"/>
                </a:solidFill>
                <a:latin typeface="Calibri"/>
                <a:cs typeface="Arial" panose="020B0604020202020204" pitchFamily="34" charset="0"/>
              </a:rPr>
              <a:t>kostbar</a:t>
            </a: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, der </a:t>
            </a:r>
            <a:r>
              <a:rPr lang="de-DE" sz="1900" dirty="0">
                <a:solidFill>
                  <a:srgbClr val="00B0F0"/>
                </a:solidFill>
                <a:latin typeface="Calibri"/>
                <a:cs typeface="Arial" panose="020B0604020202020204" pitchFamily="34" charset="0"/>
              </a:rPr>
              <a:t>sparsame</a:t>
            </a: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 Umgang damit unverzichtbar</a:t>
            </a:r>
          </a:p>
          <a:p>
            <a:pPr marL="345281" lvl="0" indent="-342900" defTabSz="342900">
              <a:spcBef>
                <a:spcPts val="0"/>
              </a:spcBef>
              <a:spcAft>
                <a:spcPts val="1200"/>
              </a:spcAft>
              <a:buClr>
                <a:srgbClr val="71AD2A"/>
              </a:buClr>
              <a:buSzPct val="100000"/>
              <a:buBlip>
                <a:blip r:embed="rId2"/>
              </a:buBlip>
            </a:pP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Pflanzen nehmen Wasser fast ausschließlich über die </a:t>
            </a:r>
            <a:r>
              <a:rPr lang="de-DE" sz="1900" dirty="0">
                <a:solidFill>
                  <a:srgbClr val="00B0F0"/>
                </a:solidFill>
                <a:latin typeface="Calibri"/>
                <a:cs typeface="Arial" panose="020B0604020202020204" pitchFamily="34" charset="0"/>
              </a:rPr>
              <a:t>Wurzel</a:t>
            </a: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 auf. Die </a:t>
            </a:r>
            <a:r>
              <a:rPr lang="de-DE" sz="1900" dirty="0">
                <a:solidFill>
                  <a:srgbClr val="00B0F0"/>
                </a:solidFill>
                <a:latin typeface="Calibri"/>
                <a:cs typeface="Arial" panose="020B0604020202020204" pitchFamily="34" charset="0"/>
              </a:rPr>
              <a:t>Bodenbeschaffenheit</a:t>
            </a: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 ist ausschlaggebend für ihre Wasserversorgung </a:t>
            </a:r>
          </a:p>
          <a:p>
            <a:pPr marL="345281" lvl="0" indent="-342900" defTabSz="342900">
              <a:spcBef>
                <a:spcPts val="0"/>
              </a:spcBef>
              <a:spcAft>
                <a:spcPts val="1200"/>
              </a:spcAft>
              <a:buClr>
                <a:srgbClr val="71AD2A"/>
              </a:buClr>
              <a:buSzPct val="100000"/>
              <a:buBlip>
                <a:blip r:embed="rId2"/>
              </a:buBlip>
            </a:pP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In Zeiten des </a:t>
            </a:r>
            <a:r>
              <a:rPr lang="de-DE" sz="1900" dirty="0">
                <a:solidFill>
                  <a:srgbClr val="00B0F0"/>
                </a:solidFill>
                <a:latin typeface="Calibri"/>
                <a:cs typeface="Arial" panose="020B0604020202020204" pitchFamily="34" charset="0"/>
              </a:rPr>
              <a:t>Klimawandels</a:t>
            </a: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 könnte das </a:t>
            </a:r>
            <a:r>
              <a:rPr lang="de-DE" sz="1900" dirty="0">
                <a:solidFill>
                  <a:srgbClr val="00B0F0"/>
                </a:solidFill>
                <a:latin typeface="Calibri"/>
                <a:cs typeface="Arial" panose="020B0604020202020204" pitchFamily="34" charset="0"/>
              </a:rPr>
              <a:t>Wasserangebot</a:t>
            </a: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 zum </a:t>
            </a:r>
            <a:r>
              <a:rPr lang="de-DE" sz="1900" dirty="0">
                <a:solidFill>
                  <a:srgbClr val="00B0F0"/>
                </a:solidFill>
                <a:latin typeface="Calibri"/>
                <a:cs typeface="Arial" panose="020B0604020202020204" pitchFamily="34" charset="0"/>
              </a:rPr>
              <a:t>limitierenden</a:t>
            </a: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 Faktor der Pflanzenentwicklung werden</a:t>
            </a:r>
          </a:p>
          <a:p>
            <a:pPr marL="345281" lvl="0" indent="-342900" defTabSz="342900">
              <a:spcBef>
                <a:spcPts val="0"/>
              </a:spcBef>
              <a:spcAft>
                <a:spcPts val="1200"/>
              </a:spcAft>
              <a:buClr>
                <a:srgbClr val="71AD2A"/>
              </a:buClr>
              <a:buSzPct val="100000"/>
              <a:buBlip>
                <a:blip r:embed="rId2"/>
              </a:buBlip>
            </a:pP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Eine </a:t>
            </a:r>
            <a:r>
              <a:rPr lang="de-DE" sz="1900" dirty="0">
                <a:solidFill>
                  <a:srgbClr val="00B0F0"/>
                </a:solidFill>
                <a:latin typeface="Calibri"/>
                <a:cs typeface="Arial" panose="020B0604020202020204" pitchFamily="34" charset="0"/>
              </a:rPr>
              <a:t>wassersparende Kulturführung </a:t>
            </a:r>
            <a:r>
              <a:rPr lang="de-DE" sz="19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wird daher </a:t>
            </a:r>
            <a:r>
              <a:rPr lang="de-DE" sz="190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immer wichtiger</a:t>
            </a:r>
          </a:p>
          <a:p>
            <a:pPr marL="345281" lvl="0" indent="-342900" defTabSz="342900">
              <a:spcBef>
                <a:spcPts val="0"/>
              </a:spcBef>
              <a:spcAft>
                <a:spcPts val="1200"/>
              </a:spcAft>
              <a:buClr>
                <a:srgbClr val="71AD2A"/>
              </a:buClr>
              <a:buSzPct val="100000"/>
              <a:buBlip>
                <a:blip r:embed="rId2"/>
              </a:buBlip>
            </a:pPr>
            <a:r>
              <a:rPr lang="de-DE" sz="190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Unter den verschiedenen Bewässerungsverfahren ist die </a:t>
            </a:r>
            <a:r>
              <a:rPr lang="de-DE" sz="1900">
                <a:solidFill>
                  <a:srgbClr val="00B0F0"/>
                </a:solidFill>
                <a:latin typeface="Calibri"/>
                <a:cs typeface="Arial" panose="020B0604020202020204" pitchFamily="34" charset="0"/>
              </a:rPr>
              <a:t>Tropfbewässerung</a:t>
            </a:r>
            <a:r>
              <a:rPr lang="de-DE" sz="190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 besonders sparsam</a:t>
            </a:r>
          </a:p>
          <a:p>
            <a:pPr marL="345281" lvl="0" indent="-342900" defTabSz="342900">
              <a:spcBef>
                <a:spcPts val="0"/>
              </a:spcBef>
              <a:spcAft>
                <a:spcPts val="1200"/>
              </a:spcAft>
              <a:buClr>
                <a:srgbClr val="71AD2A"/>
              </a:buClr>
              <a:buSzPct val="100000"/>
              <a:buBlip>
                <a:blip r:embed="rId2"/>
              </a:buBlip>
            </a:pPr>
            <a:r>
              <a:rPr lang="de-DE" sz="190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Die </a:t>
            </a:r>
            <a:r>
              <a:rPr lang="de-DE" sz="1900">
                <a:solidFill>
                  <a:srgbClr val="00B0F0"/>
                </a:solidFill>
                <a:latin typeface="Calibri"/>
                <a:cs typeface="Arial" panose="020B0604020202020204" pitchFamily="34" charset="0"/>
              </a:rPr>
              <a:t>Automatisierung</a:t>
            </a:r>
            <a:r>
              <a:rPr lang="de-DE" sz="190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 der Bewässerung ermöglicht vor allem in Verbindung mit </a:t>
            </a:r>
            <a:r>
              <a:rPr lang="de-DE" sz="1900">
                <a:solidFill>
                  <a:srgbClr val="00B0F0"/>
                </a:solidFill>
                <a:latin typeface="Calibri"/>
                <a:cs typeface="Arial" panose="020B0604020202020204" pitchFamily="34" charset="0"/>
              </a:rPr>
              <a:t>Bodenfeuchtesensoren</a:t>
            </a:r>
            <a:r>
              <a:rPr lang="de-DE" sz="190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 eine bequeme, bedarfsgerechte und effiziente Wasserversorung</a:t>
            </a:r>
            <a:endParaRPr lang="de-DE" sz="1900" dirty="0">
              <a:solidFill>
                <a:srgbClr val="000000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6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686" y="1286617"/>
            <a:ext cx="3241385" cy="3241385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2D91F386-E352-7F4D-89FB-D623A1C7FC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07008"/>
            <a:ext cx="4535424" cy="3936492"/>
          </a:xfrm>
          <a:prstGeom prst="rect">
            <a:avLst/>
          </a:prstGeom>
        </p:spPr>
      </p:pic>
      <p:sp>
        <p:nvSpPr>
          <p:cNvPr id="8" name="Textplatzhalter 7"/>
          <p:cNvSpPr>
            <a:spLocks noGrp="1"/>
          </p:cNvSpPr>
          <p:nvPr>
            <p:ph type="body" sz="quarter" idx="4294967295"/>
          </p:nvPr>
        </p:nvSpPr>
        <p:spPr>
          <a:xfrm>
            <a:off x="314099" y="2287841"/>
            <a:ext cx="3901414" cy="1774825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de-DE" sz="4000" b="1" dirty="0">
                <a:solidFill>
                  <a:schemeClr val="bg1"/>
                </a:solidFill>
                <a:latin typeface="+mn-lt"/>
              </a:rPr>
              <a:t>Herzlichen Dank </a:t>
            </a:r>
          </a:p>
          <a:p>
            <a:pPr marL="0" indent="0" algn="ctr">
              <a:buNone/>
            </a:pPr>
            <a:r>
              <a:rPr lang="de-DE" sz="4000" b="1" dirty="0">
                <a:solidFill>
                  <a:schemeClr val="bg1"/>
                </a:solidFill>
                <a:latin typeface="+mn-lt"/>
              </a:rPr>
              <a:t>für die </a:t>
            </a:r>
          </a:p>
          <a:p>
            <a:pPr marL="0" indent="0" algn="ctr">
              <a:buNone/>
            </a:pPr>
            <a:r>
              <a:rPr lang="de-DE" sz="4000" b="1" dirty="0">
                <a:solidFill>
                  <a:schemeClr val="bg1"/>
                </a:solidFill>
                <a:latin typeface="+mn-lt"/>
              </a:rPr>
              <a:t>Aufmerksamkeit!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91440" y="4856927"/>
            <a:ext cx="13624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www.garten-klima.</a:t>
            </a:r>
            <a:r>
              <a:rPr lang="de-DE" sz="900" b="1" dirty="0">
                <a:solidFill>
                  <a:prstClr val="white"/>
                </a:solidFill>
                <a:latin typeface="Calibri" panose="020F0502020204030204"/>
              </a:rPr>
              <a:t>de</a:t>
            </a:r>
            <a:endParaRPr kumimoji="0" lang="de-DE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9705" y="190151"/>
            <a:ext cx="2740371" cy="549138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0841" y="4080102"/>
            <a:ext cx="1203159" cy="1063398"/>
          </a:xfrm>
          <a:prstGeom prst="rect">
            <a:avLst/>
          </a:prstGeom>
          <a:noFill/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858" y="426666"/>
            <a:ext cx="2359356" cy="317019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AC7C1B2D-7800-4A20-BEB9-7448E106B401}"/>
              </a:ext>
            </a:extLst>
          </p:cNvPr>
          <p:cNvSpPr/>
          <p:nvPr/>
        </p:nvSpPr>
        <p:spPr>
          <a:xfrm rot="16200000">
            <a:off x="5638205" y="1329878"/>
            <a:ext cx="2196350" cy="254525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de-DE" sz="2800" b="1" cap="none" spc="0" dirty="0" err="1">
                <a:ln w="0">
                  <a:noFill/>
                </a:ln>
                <a:solidFill>
                  <a:srgbClr val="79B800"/>
                </a:solidFill>
                <a:latin typeface="+mn-lt"/>
              </a:rPr>
              <a:t>GartenKlimA</a:t>
            </a:r>
            <a:endParaRPr lang="de-DE" sz="2800" b="1" cap="none" spc="0" dirty="0">
              <a:ln w="0">
                <a:noFill/>
              </a:ln>
              <a:solidFill>
                <a:srgbClr val="79B800"/>
              </a:solidFill>
              <a:latin typeface="+mn-lt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04FE6A9F-060D-49F4-9E8F-FBC2A3523A71}"/>
              </a:ext>
            </a:extLst>
          </p:cNvPr>
          <p:cNvSpPr/>
          <p:nvPr/>
        </p:nvSpPr>
        <p:spPr>
          <a:xfrm>
            <a:off x="5563425" y="2703211"/>
            <a:ext cx="2345909" cy="158756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de-DE" sz="2000" cap="none" spc="0" dirty="0">
                <a:ln w="0">
                  <a:noFill/>
                </a:ln>
                <a:solidFill>
                  <a:srgbClr val="79B800"/>
                </a:solidFill>
                <a:latin typeface="+mn-lt"/>
              </a:rPr>
              <a:t>Fit für den </a:t>
            </a:r>
            <a:r>
              <a:rPr lang="de-DE" sz="2000" cap="none" spc="0" dirty="0" err="1">
                <a:ln w="0">
                  <a:noFill/>
                </a:ln>
                <a:solidFill>
                  <a:srgbClr val="79B800"/>
                </a:solidFill>
                <a:latin typeface="+mn-lt"/>
              </a:rPr>
              <a:t>KlimAwandel</a:t>
            </a:r>
            <a:endParaRPr lang="de-DE" sz="2000" cap="none" spc="0" dirty="0">
              <a:ln w="0">
                <a:noFill/>
              </a:ln>
              <a:solidFill>
                <a:srgbClr val="79B800"/>
              </a:solidFill>
              <a:latin typeface="+mn-lt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9E54E1E-3AE9-46DE-9E3B-8B91EAB7A7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3456" y="426666"/>
            <a:ext cx="733007" cy="312623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CB95607-98C0-4E6D-961C-A665AEF99EE3}"/>
              </a:ext>
            </a:extLst>
          </p:cNvPr>
          <p:cNvSpPr txBox="1"/>
          <p:nvPr/>
        </p:nvSpPr>
        <p:spPr>
          <a:xfrm>
            <a:off x="7484203" y="4248011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(70)</a:t>
            </a:r>
          </a:p>
        </p:txBody>
      </p:sp>
    </p:spTree>
    <p:extLst>
      <p:ext uri="{BB962C8B-B14F-4D97-AF65-F5344CB8AC3E}">
        <p14:creationId xmlns:p14="http://schemas.microsoft.com/office/powerpoint/2010/main" val="35024577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EEE72F8-9C84-42BA-AB96-7ECC99BC13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Literatur</a:t>
            </a:r>
          </a:p>
        </p:txBody>
      </p:sp>
    </p:spTree>
    <p:extLst>
      <p:ext uri="{BB962C8B-B14F-4D97-AF65-F5344CB8AC3E}">
        <p14:creationId xmlns:p14="http://schemas.microsoft.com/office/powerpoint/2010/main" val="33200898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E7E7A60-C0C1-454D-BC62-64D2EE03C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1200" y="601200"/>
            <a:ext cx="6576732" cy="4901911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2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Bahrs Technik</a:t>
            </a: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2011: </a:t>
            </a:r>
            <a:r>
              <a:rPr lang="de-DE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Blumat</a:t>
            </a: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Vollautomatisches System zur Pflanzenbewässerung. Hellmuth Bahrs GmbH &amp; Co. KG, Brüggen-Bracht.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2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Gartenakademie an der Bayerischen Landesanstalt für Weinbau und Gartenbau, 2017</a:t>
            </a: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Bewässerung im Haus- und Kleingarten. Berichte der Bayerischen Gartenakademie 4. Bayerische Landesanstalt für Weinbau und Gartenbau, Veitshöchheim.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2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</a:t>
            </a: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2020: Nicht gießen in der Mittagshitze. Gemüseblog, 11.08.2020. http://www.lwg.bayern.de/gartenakademie/gartendokumente/gemueseblog/252162/index.php. Zugriff am 08.12.2020.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2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Bayerischer Landesverband für Gartenbau und Landespflege e. V.</a:t>
            </a: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2006: Richtiges Gießen im Garten. Merkblatt der Bayerischen Obst- und Gartenbauvereine.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2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Bayerisches Staatsministerium für Umwelt, Gesundheit und Verbraucherschutz</a:t>
            </a: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Modul D: Die Rolle des Bodens im Wasserkreislauf. Handreichung "Lernort Boden", 201-216.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2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Beck, M.</a:t>
            </a: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Bewässerung von Tomaten. Vortragsunterlagen, Hochschule Weihenstephan-Triesdorf.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2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Beck, M.</a:t>
            </a: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Bewässerungsmöglichkeiten für Balkon und Kübel. Möglichkeiten der Automatisierung mit Tropfbewässerung und Dochtsystem. Vortragsunterlagen, Hochschule Weihenstephan-Triesdorf.</a:t>
            </a:r>
          </a:p>
          <a:p>
            <a:pPr marL="2381" indent="0">
              <a:lnSpc>
                <a:spcPct val="107000"/>
              </a:lnSpc>
              <a:buNone/>
            </a:pPr>
            <a:r>
              <a:rPr lang="de-DE" sz="2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Beck, M.</a:t>
            </a: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Grundlagen zur Steuerung der Bewässerung. Klimatische Wasserbilanz und sensorgesteuerte Bewässerung. </a:t>
            </a:r>
            <a:r>
              <a:rPr lang="de-DE" sz="1800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orschungsanstalt für Gartenbau an der Fachhochschule Weihenstephan. Veröffentlicht von </a:t>
            </a:r>
            <a:r>
              <a:rPr lang="de-DE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Ökoplant</a:t>
            </a: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e. V.</a:t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https://oekoplant-ev.de/images/stories/download/Veranstaltungsberichte/D%C3%BCngung%20und%20Bew%C3%A4sserung/Beitrag%2BDr.%2BMichael%2BBeck.pdf. Zugriff am 08.01.2021.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2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Beck, M.</a:t>
            </a: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2014: Pflanzen sparsam und effektiv Bewässern. Der Fachberater (02/2014), 28-33.</a:t>
            </a:r>
          </a:p>
          <a:p>
            <a:pPr marL="2381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de-DE" dirty="0"/>
          </a:p>
          <a:p>
            <a:pPr marL="2381" indent="0">
              <a:buNone/>
            </a:pP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7B60C3C-592B-4B38-A6BF-99520165F208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Literatur</a:t>
            </a:r>
          </a:p>
        </p:txBody>
      </p:sp>
    </p:spTree>
    <p:extLst>
      <p:ext uri="{BB962C8B-B14F-4D97-AF65-F5344CB8AC3E}">
        <p14:creationId xmlns:p14="http://schemas.microsoft.com/office/powerpoint/2010/main" val="28487665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2">
            <a:extLst>
              <a:ext uri="{FF2B5EF4-FFF2-40B4-BE49-F238E27FC236}">
                <a16:creationId xmlns:a16="http://schemas.microsoft.com/office/drawing/2014/main" id="{663DB528-415D-43B4-9307-04F3DC466F34}"/>
              </a:ext>
            </a:extLst>
          </p:cNvPr>
          <p:cNvSpPr txBox="1">
            <a:spLocks/>
          </p:cNvSpPr>
          <p:nvPr/>
        </p:nvSpPr>
        <p:spPr>
          <a:xfrm>
            <a:off x="880110" y="429064"/>
            <a:ext cx="6576732" cy="45438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de-DE" sz="1000" dirty="0">
              <a:solidFill>
                <a:schemeClr val="tx1"/>
              </a:solidFill>
            </a:endParaRPr>
          </a:p>
          <a:p>
            <a:pPr marL="2381"/>
            <a:endParaRPr lang="de-DE" sz="1000" dirty="0">
              <a:solidFill>
                <a:schemeClr val="tx1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82BB586-0AE2-4A39-9788-14685314F7C6}"/>
              </a:ext>
            </a:extLst>
          </p:cNvPr>
          <p:cNvSpPr/>
          <p:nvPr/>
        </p:nvSpPr>
        <p:spPr>
          <a:xfrm>
            <a:off x="880110" y="484117"/>
            <a:ext cx="7004832" cy="4245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290" indent="-288290">
              <a:lnSpc>
                <a:spcPct val="107000"/>
              </a:lnSpc>
              <a:spcAft>
                <a:spcPts val="600"/>
              </a:spcAft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Beck, M.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2020: Beitrag Fachberater. Der Fachberater. Unveröffentlichtes Manuskript.</a:t>
            </a:r>
            <a:endParaRPr lang="de-DE" sz="1100" cap="smal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8290" indent="-288290">
              <a:lnSpc>
                <a:spcPct val="107000"/>
              </a:lnSpc>
              <a:spcAft>
                <a:spcPts val="600"/>
              </a:spcAft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Beck, M.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2021: Sparsame Bewässerung im Hausgarten. Email, 07.01.2021.</a:t>
            </a:r>
          </a:p>
          <a:p>
            <a:pPr marL="288290" indent="-288290">
              <a:lnSpc>
                <a:spcPct val="107000"/>
              </a:lnSpc>
              <a:spcAft>
                <a:spcPts val="600"/>
              </a:spcAft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Beregnungsparadies.de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2020: Steuergeräte für Bewässerungsanlagen. https://www.beregnungsparadies.de/Bewaesserungssteuerung/bewaesserungssteuerung.html. Zugriff am 14.10.2020.</a:t>
            </a:r>
          </a:p>
          <a:p>
            <a:pPr marL="288290" indent="-288290">
              <a:lnSpc>
                <a:spcPct val="107000"/>
              </a:lnSpc>
              <a:spcAft>
                <a:spcPts val="600"/>
              </a:spcAft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Bodenbündnis Oberösterreich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Bodenschutz im Garten. Hrsg.: Klimabündnis Österreich, Wien.</a:t>
            </a:r>
            <a:b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https://www.land-oberoesterreich.gv.at/files/publikationen/us_Bodenschutz_im_Hausgarten.pdf. Zugriff am 15.10.2020.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Böttcher, F. &amp; M.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Schmidt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2014: Die Wirkung einer </a:t>
            </a:r>
            <a:r>
              <a:rPr lang="de-DE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Mulchbedeckung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auf die Evaporation. Deutscher Wetterdienst, Abteilung für Agrarmeteorologie. </a:t>
            </a:r>
            <a:b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https://www.landwirtschaft.sachsen.de/download/Die_Wirkung_einer_Mulchbedeckung_auf_die_Evaporation.pdf. Zugriff am 14.10.2020.</a:t>
            </a:r>
          </a:p>
          <a:p>
            <a:pPr marL="288290" indent="-288290">
              <a:lnSpc>
                <a:spcPct val="107000"/>
              </a:lnSpc>
              <a:spcAft>
                <a:spcPts val="600"/>
              </a:spcAft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Bundesanstalt für Landwirtschaft und Ernährung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2018: Ein gutes Tröpfchen. Wasser in der Landwirtschaft. Bundesinformationszentrum Landwirtschaft, Bonn.</a:t>
            </a:r>
          </a:p>
          <a:p>
            <a:pPr marL="288290" indent="-288290">
              <a:lnSpc>
                <a:spcPct val="107000"/>
              </a:lnSpc>
              <a:spcAft>
                <a:spcPts val="600"/>
              </a:spcAft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Bundesinformationszentrum Landwirtschaft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2020: Wie Trockenheit der Landwirtschaft schadet. https://www.landwirtschaft.de/landwirtschaft-verstehen/wie-funktioniert-landwirtschaft-heute/wie-trockenheit-der-landwirtschaft-schadet. Zugriff am 15.10.2020.</a:t>
            </a:r>
          </a:p>
          <a:p>
            <a:pPr marL="288290" indent="-288290">
              <a:lnSpc>
                <a:spcPct val="107000"/>
              </a:lnSpc>
              <a:spcAft>
                <a:spcPts val="600"/>
              </a:spcAft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Bundeszentrale für politische Bildung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2017: Wasser. Zahlen und Fakten - Globalisierung. https://www.bpb.de/nachschlagen/zahlen-und-fakten/globalisierung/52730/wasserverbrauch. Zugriff am 15.10.2020.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A9D0D5A-0053-4D67-8FCD-76D7E77FB1DB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Literatur</a:t>
            </a:r>
          </a:p>
        </p:txBody>
      </p:sp>
    </p:spTree>
    <p:extLst>
      <p:ext uri="{BB962C8B-B14F-4D97-AF65-F5344CB8AC3E}">
        <p14:creationId xmlns:p14="http://schemas.microsoft.com/office/powerpoint/2010/main" val="26647287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D4CABF-BEF7-4FB1-96C3-8C68E8D853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1200" y="601200"/>
            <a:ext cx="6576732" cy="428051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Casper, V.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2020: </a:t>
            </a:r>
            <a:r>
              <a:rPr lang="de-DE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Wassser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sparen im Garten: Tipps von Regentonne bis Gartenwasserzähler. Redaktionsnetzwerk Deutschland, 17.08.2020.</a:t>
            </a:r>
            <a:endParaRPr lang="de-DE" sz="1100" cap="smal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Degen, M. &amp; K.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Schrader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2014: Der Gärtner 1. Grundwissen für Gärtner. Verlag Eugen Ulmer, Stuttgart, 3. Aufl.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DVS Beregnung GmbH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Mikrobewässerung. https://dvs-beregnung.de/mikrobewaesserung. Zugriff am 14.10.2020.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Eine Welt Laden Weißwasser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Wasser. Rund um das kostbare Nass. Projektmaterialien für die Bildungsarbeit. https://eineweltladen.info/service/downloads.html. Zugriff am 15.10.2020.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Felbermeir</a:t>
            </a: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2011: Auswirkungen der Klimaänderungen auf Naturalerträge. In: Bayerische Landesanstalt für Landwirtschaft (Hrsg.): Klimaänderungen in Bayern. Antworten des Pflanzenbaus, 7-16.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Food and </a:t>
            </a:r>
            <a:r>
              <a:rPr lang="de-DE" sz="11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Agriculture</a:t>
            </a: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1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Organization</a:t>
            </a: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1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1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United </a:t>
            </a:r>
            <a:r>
              <a:rPr lang="de-DE" sz="11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Nations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2013: Wasser Abzeichen der Vereinten Nationen. In: YUNGA Lern- und Aktionsreihe. Unter Mitarbeit von </a:t>
            </a:r>
            <a:r>
              <a:rPr lang="de-DE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Sida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YUNGA, UN-</a:t>
            </a:r>
            <a:r>
              <a:rPr lang="de-DE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Water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CBD, WAGGGS, WOSM.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2020: Wasserbedarf unterschiedlicher Pflanzen. Mündliche Mitteilung, 20.10.2020.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Garten Gnom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2009: 13 Tipps zum Wasser-Sparen im Garten. https://www.gartengnom.net/tipps-wasser-sparen/. Zugriff am 14.10.2020.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Gärtner Pötschke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Im Garten richtig gießen - So geht's. https://www.poetschke.de/beratung/richtig-giessen-so-gehts/. Zugriff am 14.10.2020.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Hanika, J.-C.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2020: Klimaforschung: Warmer Frühling sorgt für Dürre im Sommer. Hrsg.: Bayerischer Rundfunk.</a:t>
            </a:r>
            <a:b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https://www.br.de/nachrichten/wissen/klimaforschung-warmer-fruehling-sorgt-fuer-duerre-im-sommer,S1Q4KFk. Zugriff am 15.10.2020.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endParaRPr lang="de-DE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81" indent="0">
              <a:buNone/>
            </a:pP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74172AC-C99B-4FBC-B855-C1143C047411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Literatur</a:t>
            </a:r>
          </a:p>
        </p:txBody>
      </p:sp>
    </p:spTree>
    <p:extLst>
      <p:ext uri="{BB962C8B-B14F-4D97-AF65-F5344CB8AC3E}">
        <p14:creationId xmlns:p14="http://schemas.microsoft.com/office/powerpoint/2010/main" val="37165562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D4CABF-BEF7-4FB1-96C3-8C68E8D853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1200" y="601200"/>
            <a:ext cx="6576732" cy="428051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Haustein AG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2020: Bewässern - aber richtig! https://www.hauenstein-rafz.ch/de/pflanzenwelt/pflege/pflanzen_im_garten/Bewaessern-aber-richtig.php. Zugriff am 14.10.2020.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Hölzer, A.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2017: Gärten für die Zukunft. Wie können wir handeln? Hrsg.: Deutsche Umwelthilfe e. V. 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Hortipendium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2017: Tensiometer. http://www.hortipendium.de/Tensiometer. Zugriff am 15.10.2020.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Kadereit</a:t>
            </a: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 W., C.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Körner, B.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Kost &amp; U.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1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Sonnewald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2014: Lehrbuch der Pflanzenwissenschaften. Springer Spektrum, Berlin, Heidelberg, 37. Auflage.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MDR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2018: Gießen und Bewässern im Sommer: Wann, wie oft, wie viel? MDR Garten. https://www.mdr.de/mdr-garten/pflegen/richtig-giessen-waessern-garten-trocken-100.html. Zugriff am 13.10.2020.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Ministerium für Klimaschutz, Umwelt, Landwirtschaft, Natur- und Verbraucherschutz des Landes Nordrhein-Westfalen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2011: Klimawandel und Boden. Auswirkungen der globalen Erwärmung auf den Boden als Pflanzenstandort, 2. Auflage.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Monning</a:t>
            </a: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2020: So gießen Sie Ihre Pflanzen richtig. Mein schöner Garten. </a:t>
            </a:r>
            <a:b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https://www.mein-schoener-garten.de/gartenpraxis/pflanzen-richtig-giessen-die-wichtigsten-tipps-23266. Zugriff am 13.10.2020.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Schaller, M., C.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1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Beierkuhnlein</a:t>
            </a: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1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Rajmis</a:t>
            </a: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Schmidt, H.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Nitsch, M.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1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Liess</a:t>
            </a: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1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Kattwinkel</a:t>
            </a: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 J.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1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Settele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2012: Auswirkungen auf landwirtschaftlich genutzte Lebensräume. In: </a:t>
            </a:r>
            <a:r>
              <a:rPr lang="de-DE" sz="11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Mosbrugger</a:t>
            </a: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 </a:t>
            </a:r>
            <a:r>
              <a:rPr lang="de-DE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Brasseur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G., Schaller, M. &amp; </a:t>
            </a:r>
            <a:r>
              <a:rPr lang="de-DE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Strinbrny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B. (Hrsg.): Klimawandel und Biodiversität - Folgen für Deutschland. WBG, Darmstadt.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Schaller, M. &amp; H.-J.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Weigel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2007: Analyse des Sachstands zu Auswirkungen von Klimaveränderungen auf die deutsche Landwirtschaft und Maßnahmen zur Anpassung. FAL, Braunschweig.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endParaRPr lang="de-DE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81" indent="0">
              <a:buNone/>
            </a:pP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74172AC-C99B-4FBC-B855-C1143C047411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Literatur</a:t>
            </a:r>
          </a:p>
        </p:txBody>
      </p:sp>
    </p:spTree>
    <p:extLst>
      <p:ext uri="{BB962C8B-B14F-4D97-AF65-F5344CB8AC3E}">
        <p14:creationId xmlns:p14="http://schemas.microsoft.com/office/powerpoint/2010/main" val="7659320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D4CABF-BEF7-4FB1-96C3-8C68E8D853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1200" y="601200"/>
            <a:ext cx="6576732" cy="4280516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Scheu-</a:t>
            </a:r>
            <a:r>
              <a:rPr lang="de-DE" sz="11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Helgert</a:t>
            </a: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2019: Der Gemüsegarten im Klimawandel. Gartenpraxis (09/2019), 26-29.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Schneider, M.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2018: Wasserhaltefähigkeit von Humus. Vortrag im Rahmen der </a:t>
            </a:r>
            <a:r>
              <a:rPr lang="de-DE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Reterra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Vertriebstreffen am 08.11.2018. Organisiert vom Verband der Humus- und Erdenwirtschaft e. V.</a:t>
            </a:r>
            <a:b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https://www.vhe.de/fileadmin/vhe/pdfs/Publikationen/Vortraege/2018/2018_11_08_Schneider_Wasserhaltefaehigkeit_Kaltenengers.pdf. Zugriff am 14.10.2020.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Schopfer, P. &amp; A.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1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Brennicke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2010: Pflanzenphysiologie. Spektrum Akademischer Verlag, Heidelberg, 7. Auflage.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Spektrum Akademischer Verlag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1999: </a:t>
            </a:r>
            <a:r>
              <a:rPr lang="de-DE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Welkepunkt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Lexikon der Biologie. https://www.spektrum.de/lexikon/biologie/welkepunkt/70584. Zugriff am 14.10.2020.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Stahr, A.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Wasserspeichervermögen. Ahabc.de - Das Magazin für Boden und Garten. www.ahabc.de/bodeneigenschaften/wasserspeichervermoegen/. Zugriff am 08.01.2021.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Truebner</a:t>
            </a: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GmbH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Bedienungsanleitung Bodenfeuchtesensor SMT50. http://www.truebner.de/sites/default/files/Anleitung_SMT50_V1.1.pdf. Zugriff am 08.01.2021.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Umweltbundesamt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2020: Wassernutzung privater Haushalte. https://www.umweltbundesamt.de/daten/private-haushalte-konsum/wohnen/wassernutzung-privater-haushalte#direkte-und-indirekte-wassernutzung. Zugriff am 15.10.2020.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Umwelt-Geräte-Technik GmbH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Über Bodenfeuchtesensoren. https://www.ugt-online.de/produkte/bodenkunde/bodenfeuchtetemperaturleitfaehigkeit/ueber-bodenfeuchtesensoren/. Zugriff am 08.01.2021.</a:t>
            </a:r>
          </a:p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endParaRPr lang="de-DE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81" indent="0">
              <a:buNone/>
            </a:pP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74172AC-C99B-4FBC-B855-C1143C047411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Literatur</a:t>
            </a:r>
          </a:p>
        </p:txBody>
      </p:sp>
    </p:spTree>
    <p:extLst>
      <p:ext uri="{BB962C8B-B14F-4D97-AF65-F5344CB8AC3E}">
        <p14:creationId xmlns:p14="http://schemas.microsoft.com/office/powerpoint/2010/main" val="2997068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04258B1-D31B-4586-9AE8-8EA75E0CCE8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D7ECED6-2D6F-400E-ABB3-019644B52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322" y="428625"/>
            <a:ext cx="6500543" cy="443687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A91752F-6DE7-4390-9EA2-5A89C25C7069}"/>
              </a:ext>
            </a:extLst>
          </p:cNvPr>
          <p:cNvSpPr txBox="1"/>
          <p:nvPr/>
        </p:nvSpPr>
        <p:spPr>
          <a:xfrm>
            <a:off x="6061166" y="2894192"/>
            <a:ext cx="161772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Täglicher </a:t>
            </a:r>
            <a:br>
              <a:rPr lang="de-DE" sz="1600" dirty="0">
                <a:latin typeface="+mn-lt"/>
              </a:rPr>
            </a:br>
            <a:r>
              <a:rPr lang="de-DE" sz="1600" dirty="0">
                <a:latin typeface="+mn-lt"/>
              </a:rPr>
              <a:t>Pro-Kopf-Verbrauch im Haushalt:</a:t>
            </a:r>
          </a:p>
          <a:p>
            <a:pPr algn="ctr"/>
            <a:r>
              <a:rPr lang="de-DE" sz="1600" b="1" dirty="0">
                <a:solidFill>
                  <a:srgbClr val="FF0000"/>
                </a:solidFill>
                <a:latin typeface="+mn-lt"/>
              </a:rPr>
              <a:t>123 Liter</a:t>
            </a:r>
          </a:p>
        </p:txBody>
      </p:sp>
      <p:sp>
        <p:nvSpPr>
          <p:cNvPr id="5" name="Abgerundetes Rechteck 4"/>
          <p:cNvSpPr/>
          <p:nvPr/>
        </p:nvSpPr>
        <p:spPr>
          <a:xfrm>
            <a:off x="6178978" y="2857513"/>
            <a:ext cx="1332411" cy="1427573"/>
          </a:xfrm>
          <a:prstGeom prst="roundRect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C520B8F-8DC6-49A0-BB30-AC81517D71E8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l"/>
            <a:r>
              <a:rPr lang="de-DE" sz="1600" b="1" dirty="0">
                <a:solidFill>
                  <a:schemeClr val="bg1"/>
                </a:solidFill>
                <a:latin typeface="+mn-lt"/>
              </a:rPr>
              <a:t>Zahlen und Fakten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6E93C53-797B-44A0-BE40-18CE8DCE6297}"/>
              </a:ext>
            </a:extLst>
          </p:cNvPr>
          <p:cNvSpPr txBox="1"/>
          <p:nvPr/>
        </p:nvSpPr>
        <p:spPr>
          <a:xfrm>
            <a:off x="5536360" y="4553957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latin typeface="+mn-lt"/>
              </a:rPr>
              <a:t>(8)</a:t>
            </a:r>
            <a:endParaRPr lang="de-DE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72396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D4CABF-BEF7-4FB1-96C3-8C68E8D853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1200" y="601200"/>
            <a:ext cx="6576732" cy="4280516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buNone/>
              <a:tabLst>
                <a:tab pos="288290" algn="l"/>
              </a:tabLst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Vereinigung Deutscher Gewässerschutz e. V.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Virtuelles Wasser. Versteckt im Einkaufskorb. http://vdg.durstige-gueter.de/virtuelles_wasser.html. Zugriff am 15.10.2020.</a:t>
            </a:r>
          </a:p>
          <a:p>
            <a:pPr marL="2381" indent="0">
              <a:buNone/>
            </a:pPr>
            <a:r>
              <a:rPr lang="de-DE" sz="11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Weigel, H.-J.</a:t>
            </a: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2011: Klimawandel - Auswirkungen und Anpassungsmöglichkeiten. In: Neues aus dem Ökologischen Landbau 2011, 9-28.</a:t>
            </a:r>
          </a:p>
          <a:p>
            <a:pPr marL="2381" indent="0">
              <a:buNone/>
            </a:pP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74172AC-C99B-4FBC-B855-C1143C047411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Literatur</a:t>
            </a:r>
          </a:p>
        </p:txBody>
      </p:sp>
    </p:spTree>
    <p:extLst>
      <p:ext uri="{BB962C8B-B14F-4D97-AF65-F5344CB8AC3E}">
        <p14:creationId xmlns:p14="http://schemas.microsoft.com/office/powerpoint/2010/main" val="20371638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4238CFD-87EF-4A71-BCE0-281876747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Bildnachweis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BC55B48-C4E9-4D23-92B5-3A7CC27731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5795" y="1135625"/>
            <a:ext cx="6576732" cy="4177481"/>
          </a:xfrm>
        </p:spPr>
        <p:txBody>
          <a:bodyPr>
            <a:normAutofit lnSpcReduction="10000"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rabicParenBoth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Stiele, V. &amp; Fröhler, L., 2020, mit Elementen von 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Mayapujiati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/Open-Clipart-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Vectors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Riasan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/Pixabay.com. Zugriff am 02.02.2021.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Both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Myriams-Fotos/Pixabay.com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Hermann Kollinger/Pixabay.com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Both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Manfred Richter/Pixabay.com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/>
            </a:pPr>
            <a:r>
              <a:rPr lang="de-DE" sz="1000" dirty="0">
                <a:solidFill>
                  <a:schemeClr val="tx1"/>
                </a:solidFill>
              </a:rPr>
              <a:t>Marlon Ferrer/Pixabay.com</a:t>
            </a:r>
            <a:endParaRPr lang="de-D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arenBoth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PublicDomainPictures/Pixabay.com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Both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2020, mit Elementen von OpenClipart-Vectors/Pixabay.com</a:t>
            </a:r>
            <a:b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Datengrundlage: Food and 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Agriculture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Organization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United 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Nations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2013: Wasser Abzeichen der Vereinten Nationen. In: YUNGA Lern- und Aktionsreihe. Unter Mitarbeit von 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Sida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YUNGA, UN-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Water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CBD, WAGGGS, WOSM.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Both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2020, Datengrundlage: Umweltbundesamt, 2020: Wassernutzung privater Haushalte. </a:t>
            </a:r>
            <a:b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https://www.umweltbundesamt.de/daten/private-haushalte-konsum/wohnen/wassernutzung-privater-haushalte#direkte-und-indirekte-wassernutzung. Zugriff am 15.10.2020.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Both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2020, Datengrundlage: Umweltbundesamt, 2020: Wassernutzung privater Haushalte. </a:t>
            </a:r>
            <a:b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https://www.umweltbundesamt.de/daten/private-haushalte-konsum/wohnen/wassernutzung-privater-haushalte#direkte-und-indirekte-wassernutzung. Zugriff am 15.10.2020.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Both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Verändert nach 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OpenClipart-Vectors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/Pixabay.com; Freepik.com</a:t>
            </a:r>
            <a:b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https://de.freepik.com/search?author=23&amp;authorSlug=freepik&amp;dates=any&amp;format=author&amp;page=1&amp;selection=1&amp;sort=popular&amp;type=vector. Zugriff am 02.02.2021.</a:t>
            </a:r>
          </a:p>
          <a:p>
            <a:pPr marL="2381" indent="0">
              <a:buNone/>
            </a:pPr>
            <a:endParaRPr lang="de-DE" sz="1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BF608C3-C0DC-469E-A50F-3845E0B12AA2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Abbildungen</a:t>
            </a:r>
          </a:p>
        </p:txBody>
      </p:sp>
    </p:spTree>
    <p:extLst>
      <p:ext uri="{BB962C8B-B14F-4D97-AF65-F5344CB8AC3E}">
        <p14:creationId xmlns:p14="http://schemas.microsoft.com/office/powerpoint/2010/main" val="517590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>
            <a:extLst>
              <a:ext uri="{FF2B5EF4-FFF2-40B4-BE49-F238E27FC236}">
                <a16:creationId xmlns:a16="http://schemas.microsoft.com/office/drawing/2014/main" id="{1A86A6A0-362E-4DF7-AC98-AAA64C492D0A}"/>
              </a:ext>
            </a:extLst>
          </p:cNvPr>
          <p:cNvSpPr txBox="1">
            <a:spLocks/>
          </p:cNvSpPr>
          <p:nvPr/>
        </p:nvSpPr>
        <p:spPr>
          <a:xfrm>
            <a:off x="972000" y="360000"/>
            <a:ext cx="6576732" cy="5575457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 algn="l" defTabSz="342900" rtl="0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71AD2A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ct val="107000"/>
              </a:lnSpc>
              <a:buFont typeface="+mj-lt"/>
              <a:buAutoNum type="arabicParenBoth" startAt="11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Both" startAt="11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Both" startAt="11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Scheu-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Helgert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M., Bayerische Landesanstalt für Weinbau und Gartenbau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Both" startAt="14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Scherer, 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 Bayerische Landesanstalt für Weinbau und Gartenbau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14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2020, Datengrundlage: Hellberg-Rode, Gesine, 2002-2004: Bodenart. Projekt 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Hypersoil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Uni Münster.</a:t>
            </a:r>
            <a:b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https://hypersoil.uni-muenster.de/0/03/p/p06.htm. Zugriff am 04.02.2021.</a:t>
            </a:r>
            <a:endParaRPr lang="de-DE" sz="1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14"/>
            </a:pPr>
            <a:r>
              <a:rPr lang="de-DE" sz="1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2020, Datengrundlage: Beck, Michael: Bewässerungsmöglichkeiten für Balkon und Kübel. Möglichkeiten der Automatisierung mit Tropfbewässerung und Dochtsystemen. Vortragsunterlagen. Hochschule Weihenstephan-Triesdorf.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14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14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14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Scherer, 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 Bayerische Landesanstalt für Weinbau und Gartenbau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14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14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14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14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14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MMM-Tech.de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14"/>
            </a:pPr>
            <a:r>
              <a:rPr lang="de-DE" sz="1000" dirty="0">
                <a:ea typeface="Calibri" panose="020F0502020204030204" pitchFamily="34" charset="0"/>
                <a:cs typeface="Times New Roman" panose="02020603050405020304" pitchFamily="18" charset="0"/>
              </a:rPr>
              <a:t>Truebner.de</a:t>
            </a:r>
            <a:endParaRPr lang="de-D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81" indent="0">
              <a:buFont typeface="Arial" panose="020B0604020202020204" pitchFamily="34" charset="0"/>
              <a:buNone/>
            </a:pPr>
            <a:endParaRPr lang="de-DE" sz="1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51CE7DA-1640-4313-A1CF-3652478BA22A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Abbildungen</a:t>
            </a:r>
          </a:p>
        </p:txBody>
      </p:sp>
    </p:spTree>
    <p:extLst>
      <p:ext uri="{BB962C8B-B14F-4D97-AF65-F5344CB8AC3E}">
        <p14:creationId xmlns:p14="http://schemas.microsoft.com/office/powerpoint/2010/main" val="965606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>
            <a:extLst>
              <a:ext uri="{FF2B5EF4-FFF2-40B4-BE49-F238E27FC236}">
                <a16:creationId xmlns:a16="http://schemas.microsoft.com/office/drawing/2014/main" id="{6BC4CB4D-97DE-49C6-9BC9-83CF1CFC1163}"/>
              </a:ext>
            </a:extLst>
          </p:cNvPr>
          <p:cNvSpPr txBox="1">
            <a:spLocks/>
          </p:cNvSpPr>
          <p:nvPr/>
        </p:nvSpPr>
        <p:spPr>
          <a:xfrm>
            <a:off x="972000" y="360000"/>
            <a:ext cx="6576732" cy="4746724"/>
          </a:xfrm>
          <a:prstGeom prst="rect">
            <a:avLst/>
          </a:prstGeom>
        </p:spPr>
        <p:txBody>
          <a:bodyPr vert="horz" lIns="0" rIns="0" bIns="0">
            <a:noAutofit/>
          </a:bodyPr>
          <a:lstStyle>
            <a:lvl1pPr marL="135731" indent="-133350" algn="l" defTabSz="342900" rtl="0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71AD2A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ct val="107000"/>
              </a:lnSpc>
              <a:buFont typeface="+mj-lt"/>
              <a:buAutoNum type="arabicParenBoth" startAt="26"/>
            </a:pPr>
            <a:r>
              <a:rPr lang="de-DE" sz="1000" dirty="0">
                <a:ea typeface="Calibri" panose="020F0502020204030204" pitchFamily="34" charset="0"/>
                <a:cs typeface="Times New Roman" panose="02020603050405020304" pitchFamily="18" charset="0"/>
              </a:rPr>
              <a:t>Verändert nach Beck, M., 2014: Pflanzen sparsam und effektiv Bewässern. Der Fachberater (02/2014), 28-33.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27"/>
            </a:pPr>
            <a:r>
              <a:rPr lang="de-DE" sz="1000" dirty="0">
                <a:ea typeface="Calibri" panose="020F0502020204030204" pitchFamily="34" charset="0"/>
                <a:cs typeface="Times New Roman" panose="02020603050405020304" pitchFamily="18" charset="0"/>
              </a:rPr>
              <a:t>Fröhler, L., 2020, Datengrundlage: Beck, Michael: Bewässerungsmöglichkeiten für Balkon und Kübel. Möglichkeiten der Automatisierung mit Tropfbewässerung und Dochtsystemen. Vortragsunterlagen. Hochschule Weihenstephan-Triesdorf.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27"/>
            </a:pPr>
            <a:r>
              <a:rPr lang="de-DE" sz="1000" dirty="0">
                <a:ea typeface="Calibri" panose="020F0502020204030204" pitchFamily="34" charset="0"/>
                <a:cs typeface="Times New Roman" panose="02020603050405020304" pitchFamily="18" charset="0"/>
              </a:rPr>
              <a:t>Fröhler, L. 2021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27"/>
            </a:pPr>
            <a:r>
              <a:rPr lang="de-DE" sz="1000" dirty="0" err="1">
                <a:ea typeface="Calibri" panose="020F0502020204030204" pitchFamily="34" charset="0"/>
                <a:cs typeface="Times New Roman" panose="02020603050405020304" pitchFamily="18" charset="0"/>
              </a:rPr>
              <a:t>Kendzia</a:t>
            </a:r>
            <a:r>
              <a:rPr lang="de-DE" sz="1000" dirty="0">
                <a:ea typeface="Calibri" panose="020F0502020204030204" pitchFamily="34" charset="0"/>
                <a:cs typeface="Times New Roman" panose="02020603050405020304" pitchFamily="18" charset="0"/>
              </a:rPr>
              <a:t>, N., Bayerische Landesanstalt für Weinbau und Gartenbau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30"/>
            </a:pPr>
            <a:r>
              <a:rPr lang="de-DE" sz="1000" dirty="0">
                <a:ea typeface="Calibri" panose="020F0502020204030204" pitchFamily="34" charset="0"/>
                <a:cs typeface="Times New Roman" panose="02020603050405020304" pitchFamily="18" charset="0"/>
              </a:rPr>
              <a:t>Stories/Freepik.com</a:t>
            </a:r>
            <a:br>
              <a:rPr lang="de-DE" sz="10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ea typeface="Calibri" panose="020F0502020204030204" pitchFamily="34" charset="0"/>
                <a:cs typeface="Times New Roman" panose="02020603050405020304" pitchFamily="18" charset="0"/>
              </a:rPr>
              <a:t>https://de.freepik.com/vektoren-kostenlos/gartenkonzeptillustration_7070390.htm#query=gartenarbeit&amp;position=20. Zugriff am 02.02.2021.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30"/>
            </a:pPr>
            <a:r>
              <a:rPr lang="de-DE" sz="1000" dirty="0">
                <a:ea typeface="Calibri" panose="020F0502020204030204" pitchFamily="34" charset="0"/>
                <a:cs typeface="Times New Roman" panose="02020603050405020304" pitchFamily="18" charset="0"/>
              </a:rPr>
              <a:t>Scherer, </a:t>
            </a:r>
            <a:r>
              <a:rPr lang="de-DE" sz="1000" dirty="0" err="1"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de-DE" sz="1000" dirty="0">
                <a:ea typeface="Calibri" panose="020F0502020204030204" pitchFamily="34" charset="0"/>
                <a:cs typeface="Times New Roman" panose="02020603050405020304" pitchFamily="18" charset="0"/>
              </a:rPr>
              <a:t>., Bayerische Landesanstalt für Weinbau und Gartenbau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30"/>
            </a:pPr>
            <a:r>
              <a:rPr lang="de-DE" sz="1000" dirty="0">
                <a:ea typeface="Calibri" panose="020F0502020204030204" pitchFamily="34" charset="0"/>
                <a:cs typeface="Times New Roman" panose="02020603050405020304" pitchFamily="18" charset="0"/>
              </a:rPr>
              <a:t>Fröhler, L., 2020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30"/>
            </a:pPr>
            <a:r>
              <a:rPr lang="de-DE" sz="1000" dirty="0"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30"/>
            </a:pPr>
            <a:r>
              <a:rPr lang="de-DE" sz="1000" dirty="0">
                <a:ea typeface="Calibri" panose="020F0502020204030204" pitchFamily="34" charset="0"/>
                <a:cs typeface="Times New Roman" panose="02020603050405020304" pitchFamily="18" charset="0"/>
              </a:rPr>
              <a:t>Fröhler, L. 2020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30"/>
            </a:pPr>
            <a:r>
              <a:rPr lang="de-DE" sz="1000" dirty="0"/>
              <a:t>Patricia Maine Degrave/Pixabay.com</a:t>
            </a:r>
            <a:endParaRPr lang="de-DE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30"/>
            </a:pPr>
            <a:r>
              <a:rPr lang="de-DE" sz="1000" dirty="0">
                <a:ea typeface="Calibri" panose="020F0502020204030204" pitchFamily="34" charset="0"/>
                <a:cs typeface="Times New Roman" panose="02020603050405020304" pitchFamily="18" charset="0"/>
              </a:rPr>
              <a:t>Scheu-</a:t>
            </a:r>
            <a:r>
              <a:rPr lang="de-DE" sz="1000" dirty="0" err="1">
                <a:ea typeface="Calibri" panose="020F0502020204030204" pitchFamily="34" charset="0"/>
                <a:cs typeface="Times New Roman" panose="02020603050405020304" pitchFamily="18" charset="0"/>
              </a:rPr>
              <a:t>Helgert</a:t>
            </a:r>
            <a:r>
              <a:rPr lang="de-DE" sz="1000" dirty="0">
                <a:ea typeface="Calibri" panose="020F0502020204030204" pitchFamily="34" charset="0"/>
                <a:cs typeface="Times New Roman" panose="02020603050405020304" pitchFamily="18" charset="0"/>
              </a:rPr>
              <a:t>, M., Bayerische Landesanstalt für Weinbau und Gartenbau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30"/>
            </a:pPr>
            <a:r>
              <a:rPr lang="de-DE" sz="1000" dirty="0">
                <a:ea typeface="Calibri" panose="020F0502020204030204" pitchFamily="34" charset="0"/>
                <a:cs typeface="Times New Roman" panose="02020603050405020304" pitchFamily="18" charset="0"/>
              </a:rPr>
              <a:t>Freepik.com</a:t>
            </a:r>
            <a:br>
              <a:rPr lang="de-DE" sz="10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ea typeface="Calibri" panose="020F0502020204030204" pitchFamily="34" charset="0"/>
                <a:cs typeface="Times New Roman" panose="02020603050405020304" pitchFamily="18" charset="0"/>
              </a:rPr>
              <a:t>https://de.freepik.com/fotos-kostenlos/flach-verlegt-mit-rissen_4969584.htm#page=2&amp;query=trocken+boden+freepik&amp;position=26. Zugriff am 04.02.2021.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30"/>
            </a:pPr>
            <a:r>
              <a:rPr lang="de-DE" sz="1000" dirty="0"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30"/>
            </a:pPr>
            <a:r>
              <a:rPr lang="de-DE" sz="1000" dirty="0">
                <a:ea typeface="Calibri" panose="020F0502020204030204" pitchFamily="34" charset="0"/>
                <a:cs typeface="Times New Roman" panose="02020603050405020304" pitchFamily="18" charset="0"/>
              </a:rPr>
              <a:t>Och, S., Bayerische Landesanstalt für Weinbau und Gartenbau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30"/>
            </a:pPr>
            <a:endParaRPr lang="de-DE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81" indent="0">
              <a:buFont typeface="Arial" panose="020B0604020202020204" pitchFamily="34" charset="0"/>
              <a:buNone/>
            </a:pPr>
            <a:endParaRPr lang="de-DE" sz="1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09F4CB4-F968-41D3-A52F-153AD75CC52F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Abbildungen</a:t>
            </a:r>
          </a:p>
        </p:txBody>
      </p:sp>
    </p:spTree>
    <p:extLst>
      <p:ext uri="{BB962C8B-B14F-4D97-AF65-F5344CB8AC3E}">
        <p14:creationId xmlns:p14="http://schemas.microsoft.com/office/powerpoint/2010/main" val="35806318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>
            <a:extLst>
              <a:ext uri="{FF2B5EF4-FFF2-40B4-BE49-F238E27FC236}">
                <a16:creationId xmlns:a16="http://schemas.microsoft.com/office/drawing/2014/main" id="{146140FF-3ADA-4498-A71F-3FEE58EF78BF}"/>
              </a:ext>
            </a:extLst>
          </p:cNvPr>
          <p:cNvSpPr txBox="1">
            <a:spLocks/>
          </p:cNvSpPr>
          <p:nvPr/>
        </p:nvSpPr>
        <p:spPr>
          <a:xfrm>
            <a:off x="971550" y="360000"/>
            <a:ext cx="6576732" cy="4543934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 algn="l" defTabSz="342900" rtl="0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71AD2A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7000"/>
              </a:lnSpc>
              <a:buFont typeface="+mj-lt"/>
              <a:buAutoNum type="arabicParenBoth" startAt="40"/>
            </a:pPr>
            <a:r>
              <a:rPr lang="de-DE" sz="1000" dirty="0">
                <a:ea typeface="Calibri" panose="020F0502020204030204" pitchFamily="34" charset="0"/>
                <a:cs typeface="Times New Roman" panose="02020603050405020304" pitchFamily="18" charset="0"/>
              </a:rPr>
              <a:t>Och, S., Bayerische Landesanstalt für Weinbau und Gartenbau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40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Scheu-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Helgert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M., Bayerische Landesanstalt für Weinbau und Gartenbau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40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Verändert nach Pikisuperstar/Freepik.com</a:t>
            </a:r>
            <a:b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https://de.freepik.com/vektoren-kostenlos/anordnung-von-elementen-fuer-die-landwirtschaft_5295210.htm#page=1&amp;query=gartenarbeit%20pikisuperstar&amp;position=21. Zugriff am 04.02.2021.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40"/>
            </a:pP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Klinkan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H.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40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Kowalski, P./Pixabay.com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40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Kendzia, N., Bayerische Landesanstalt für Weinbau und Gartenbau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40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Kendzia, N., Bayerische Landesanstalt für Weinbau und Gartenbau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40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Kendzia, N., Bayerische Landesanstalt für Weinbau und Gartenbau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40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Kendzia, N., Bayerische Landesanstalt für Weinbau und Gartenbau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40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40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40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40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40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Kendzia, N., Bayerische Landesanstalt für Weinbau und Gartenbau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40"/>
            </a:pPr>
            <a:r>
              <a:rPr lang="de-DE" sz="1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Beck, M.: Bewässerung von Tomaten. Vortragsunterlagen, Hochschule Weihenstephan-Triesdorf.</a:t>
            </a:r>
            <a:endParaRPr lang="de-D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endParaRPr lang="de-D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endParaRPr lang="de-D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81" indent="0">
              <a:buFont typeface="Arial" panose="020B0604020202020204" pitchFamily="34" charset="0"/>
              <a:buNone/>
            </a:pPr>
            <a:endParaRPr lang="de-DE" sz="1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9FBBBB7-3D27-4B68-B228-B4099F6B42BC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Abbildungen</a:t>
            </a:r>
          </a:p>
        </p:txBody>
      </p:sp>
    </p:spTree>
    <p:extLst>
      <p:ext uri="{BB962C8B-B14F-4D97-AF65-F5344CB8AC3E}">
        <p14:creationId xmlns:p14="http://schemas.microsoft.com/office/powerpoint/2010/main" val="25096289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2">
            <a:extLst>
              <a:ext uri="{FF2B5EF4-FFF2-40B4-BE49-F238E27FC236}">
                <a16:creationId xmlns:a16="http://schemas.microsoft.com/office/drawing/2014/main" id="{16804F08-9F0A-4686-AC4D-FC5AC04F02BF}"/>
              </a:ext>
            </a:extLst>
          </p:cNvPr>
          <p:cNvSpPr txBox="1">
            <a:spLocks/>
          </p:cNvSpPr>
          <p:nvPr/>
        </p:nvSpPr>
        <p:spPr>
          <a:xfrm>
            <a:off x="971550" y="360000"/>
            <a:ext cx="6576732" cy="4999703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 algn="l" defTabSz="342900" rtl="0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71AD2A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7000"/>
              </a:lnSpc>
              <a:buFont typeface="+mj-lt"/>
              <a:buAutoNum type="arabicParenBoth" startAt="55"/>
            </a:pPr>
            <a:r>
              <a:rPr lang="de-DE" sz="10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  <a:endParaRPr lang="de-D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55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Gardena.com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55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Kaercher.com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55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Kaercher.com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55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Pearl.de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55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Gardena.com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55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Kaercher.com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55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Gardena.com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55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Gardena.com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55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Pearl.de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55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Rainbird.de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55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Hanke, H., Bayerische Landesanstalt für Weinbau und Gartenbau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55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55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55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Both" startAt="55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Stiele, V. &amp; Fröhler, L., 2020, mit Elementen von 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Mayapujiati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/Open-Clipart-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Vectors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Riasan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/Pixabay.com. Zugriff am 02.02.2021.</a:t>
            </a:r>
          </a:p>
          <a:p>
            <a:pPr marL="540385" indent="-311785">
              <a:lnSpc>
                <a:spcPct val="107000"/>
              </a:lnSpc>
              <a:spcAft>
                <a:spcPts val="800"/>
              </a:spcAft>
            </a:pPr>
            <a:endParaRPr lang="de-D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C3DBCEF-8DBB-4A92-8ECB-00BC75C6A17E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+mn-lt"/>
              </a:rPr>
              <a:t>Abbildungen</a:t>
            </a:r>
          </a:p>
        </p:txBody>
      </p:sp>
    </p:spTree>
    <p:extLst>
      <p:ext uri="{BB962C8B-B14F-4D97-AF65-F5344CB8AC3E}">
        <p14:creationId xmlns:p14="http://schemas.microsoft.com/office/powerpoint/2010/main" val="1454736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2DA15B16-D474-4B07-82C5-FF367CEBE1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8669" y="594441"/>
            <a:ext cx="5405640" cy="3352162"/>
          </a:xfrm>
          <a:prstGeom prst="rect">
            <a:avLst/>
          </a:prstGeom>
        </p:spPr>
      </p:pic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8ED87D06-2FFA-4DE4-8A2D-19EB7059AB73}"/>
              </a:ext>
            </a:extLst>
          </p:cNvPr>
          <p:cNvSpPr/>
          <p:nvPr/>
        </p:nvSpPr>
        <p:spPr>
          <a:xfrm>
            <a:off x="1105131" y="4019097"/>
            <a:ext cx="6489793" cy="73633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ED3E62-AFB5-41D7-9A8A-BD19F9566B47}"/>
              </a:ext>
            </a:extLst>
          </p:cNvPr>
          <p:cNvSpPr txBox="1"/>
          <p:nvPr/>
        </p:nvSpPr>
        <p:spPr>
          <a:xfrm>
            <a:off x="1144973" y="4056405"/>
            <a:ext cx="6496593" cy="661720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b="1" dirty="0">
                <a:latin typeface="+mn-lt"/>
              </a:rPr>
              <a:t>Virtuelles Wasser </a:t>
            </a:r>
          </a:p>
          <a:p>
            <a:pPr>
              <a:spcAft>
                <a:spcPts val="600"/>
              </a:spcAft>
            </a:pPr>
            <a:r>
              <a:rPr lang="de-DE" sz="1600" dirty="0">
                <a:latin typeface="+mn-lt"/>
              </a:rPr>
              <a:t>= Wasser, das für die Herstellung von Produkten und Gütern verwendet wird</a:t>
            </a:r>
            <a:endParaRPr lang="de-DE" sz="1600" b="1" dirty="0">
              <a:latin typeface="+mn-lt"/>
            </a:endParaRPr>
          </a:p>
        </p:txBody>
      </p:sp>
      <p:sp>
        <p:nvSpPr>
          <p:cNvPr id="12" name="Abgerundetes Rechteck 11"/>
          <p:cNvSpPr/>
          <p:nvPr/>
        </p:nvSpPr>
        <p:spPr>
          <a:xfrm>
            <a:off x="6714309" y="1646661"/>
            <a:ext cx="1449976" cy="1568870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9ED3E62-AFB5-41D7-9A8A-BD19F9566B47}"/>
              </a:ext>
            </a:extLst>
          </p:cNvPr>
          <p:cNvSpPr txBox="1"/>
          <p:nvPr/>
        </p:nvSpPr>
        <p:spPr>
          <a:xfrm>
            <a:off x="6744725" y="1669388"/>
            <a:ext cx="1449976" cy="1569660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600" dirty="0">
                <a:latin typeface="+mn-lt"/>
              </a:rPr>
              <a:t>Pro Tag verbraucht jede Person insgesamt über </a:t>
            </a:r>
            <a:r>
              <a:rPr lang="de-DE" sz="1600" b="1" dirty="0">
                <a:solidFill>
                  <a:srgbClr val="FF0000"/>
                </a:solidFill>
                <a:latin typeface="+mn-lt"/>
              </a:rPr>
              <a:t>4000 Liter </a:t>
            </a:r>
            <a:r>
              <a:rPr lang="de-DE" sz="1600" dirty="0">
                <a:latin typeface="+mn-lt"/>
              </a:rPr>
              <a:t>Wasser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AB7FC09-DD50-48C4-9630-CB8466075143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l"/>
            <a:r>
              <a:rPr lang="de-DE" sz="1600" b="1" dirty="0">
                <a:solidFill>
                  <a:schemeClr val="bg1"/>
                </a:solidFill>
                <a:latin typeface="+mn-lt"/>
              </a:rPr>
              <a:t>Zahlen und Fakten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365F1BC-FC1B-4AA2-92EE-D718CAC113F9}"/>
              </a:ext>
            </a:extLst>
          </p:cNvPr>
          <p:cNvSpPr txBox="1"/>
          <p:nvPr/>
        </p:nvSpPr>
        <p:spPr>
          <a:xfrm>
            <a:off x="6451906" y="3784999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latin typeface="+mn-lt"/>
              </a:rPr>
              <a:t>(9)</a:t>
            </a:r>
            <a:endParaRPr lang="de-DE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9197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: abgerundete Ecken 8">
            <a:extLst>
              <a:ext uri="{FF2B5EF4-FFF2-40B4-BE49-F238E27FC236}">
                <a16:creationId xmlns:a16="http://schemas.microsoft.com/office/drawing/2014/main" id="{8ED87D06-2FFA-4DE4-8A2D-19EB7059AB73}"/>
              </a:ext>
            </a:extLst>
          </p:cNvPr>
          <p:cNvSpPr/>
          <p:nvPr/>
        </p:nvSpPr>
        <p:spPr>
          <a:xfrm>
            <a:off x="5175957" y="1627538"/>
            <a:ext cx="2451152" cy="18884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3C97CFE-2555-4246-8BB2-B12624F588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Wasser ist kostbar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69B1E67-A5BE-4BD6-9C52-BFB0B1D8CE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24652" y="1791098"/>
            <a:ext cx="2353761" cy="15613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dirty="0"/>
              <a:t>Wasser ist unsere wertvollste Ressource</a:t>
            </a:r>
            <a:br>
              <a:rPr lang="de-DE" dirty="0"/>
            </a:br>
            <a:r>
              <a:rPr lang="de-DE" dirty="0"/>
              <a:t> – dementsprechend </a:t>
            </a:r>
            <a:r>
              <a:rPr lang="de-DE" b="1" dirty="0"/>
              <a:t>sparsam</a:t>
            </a:r>
            <a:r>
              <a:rPr lang="de-DE" dirty="0"/>
              <a:t> sollte es genutzt werden!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210" y="1393371"/>
            <a:ext cx="3936619" cy="273534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E482812-42BB-46BA-A878-58E6E2E0EE0F}"/>
              </a:ext>
            </a:extLst>
          </p:cNvPr>
          <p:cNvSpPr txBox="1"/>
          <p:nvPr/>
        </p:nvSpPr>
        <p:spPr>
          <a:xfrm>
            <a:off x="8580412" y="2448410"/>
            <a:ext cx="430887" cy="1764651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l"/>
            <a:r>
              <a:rPr lang="de-DE" sz="1600" b="1" dirty="0">
                <a:solidFill>
                  <a:schemeClr val="bg1"/>
                </a:solidFill>
                <a:latin typeface="+mn-lt"/>
              </a:rPr>
              <a:t>Zahlen und Fakten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A35039A-3E43-4D98-AA59-1AED70CBF975}"/>
              </a:ext>
            </a:extLst>
          </p:cNvPr>
          <p:cNvSpPr txBox="1"/>
          <p:nvPr/>
        </p:nvSpPr>
        <p:spPr>
          <a:xfrm>
            <a:off x="4309597" y="4020990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latin typeface="+mn-lt"/>
              </a:rPr>
              <a:t>(10)</a:t>
            </a:r>
            <a:endParaRPr lang="de-DE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6612157"/>
      </p:ext>
    </p:extLst>
  </p:cSld>
  <p:clrMapOvr>
    <a:masterClrMapping/>
  </p:clrMapOvr>
</p:sld>
</file>

<file path=ppt/theme/theme1.xml><?xml version="1.0" encoding="utf-8"?>
<a:theme xmlns:a="http://schemas.openxmlformats.org/drawingml/2006/main" name="Titel">
  <a:themeElements>
    <a:clrScheme name="HSWT neu">
      <a:dk1>
        <a:srgbClr val="000000"/>
      </a:dk1>
      <a:lt1>
        <a:srgbClr val="FFFFFF"/>
      </a:lt1>
      <a:dk2>
        <a:srgbClr val="797979"/>
      </a:dk2>
      <a:lt2>
        <a:srgbClr val="DBEFF9"/>
      </a:lt2>
      <a:accent1>
        <a:srgbClr val="79B800"/>
      </a:accent1>
      <a:accent2>
        <a:srgbClr val="C6DC9A"/>
      </a:accent2>
      <a:accent3>
        <a:srgbClr val="006938"/>
      </a:accent3>
      <a:accent4>
        <a:srgbClr val="79B800"/>
      </a:accent4>
      <a:accent5>
        <a:srgbClr val="2856A2"/>
      </a:accent5>
      <a:accent6>
        <a:srgbClr val="2856A2"/>
      </a:accent6>
      <a:hlink>
        <a:srgbClr val="C8D100"/>
      </a:hlink>
      <a:folHlink>
        <a:srgbClr val="D0DF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6F828E4A-5DE5-064D-8AEB-B14FA2310A89}" vid="{9D6559FA-267F-9446-B0A8-85C2A46B58F6}"/>
    </a:ext>
  </a:extLst>
</a:theme>
</file>

<file path=ppt/theme/theme2.xml><?xml version="1.0" encoding="utf-8"?>
<a:theme xmlns:a="http://schemas.openxmlformats.org/drawingml/2006/main" name="1_Inhalt">
  <a:themeElements>
    <a:clrScheme name="HSWT neu">
      <a:dk1>
        <a:srgbClr val="000000"/>
      </a:dk1>
      <a:lt1>
        <a:srgbClr val="FFFFFF"/>
      </a:lt1>
      <a:dk2>
        <a:srgbClr val="797979"/>
      </a:dk2>
      <a:lt2>
        <a:srgbClr val="DBEFF9"/>
      </a:lt2>
      <a:accent1>
        <a:srgbClr val="79B800"/>
      </a:accent1>
      <a:accent2>
        <a:srgbClr val="C6DC9A"/>
      </a:accent2>
      <a:accent3>
        <a:srgbClr val="006938"/>
      </a:accent3>
      <a:accent4>
        <a:srgbClr val="79B800"/>
      </a:accent4>
      <a:accent5>
        <a:srgbClr val="2856A2"/>
      </a:accent5>
      <a:accent6>
        <a:srgbClr val="2856A2"/>
      </a:accent6>
      <a:hlink>
        <a:srgbClr val="C8D100"/>
      </a:hlink>
      <a:folHlink>
        <a:srgbClr val="D0DF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marL="0" marR="0" indent="0" algn="ctr" defTabSz="342900" rtl="0" eaLnBrk="0" fontAlgn="base" latinLnBrk="0" hangingPunct="0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 typeface="Arial" pitchFamily="-110" charset="0"/>
          <a:buNone/>
          <a:tabLst/>
          <a:defRPr sz="1100" b="1" dirty="0" smtClean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ea typeface="Fira Sans" panose="020B0503050000020004" pitchFamily="34" charset="0"/>
            <a:cs typeface="Arial" panose="020B0604020202020204" pitchFamily="34" charset="0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3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6F828E4A-5DE5-064D-8AEB-B14FA2310A89}" vid="{BD746CCE-B605-1C44-93A6-608AAB6B8799}"/>
    </a:ext>
  </a:extLst>
</a:theme>
</file>

<file path=ppt/theme/theme3.xml><?xml version="1.0" encoding="utf-8"?>
<a:theme xmlns:a="http://schemas.openxmlformats.org/drawingml/2006/main" name="Trennseite">
  <a:themeElements>
    <a:clrScheme name="HSWT neu">
      <a:dk1>
        <a:srgbClr val="000000"/>
      </a:dk1>
      <a:lt1>
        <a:srgbClr val="FFFFFF"/>
      </a:lt1>
      <a:dk2>
        <a:srgbClr val="797979"/>
      </a:dk2>
      <a:lt2>
        <a:srgbClr val="DBEFF9"/>
      </a:lt2>
      <a:accent1>
        <a:srgbClr val="79B800"/>
      </a:accent1>
      <a:accent2>
        <a:srgbClr val="C6DC9A"/>
      </a:accent2>
      <a:accent3>
        <a:srgbClr val="006938"/>
      </a:accent3>
      <a:accent4>
        <a:srgbClr val="79B800"/>
      </a:accent4>
      <a:accent5>
        <a:srgbClr val="2856A2"/>
      </a:accent5>
      <a:accent6>
        <a:srgbClr val="2856A2"/>
      </a:accent6>
      <a:hlink>
        <a:srgbClr val="C8D100"/>
      </a:hlink>
      <a:folHlink>
        <a:srgbClr val="D0DF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6F828E4A-5DE5-064D-8AEB-B14FA2310A89}" vid="{1A5FE0C5-848A-AB4F-A096-E3C00C82C9E3}"/>
    </a:ext>
  </a:extLst>
</a:theme>
</file>

<file path=ppt/theme/theme4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3863</Words>
  <Application>Microsoft Office PowerPoint</Application>
  <PresentationFormat>Bildschirmpräsentation (16:9)</PresentationFormat>
  <Paragraphs>648</Paragraphs>
  <Slides>75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75</vt:i4>
      </vt:variant>
    </vt:vector>
  </HeadingPairs>
  <TitlesOfParts>
    <vt:vector size="90" baseType="lpstr">
      <vt:lpstr>ＭＳ Ｐゴシック</vt:lpstr>
      <vt:lpstr>Arial</vt:lpstr>
      <vt:lpstr>Calibri</vt:lpstr>
      <vt:lpstr>Calibri Light</vt:lpstr>
      <vt:lpstr>Fira Sans</vt:lpstr>
      <vt:lpstr>Lucida Grande</vt:lpstr>
      <vt:lpstr>Segoe UI</vt:lpstr>
      <vt:lpstr>Symbol</vt:lpstr>
      <vt:lpstr>Systemschrift</vt:lpstr>
      <vt:lpstr>Times New Roman</vt:lpstr>
      <vt:lpstr>Wingdings</vt:lpstr>
      <vt:lpstr>Titel</vt:lpstr>
      <vt:lpstr>1_Inhalt</vt:lpstr>
      <vt:lpstr>Trennseite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User</dc:creator>
  <cp:lastModifiedBy>xxxxx</cp:lastModifiedBy>
  <cp:revision>372</cp:revision>
  <dcterms:created xsi:type="dcterms:W3CDTF">2020-08-10T10:25:04Z</dcterms:created>
  <dcterms:modified xsi:type="dcterms:W3CDTF">2022-03-09T12:59:48Z</dcterms:modified>
</cp:coreProperties>
</file>