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8" r:id="rId2"/>
  </p:sldIdLst>
  <p:sldSz cx="30279975" cy="42808525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3" orient="horz" pos="26093" userDrawn="1">
          <p15:clr>
            <a:srgbClr val="A4A3A4"/>
          </p15:clr>
        </p15:guide>
        <p15:guide id="5" orient="horz" pos="2007" userDrawn="1">
          <p15:clr>
            <a:srgbClr val="A4A3A4"/>
          </p15:clr>
        </p15:guide>
        <p15:guide id="6" orient="horz" pos="18745" userDrawn="1">
          <p15:clr>
            <a:srgbClr val="A4A3A4"/>
          </p15:clr>
        </p15:guide>
        <p15:guide id="7" orient="horz" pos="19471" userDrawn="1">
          <p15:clr>
            <a:srgbClr val="A4A3A4"/>
          </p15:clr>
        </p15:guide>
        <p15:guide id="10" pos="873" userDrawn="1">
          <p15:clr>
            <a:srgbClr val="A4A3A4"/>
          </p15:clr>
        </p15:guide>
        <p15:guide id="16" orient="horz" pos="17792">
          <p15:clr>
            <a:srgbClr val="A4A3A4"/>
          </p15:clr>
        </p15:guide>
        <p15:guide id="19" orient="horz" pos="1100" userDrawn="1">
          <p15:clr>
            <a:srgbClr val="A4A3A4"/>
          </p15:clr>
        </p15:guide>
        <p15:guide id="20" orient="horz" pos="17974" userDrawn="1">
          <p15:clr>
            <a:srgbClr val="A4A3A4"/>
          </p15:clr>
        </p15:guide>
        <p15:guide id="21" orient="horz" pos="12984" userDrawn="1">
          <p15:clr>
            <a:srgbClr val="A4A3A4"/>
          </p15:clr>
        </p15:guide>
        <p15:guide id="22" pos="18201" userDrawn="1">
          <p15:clr>
            <a:srgbClr val="A4A3A4"/>
          </p15:clr>
        </p15:guide>
        <p15:guide id="23" pos="9492" userDrawn="1">
          <p15:clr>
            <a:srgbClr val="A4A3A4"/>
          </p15:clr>
        </p15:guide>
        <p15:guide id="24" orient="horz" pos="70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800"/>
    <a:srgbClr val="C6DC9A"/>
    <a:srgbClr val="FF9900"/>
    <a:srgbClr val="FF420E"/>
    <a:srgbClr val="33CC33"/>
    <a:srgbClr val="663300"/>
    <a:srgbClr val="00FF00"/>
    <a:srgbClr val="B5A68E"/>
    <a:srgbClr val="D1C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95256" autoAdjust="0"/>
  </p:normalViewPr>
  <p:slideViewPr>
    <p:cSldViewPr>
      <p:cViewPr>
        <p:scale>
          <a:sx n="17" d="100"/>
          <a:sy n="17" d="100"/>
        </p:scale>
        <p:origin x="2592" y="-120"/>
      </p:cViewPr>
      <p:guideLst>
        <p:guide orient="horz" pos="26093"/>
        <p:guide orient="horz" pos="2007"/>
        <p:guide orient="horz" pos="18745"/>
        <p:guide orient="horz" pos="19471"/>
        <p:guide pos="873"/>
        <p:guide orient="horz" pos="17792"/>
        <p:guide orient="horz" pos="1100"/>
        <p:guide orient="horz" pos="17974"/>
        <p:guide orient="horz" pos="12984"/>
        <p:guide pos="18201"/>
        <p:guide pos="9492"/>
        <p:guide orient="horz" pos="70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algn="r"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2800" y="746125"/>
            <a:ext cx="263207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algn="r" defTabSz="954088">
              <a:defRPr sz="1200"/>
            </a:lvl1pPr>
          </a:lstStyle>
          <a:p>
            <a:fld id="{4F5C75F6-FCB4-44D4-9F66-72CDB7927FC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67795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71713" y="13298488"/>
            <a:ext cx="25736550" cy="91757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541838" y="24258588"/>
            <a:ext cx="21196300" cy="109394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24784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9735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21799550" y="6116638"/>
            <a:ext cx="6665913" cy="3343433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98638" y="6116638"/>
            <a:ext cx="19848512" cy="3343433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6889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3957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2363" y="27508200"/>
            <a:ext cx="25738137" cy="85026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2363" y="18143538"/>
            <a:ext cx="25738137" cy="93646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6795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8638" y="17633950"/>
            <a:ext cx="13257212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208250" y="17633950"/>
            <a:ext cx="13257213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4105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14500"/>
            <a:ext cx="27251025" cy="71342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4475" y="9582150"/>
            <a:ext cx="13377863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14475" y="13576300"/>
            <a:ext cx="13377863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5381288" y="9582150"/>
            <a:ext cx="13384212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5381288" y="13576300"/>
            <a:ext cx="13384212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12541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7170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991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04975"/>
            <a:ext cx="9961563" cy="725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37988" y="1704975"/>
            <a:ext cx="16927512" cy="365347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14475" y="8958263"/>
            <a:ext cx="9961563" cy="292814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766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5663" y="29965650"/>
            <a:ext cx="18167350" cy="3538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935663" y="3824288"/>
            <a:ext cx="18167350" cy="256857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35663" y="33504188"/>
            <a:ext cx="18167350" cy="5022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49801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8638" y="6116638"/>
            <a:ext cx="26666825" cy="350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8638" y="17633950"/>
            <a:ext cx="26666825" cy="2191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8638" y="39550975"/>
            <a:ext cx="26666825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0" rIns="0" bIns="36000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2500">
                <a:solidFill>
                  <a:srgbClr val="71AD2A"/>
                </a:solidFill>
                <a:latin typeface="Univers" pitchFamily="34" charset="0"/>
                <a:ea typeface="MS PGothic" pitchFamily="34" charset="-128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E04A7C0-6C17-4EDE-BA30-B7744CCEC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51"/>
          <a:stretch/>
        </p:blipFill>
        <p:spPr>
          <a:xfrm>
            <a:off x="15122408" y="38805696"/>
            <a:ext cx="9304469" cy="133590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28CF0FA-16E3-4FB7-BB23-7F7C1A6B25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97158" y="39159174"/>
            <a:ext cx="6789919" cy="92003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702992" y="39159174"/>
            <a:ext cx="2303501" cy="98242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2pPr>
      <a:lvl3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3pPr>
      <a:lvl4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4pPr>
      <a:lvl5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5pPr>
      <a:lvl6pPr marL="4572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6pPr>
      <a:lvl7pPr marL="9144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7pPr>
      <a:lvl8pPr marL="13716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8pPr>
      <a:lvl9pPr marL="18288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9pPr>
    </p:titleStyle>
    <p:bodyStyle>
      <a:lvl1pPr marL="1563688" indent="-1563688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</a:defRPr>
      </a:lvl1pPr>
      <a:lvl2pPr marL="3392488" indent="-1304925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2pPr>
      <a:lvl3pPr marL="5219700" indent="-104616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3pPr>
      <a:lvl4pPr marL="7307263" indent="-103981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4pPr>
      <a:lvl5pPr marL="9394825" indent="-1041400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5pPr>
      <a:lvl6pPr marL="98520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6pPr>
      <a:lvl7pPr marL="103092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7pPr>
      <a:lvl8pPr marL="107664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8pPr>
      <a:lvl9pPr marL="112236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: abgerundete Ecken 35">
            <a:extLst>
              <a:ext uri="{FF2B5EF4-FFF2-40B4-BE49-F238E27FC236}">
                <a16:creationId xmlns:a16="http://schemas.microsoft.com/office/drawing/2014/main" id="{B4AC2E5A-1345-4256-A07D-A0AC77358631}"/>
              </a:ext>
            </a:extLst>
          </p:cNvPr>
          <p:cNvSpPr/>
          <p:nvPr/>
        </p:nvSpPr>
        <p:spPr bwMode="auto">
          <a:xfrm>
            <a:off x="1552829" y="10337393"/>
            <a:ext cx="16733652" cy="5906532"/>
          </a:xfrm>
          <a:prstGeom prst="roundRect">
            <a:avLst/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90D6779-4A96-4ACD-BFAC-6E1060109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8" t="13033" r="10087" b="14145"/>
          <a:stretch/>
        </p:blipFill>
        <p:spPr>
          <a:xfrm>
            <a:off x="19964657" y="1477802"/>
            <a:ext cx="8330964" cy="7892685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78F53BA3-1665-4CCC-B2CC-8DF48A2F56BF}"/>
              </a:ext>
            </a:extLst>
          </p:cNvPr>
          <p:cNvSpPr/>
          <p:nvPr/>
        </p:nvSpPr>
        <p:spPr bwMode="auto">
          <a:xfrm>
            <a:off x="1552830" y="40859102"/>
            <a:ext cx="22937810" cy="1061509"/>
          </a:xfrm>
          <a:prstGeom prst="rect">
            <a:avLst/>
          </a:prstGeom>
          <a:solidFill>
            <a:srgbClr val="7AB800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5A54D2E4-7E95-4B4B-B537-4E98B1FB5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830" y="40957828"/>
            <a:ext cx="22937809" cy="864056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4320"/>
              </a:lnSpc>
              <a:spcAft>
                <a:spcPts val="600"/>
              </a:spcAft>
            </a:pPr>
            <a:r>
              <a:rPr lang="de-DE" altLang="de-DE" sz="4000" b="1" dirty="0" err="1">
                <a:solidFill>
                  <a:schemeClr val="bg1"/>
                </a:solidFill>
                <a:latin typeface="Arial" panose="020B0604020202020204" pitchFamily="34" charset="0"/>
              </a:rPr>
              <a:t>GartenKlimA</a:t>
            </a:r>
            <a:r>
              <a:rPr lang="de-DE" altLang="de-DE" sz="4000" b="1" dirty="0">
                <a:solidFill>
                  <a:schemeClr val="bg1"/>
                </a:solidFill>
                <a:latin typeface="Arial" panose="020B0604020202020204" pitchFamily="34" charset="0"/>
              </a:rPr>
              <a:t> – Klimawandel im Freizeitgartenbau – mehr unter www.garten-klima.de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289D163-9D89-4F59-9CE2-B014A68161E5}"/>
              </a:ext>
            </a:extLst>
          </p:cNvPr>
          <p:cNvSpPr/>
          <p:nvPr/>
        </p:nvSpPr>
        <p:spPr bwMode="auto">
          <a:xfrm>
            <a:off x="25347676" y="38694692"/>
            <a:ext cx="3546412" cy="31271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743F18-4FFA-4402-AA5C-4329382678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7"/>
          <a:stretch/>
        </p:blipFill>
        <p:spPr>
          <a:xfrm>
            <a:off x="25089106" y="38762832"/>
            <a:ext cx="3206515" cy="3195322"/>
          </a:xfrm>
          <a:prstGeom prst="rect">
            <a:avLst/>
          </a:prstGeom>
          <a:noFill/>
        </p:spPr>
      </p:pic>
      <p:sp>
        <p:nvSpPr>
          <p:cNvPr id="30" name="Text Box 3">
            <a:extLst>
              <a:ext uri="{FF2B5EF4-FFF2-40B4-BE49-F238E27FC236}">
                <a16:creationId xmlns:a16="http://schemas.microsoft.com/office/drawing/2014/main" id="{C7F5F367-1800-465A-8491-1E9825D14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193" y="1477802"/>
            <a:ext cx="19376574" cy="1603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115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GartenKlimA</a:t>
            </a:r>
            <a:r>
              <a:rPr lang="en-US" altLang="de-DE" sz="115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–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Klimawandel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Freizeitgartenbau</a:t>
            </a:r>
            <a:endParaRPr lang="en-US" altLang="de-DE" sz="96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Text Box 3">
            <a:extLst>
              <a:ext uri="{FF2B5EF4-FFF2-40B4-BE49-F238E27FC236}">
                <a16:creationId xmlns:a16="http://schemas.microsoft.com/office/drawing/2014/main" id="{06651F62-CE0C-4C08-8265-2D90BB234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1056" y="6440915"/>
            <a:ext cx="19376574" cy="282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 2: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Wasser &amp; </a:t>
            </a:r>
            <a:r>
              <a:rPr lang="en-US" altLang="de-DE" sz="88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Bewässerung</a:t>
            </a:r>
            <a:endParaRPr lang="en-US" altLang="de-DE" sz="80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2" name="Text Box 11">
            <a:extLst>
              <a:ext uri="{FF2B5EF4-FFF2-40B4-BE49-F238E27FC236}">
                <a16:creationId xmlns:a16="http://schemas.microsoft.com/office/drawing/2014/main" id="{6E02C95E-D215-487F-8F38-D63807A36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9026" y="10588226"/>
            <a:ext cx="16347455" cy="5359133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Wasser ist die Grundlage allen Lebens auf der Erde. 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Durch den Klimawandel werden die nutzbaren Wasserreserven zunehmend knapper.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Umso wichtiger ist es, sparsam  mit der kostbaren Ressource umzugehen, auch im Hausgarten.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26D654A9-3E4A-44CD-978B-47DF85DCF341}"/>
              </a:ext>
            </a:extLst>
          </p:cNvPr>
          <p:cNvSpPr txBox="1"/>
          <p:nvPr/>
        </p:nvSpPr>
        <p:spPr>
          <a:xfrm>
            <a:off x="0" y="7578342"/>
            <a:ext cx="800219" cy="3510662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Bildnachweis: (1, 6) Fröhler, L.; (2) 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mit Elementen von Mayapujiati/Open-Clipart-Vectors/Riasan/Pixabay.com; (3) 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Scherer,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., Bayerische Landesanstalt für Weinbau und Gartenbau; (4) 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S.; (5) </a:t>
            </a:r>
            <a:r>
              <a:rPr lang="de-DE" sz="2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Kendzia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N., Bayerische Landesanstalt für Weinbau </a:t>
            </a:r>
            <a:r>
              <a:rPr lang="de-DE" sz="2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 Gartenbau</a:t>
            </a:r>
            <a:endParaRPr lang="de-DE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9" name="Grafik 48">
            <a:extLst>
              <a:ext uri="{FF2B5EF4-FFF2-40B4-BE49-F238E27FC236}">
                <a16:creationId xmlns:a16="http://schemas.microsoft.com/office/drawing/2014/main" id="{EB2DFC8C-4EC0-4745-B410-7B61DDA1EF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829" y="5290910"/>
            <a:ext cx="3939188" cy="3958983"/>
          </a:xfrm>
          <a:prstGeom prst="rect">
            <a:avLst/>
          </a:prstGeom>
        </p:spPr>
      </p:pic>
      <p:sp>
        <p:nvSpPr>
          <p:cNvPr id="50" name="Textfeld 49">
            <a:extLst>
              <a:ext uri="{FF2B5EF4-FFF2-40B4-BE49-F238E27FC236}">
                <a16:creationId xmlns:a16="http://schemas.microsoft.com/office/drawing/2014/main" id="{44E50AA1-080A-4AA9-ACA2-C2BACFC20A34}"/>
              </a:ext>
            </a:extLst>
          </p:cNvPr>
          <p:cNvSpPr txBox="1"/>
          <p:nvPr/>
        </p:nvSpPr>
        <p:spPr>
          <a:xfrm>
            <a:off x="1391420" y="17076139"/>
            <a:ext cx="14569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Wasser sparen im Garten</a:t>
            </a:r>
          </a:p>
        </p:txBody>
      </p:sp>
      <p:sp>
        <p:nvSpPr>
          <p:cNvPr id="51" name="Rechteck: abgerundete Ecken 50">
            <a:extLst>
              <a:ext uri="{FF2B5EF4-FFF2-40B4-BE49-F238E27FC236}">
                <a16:creationId xmlns:a16="http://schemas.microsoft.com/office/drawing/2014/main" id="{7B200023-E9FD-4F2E-8479-AE5562E6003D}"/>
              </a:ext>
            </a:extLst>
          </p:cNvPr>
          <p:cNvSpPr/>
          <p:nvPr/>
        </p:nvSpPr>
        <p:spPr bwMode="auto">
          <a:xfrm>
            <a:off x="1588300" y="18348473"/>
            <a:ext cx="16733651" cy="12129049"/>
          </a:xfrm>
          <a:prstGeom prst="roundRect">
            <a:avLst>
              <a:gd name="adj" fmla="val 10130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2" name="Text Box 11">
            <a:extLst>
              <a:ext uri="{FF2B5EF4-FFF2-40B4-BE49-F238E27FC236}">
                <a16:creationId xmlns:a16="http://schemas.microsoft.com/office/drawing/2014/main" id="{604AD7F2-AFAF-44D8-94B3-CB51A28EB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0753" y="18642771"/>
            <a:ext cx="16354695" cy="11654318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Wasseraufnahme- und  Wasserspeicherfähigkeit 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Bodens optimieren, z. B. durch gründliche Lockerung und Humusaufbau.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Wasserverluste 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aus dem Boden durch </a:t>
            </a: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Verdunstung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reduzieren, z. B. durch Mulchen oder Hacken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Effizient</a:t>
            </a:r>
            <a:r>
              <a:rPr lang="de-DE" sz="5400" b="1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bewässern</a:t>
            </a: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1698625" lvl="1" indent="-955675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SzPct val="150000"/>
              <a:buBlip>
                <a:blip r:embed="rId5"/>
              </a:buBlip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den frühen Morgenstunden gießen</a:t>
            </a:r>
          </a:p>
          <a:p>
            <a:pPr marL="1698625" lvl="1" indent="-955675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SzPct val="150000"/>
              <a:buBlip>
                <a:blip r:embed="rId5"/>
              </a:buBlip>
            </a:pPr>
            <a:r>
              <a:rPr lang="de-DE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Wasser 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bodennah und mit geringem Druck ausbringen</a:t>
            </a:r>
          </a:p>
          <a:p>
            <a:pPr marL="1698625" lvl="1" indent="-955675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SzPct val="150000"/>
              <a:buBlip>
                <a:blip r:embed="rId5"/>
              </a:buBlip>
            </a:pPr>
            <a:r>
              <a:rPr lang="de-DE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Lieber seltener und dafür durchdringend bewässern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AEF28325-5853-443C-B656-9FFE4833CEFD}"/>
              </a:ext>
            </a:extLst>
          </p:cNvPr>
          <p:cNvSpPr txBox="1"/>
          <p:nvPr/>
        </p:nvSpPr>
        <p:spPr>
          <a:xfrm>
            <a:off x="1552829" y="31269632"/>
            <a:ext cx="14569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Bewässerungstechnik</a:t>
            </a:r>
          </a:p>
        </p:txBody>
      </p:sp>
      <p:sp>
        <p:nvSpPr>
          <p:cNvPr id="54" name="Rechteck: abgerundete Ecken 53">
            <a:extLst>
              <a:ext uri="{FF2B5EF4-FFF2-40B4-BE49-F238E27FC236}">
                <a16:creationId xmlns:a16="http://schemas.microsoft.com/office/drawing/2014/main" id="{21FEBFFB-E61B-413E-866C-419406840CDB}"/>
              </a:ext>
            </a:extLst>
          </p:cNvPr>
          <p:cNvSpPr/>
          <p:nvPr/>
        </p:nvSpPr>
        <p:spPr bwMode="auto">
          <a:xfrm>
            <a:off x="1552829" y="32541451"/>
            <a:ext cx="16733651" cy="5418584"/>
          </a:xfrm>
          <a:prstGeom prst="roundRect">
            <a:avLst/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5" name="Text Box 11">
            <a:extLst>
              <a:ext uri="{FF2B5EF4-FFF2-40B4-BE49-F238E27FC236}">
                <a16:creationId xmlns:a16="http://schemas.microsoft.com/office/drawing/2014/main" id="{6BF7D15D-14D7-4994-97DA-5E186B1C3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9026" y="32850677"/>
            <a:ext cx="16347454" cy="5039046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Tropfbewässerungssysteme sind besonders sparsam und für verschiedenste Anwendungsbereiche geeignet.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Eine Automatisierung der Bewässerung ist auch im Hausgarten möglich und hilfreich. Regelmäßige Kontrollen sind aber dennoch erforderlich.</a:t>
            </a:r>
          </a:p>
        </p:txBody>
      </p:sp>
      <p:pic>
        <p:nvPicPr>
          <p:cNvPr id="60" name="Grafik 59">
            <a:extLst>
              <a:ext uri="{FF2B5EF4-FFF2-40B4-BE49-F238E27FC236}">
                <a16:creationId xmlns:a16="http://schemas.microsoft.com/office/drawing/2014/main" id="{63AB7F83-0A39-428D-849F-E99B96BF82D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21" b="4110"/>
          <a:stretch/>
        </p:blipFill>
        <p:spPr>
          <a:xfrm>
            <a:off x="20072229" y="10337392"/>
            <a:ext cx="8324719" cy="5906531"/>
          </a:xfrm>
          <a:prstGeom prst="roundRect">
            <a:avLst>
              <a:gd name="adj" fmla="val 9856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32FB883D-425D-4447-A075-11D7B0C70A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0"/>
          <a:stretch/>
        </p:blipFill>
        <p:spPr>
          <a:xfrm>
            <a:off x="20067180" y="17538679"/>
            <a:ext cx="8330964" cy="6097944"/>
          </a:xfrm>
          <a:prstGeom prst="roundRect">
            <a:avLst>
              <a:gd name="adj" fmla="val 8753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41607828-87D8-49EE-9020-9BA2E25505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7180" y="25036603"/>
            <a:ext cx="8223391" cy="6167543"/>
          </a:xfrm>
          <a:prstGeom prst="roundRect">
            <a:avLst>
              <a:gd name="adj" fmla="val 9666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18D30AA9-13E5-41CE-A592-6C16C29998A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468" r="13376" b="5018"/>
          <a:stretch/>
        </p:blipFill>
        <p:spPr>
          <a:xfrm>
            <a:off x="20068600" y="32541451"/>
            <a:ext cx="8230647" cy="5418585"/>
          </a:xfrm>
          <a:prstGeom prst="roundRect">
            <a:avLst>
              <a:gd name="adj" fmla="val 10104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B499ACE2-74FB-4B1C-8F83-F4C548ED2EA8}"/>
              </a:ext>
            </a:extLst>
          </p:cNvPr>
          <p:cNvSpPr txBox="1"/>
          <p:nvPr/>
        </p:nvSpPr>
        <p:spPr>
          <a:xfrm>
            <a:off x="5166115" y="88632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344CFE8-F612-4EFE-BA75-1B49A0452D96}"/>
              </a:ext>
            </a:extLst>
          </p:cNvPr>
          <p:cNvSpPr txBox="1"/>
          <p:nvPr/>
        </p:nvSpPr>
        <p:spPr>
          <a:xfrm>
            <a:off x="27899565" y="88632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AC2709F-9826-49F2-903B-D26F0A8A4312}"/>
              </a:ext>
            </a:extLst>
          </p:cNvPr>
          <p:cNvSpPr txBox="1"/>
          <p:nvPr/>
        </p:nvSpPr>
        <p:spPr>
          <a:xfrm>
            <a:off x="27903192" y="16323502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(3)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B28ED7A-B6BC-4296-A133-C6591D20865B}"/>
              </a:ext>
            </a:extLst>
          </p:cNvPr>
          <p:cNvSpPr txBox="1"/>
          <p:nvPr/>
        </p:nvSpPr>
        <p:spPr>
          <a:xfrm>
            <a:off x="27899059" y="23786725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(4)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7A763A4B-45D2-4A62-84D4-D5820F873236}"/>
              </a:ext>
            </a:extLst>
          </p:cNvPr>
          <p:cNvSpPr txBox="1"/>
          <p:nvPr/>
        </p:nvSpPr>
        <p:spPr>
          <a:xfrm>
            <a:off x="27894516" y="31276455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(5)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658C02D3-CCF8-48A5-BA9C-9EE796E1C0CF}"/>
              </a:ext>
            </a:extLst>
          </p:cNvPr>
          <p:cNvSpPr txBox="1"/>
          <p:nvPr/>
        </p:nvSpPr>
        <p:spPr>
          <a:xfrm>
            <a:off x="27899565" y="38005211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(6)</a:t>
            </a:r>
          </a:p>
        </p:txBody>
      </p:sp>
    </p:spTree>
    <p:extLst>
      <p:ext uri="{BB962C8B-B14F-4D97-AF65-F5344CB8AC3E}">
        <p14:creationId xmlns:p14="http://schemas.microsoft.com/office/powerpoint/2010/main" val="1751416239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Univers"/>
        <a:ea typeface=""/>
        <a:cs typeface="Arial"/>
      </a:majorFont>
      <a:minorFont>
        <a:latin typeface="Univers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</Words>
  <Application>Microsoft Office PowerPoint</Application>
  <PresentationFormat>Benutzerdefiniert</PresentationFormat>
  <Paragraphs>25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Univers</vt:lpstr>
      <vt:lpstr>Wingdings</vt:lpstr>
      <vt:lpstr>Standarddesign</vt:lpstr>
      <vt:lpstr>PowerPoint-Präsentation</vt:lpstr>
    </vt:vector>
  </TitlesOfParts>
  <Company>FH Weihenstephan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Zentrale Datenverarbeitung</dc:creator>
  <cp:lastModifiedBy>User</cp:lastModifiedBy>
  <cp:revision>592</cp:revision>
  <cp:lastPrinted>2013-11-07T10:24:37Z</cp:lastPrinted>
  <dcterms:created xsi:type="dcterms:W3CDTF">2010-03-29T08:35:48Z</dcterms:created>
  <dcterms:modified xsi:type="dcterms:W3CDTF">2021-10-22T15:00:44Z</dcterms:modified>
</cp:coreProperties>
</file>