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4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63">
  <p:sldMasterIdLst>
    <p:sldMasterId id="2147483664" r:id="rId1"/>
    <p:sldMasterId id="2147483687" r:id="rId2"/>
    <p:sldMasterId id="2147483723" r:id="rId3"/>
    <p:sldMasterId id="2147483654" r:id="rId4"/>
    <p:sldMasterId id="2147483702" r:id="rId5"/>
    <p:sldMasterId id="2147483714" r:id="rId6"/>
  </p:sldMasterIdLst>
  <p:notesMasterIdLst>
    <p:notesMasterId r:id="rId76"/>
  </p:notesMasterIdLst>
  <p:handoutMasterIdLst>
    <p:handoutMasterId r:id="rId77"/>
  </p:handoutMasterIdLst>
  <p:sldIdLst>
    <p:sldId id="268" r:id="rId7"/>
    <p:sldId id="374" r:id="rId8"/>
    <p:sldId id="476" r:id="rId9"/>
    <p:sldId id="415" r:id="rId10"/>
    <p:sldId id="459" r:id="rId11"/>
    <p:sldId id="416" r:id="rId12"/>
    <p:sldId id="417" r:id="rId13"/>
    <p:sldId id="419" r:id="rId14"/>
    <p:sldId id="420" r:id="rId15"/>
    <p:sldId id="461" r:id="rId16"/>
    <p:sldId id="422" r:id="rId17"/>
    <p:sldId id="423" r:id="rId18"/>
    <p:sldId id="424" r:id="rId19"/>
    <p:sldId id="425" r:id="rId20"/>
    <p:sldId id="426" r:id="rId21"/>
    <p:sldId id="451" r:id="rId22"/>
    <p:sldId id="452" r:id="rId23"/>
    <p:sldId id="431" r:id="rId24"/>
    <p:sldId id="404" r:id="rId25"/>
    <p:sldId id="432" r:id="rId26"/>
    <p:sldId id="433" r:id="rId27"/>
    <p:sldId id="462" r:id="rId28"/>
    <p:sldId id="436" r:id="rId29"/>
    <p:sldId id="437" r:id="rId30"/>
    <p:sldId id="438" r:id="rId31"/>
    <p:sldId id="456" r:id="rId32"/>
    <p:sldId id="375" r:id="rId33"/>
    <p:sldId id="376" r:id="rId34"/>
    <p:sldId id="463" r:id="rId35"/>
    <p:sldId id="381" r:id="rId36"/>
    <p:sldId id="382" r:id="rId37"/>
    <p:sldId id="477" r:id="rId38"/>
    <p:sldId id="412" r:id="rId39"/>
    <p:sldId id="475" r:id="rId40"/>
    <p:sldId id="413" r:id="rId41"/>
    <p:sldId id="479" r:id="rId42"/>
    <p:sldId id="480" r:id="rId43"/>
    <p:sldId id="478" r:id="rId44"/>
    <p:sldId id="414" r:id="rId45"/>
    <p:sldId id="464" r:id="rId46"/>
    <p:sldId id="466" r:id="rId47"/>
    <p:sldId id="468" r:id="rId48"/>
    <p:sldId id="383" r:id="rId49"/>
    <p:sldId id="469" r:id="rId50"/>
    <p:sldId id="386" r:id="rId51"/>
    <p:sldId id="387" r:id="rId52"/>
    <p:sldId id="389" r:id="rId53"/>
    <p:sldId id="465" r:id="rId54"/>
    <p:sldId id="391" r:id="rId55"/>
    <p:sldId id="392" r:id="rId56"/>
    <p:sldId id="470" r:id="rId57"/>
    <p:sldId id="393" r:id="rId58"/>
    <p:sldId id="394" r:id="rId59"/>
    <p:sldId id="457" r:id="rId60"/>
    <p:sldId id="410" r:id="rId61"/>
    <p:sldId id="397" r:id="rId62"/>
    <p:sldId id="411" r:id="rId63"/>
    <p:sldId id="458" r:id="rId64"/>
    <p:sldId id="455" r:id="rId65"/>
    <p:sldId id="349" r:id="rId66"/>
    <p:sldId id="440" r:id="rId67"/>
    <p:sldId id="441" r:id="rId68"/>
    <p:sldId id="442" r:id="rId69"/>
    <p:sldId id="443" r:id="rId70"/>
    <p:sldId id="445" r:id="rId71"/>
    <p:sldId id="444" r:id="rId72"/>
    <p:sldId id="471" r:id="rId73"/>
    <p:sldId id="472" r:id="rId74"/>
    <p:sldId id="473" r:id="rId75"/>
  </p:sldIdLst>
  <p:sldSz cx="9144000" cy="5143500" type="screen16x9"/>
  <p:notesSz cx="6858000" cy="9144000"/>
  <p:defaultTextStyle>
    <a:defPPr>
      <a:defRPr lang="de-DE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elfolie" id="{2DECB533-2DEF-1944-98A3-789A684D1CFE}">
          <p14:sldIdLst>
            <p14:sldId id="268"/>
            <p14:sldId id="374"/>
            <p14:sldId id="476"/>
            <p14:sldId id="415"/>
            <p14:sldId id="459"/>
            <p14:sldId id="416"/>
            <p14:sldId id="417"/>
            <p14:sldId id="419"/>
            <p14:sldId id="420"/>
            <p14:sldId id="461"/>
            <p14:sldId id="422"/>
            <p14:sldId id="423"/>
            <p14:sldId id="424"/>
            <p14:sldId id="425"/>
            <p14:sldId id="426"/>
            <p14:sldId id="451"/>
            <p14:sldId id="452"/>
            <p14:sldId id="431"/>
            <p14:sldId id="404"/>
            <p14:sldId id="432"/>
            <p14:sldId id="433"/>
            <p14:sldId id="462"/>
            <p14:sldId id="436"/>
            <p14:sldId id="437"/>
            <p14:sldId id="438"/>
            <p14:sldId id="456"/>
            <p14:sldId id="375"/>
            <p14:sldId id="376"/>
            <p14:sldId id="463"/>
            <p14:sldId id="381"/>
            <p14:sldId id="382"/>
            <p14:sldId id="477"/>
            <p14:sldId id="412"/>
            <p14:sldId id="475"/>
            <p14:sldId id="413"/>
            <p14:sldId id="479"/>
            <p14:sldId id="480"/>
            <p14:sldId id="478"/>
            <p14:sldId id="414"/>
            <p14:sldId id="464"/>
            <p14:sldId id="466"/>
            <p14:sldId id="468"/>
            <p14:sldId id="383"/>
            <p14:sldId id="469"/>
            <p14:sldId id="386"/>
            <p14:sldId id="387"/>
            <p14:sldId id="389"/>
            <p14:sldId id="465"/>
            <p14:sldId id="391"/>
            <p14:sldId id="392"/>
            <p14:sldId id="470"/>
            <p14:sldId id="393"/>
            <p14:sldId id="394"/>
            <p14:sldId id="457"/>
            <p14:sldId id="410"/>
            <p14:sldId id="397"/>
            <p14:sldId id="411"/>
            <p14:sldId id="458"/>
            <p14:sldId id="455"/>
            <p14:sldId id="349"/>
            <p14:sldId id="440"/>
            <p14:sldId id="441"/>
            <p14:sldId id="442"/>
            <p14:sldId id="443"/>
            <p14:sldId id="445"/>
            <p14:sldId id="444"/>
            <p14:sldId id="471"/>
            <p14:sldId id="472"/>
            <p14:sldId id="473"/>
          </p14:sldIdLst>
        </p14:section>
        <p14:section name="Schlussfolie" id="{A42BD0D9-7311-4C4E-866E-5CACF351645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3140" userDrawn="1">
          <p15:clr>
            <a:srgbClr val="A4A3A4"/>
          </p15:clr>
        </p15:guide>
        <p15:guide id="2" pos="612">
          <p15:clr>
            <a:srgbClr val="A4A3A4"/>
          </p15:clr>
        </p15:guide>
        <p15:guide id="3" pos="5329">
          <p15:clr>
            <a:srgbClr val="A4A3A4"/>
          </p15:clr>
        </p15:guide>
        <p15:guide id="4" orient="horz" pos="1166">
          <p15:clr>
            <a:srgbClr val="A4A3A4"/>
          </p15:clr>
        </p15:guide>
        <p15:guide id="5" pos="2971">
          <p15:clr>
            <a:srgbClr val="A4A3A4"/>
          </p15:clr>
        </p15:guide>
        <p15:guide id="6" pos="2835">
          <p15:clr>
            <a:srgbClr val="A4A3A4"/>
          </p15:clr>
        </p15:guide>
        <p15:guide id="7" pos="3107">
          <p15:clr>
            <a:srgbClr val="A4A3A4"/>
          </p15:clr>
        </p15:guide>
        <p15:guide id="8" orient="horz" pos="2890" userDrawn="1">
          <p15:clr>
            <a:srgbClr val="A4A3A4"/>
          </p15:clr>
        </p15:guide>
        <p15:guide id="9" orient="horz" pos="2777" userDrawn="1">
          <p15:clr>
            <a:srgbClr val="A4A3A4"/>
          </p15:clr>
        </p15:guide>
        <p15:guide id="10" orient="horz" pos="78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7AB800"/>
    <a:srgbClr val="FF9900"/>
    <a:srgbClr val="990000"/>
    <a:srgbClr val="33CCFF"/>
    <a:srgbClr val="FF0066"/>
    <a:srgbClr val="FF3300"/>
    <a:srgbClr val="856005"/>
    <a:srgbClr val="79B800"/>
    <a:srgbClr val="797979"/>
    <a:srgbClr val="78B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398" autoAdjust="0"/>
    <p:restoredTop sz="94830"/>
  </p:normalViewPr>
  <p:slideViewPr>
    <p:cSldViewPr snapToGrid="0" showGuides="1">
      <p:cViewPr varScale="1">
        <p:scale>
          <a:sx n="110" d="100"/>
          <a:sy n="110" d="100"/>
        </p:scale>
        <p:origin x="504" y="72"/>
      </p:cViewPr>
      <p:guideLst>
        <p:guide orient="horz" pos="3140"/>
        <p:guide pos="612"/>
        <p:guide pos="5329"/>
        <p:guide orient="horz" pos="1166"/>
        <p:guide pos="2971"/>
        <p:guide pos="2835"/>
        <p:guide pos="3107"/>
        <p:guide orient="horz" pos="2890"/>
        <p:guide orient="horz" pos="2777"/>
        <p:guide orient="horz" pos="7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3154" y="6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16" Type="http://schemas.openxmlformats.org/officeDocument/2006/relationships/slide" Target="slides/slide10.xml"/><Relationship Id="rId11" Type="http://schemas.openxmlformats.org/officeDocument/2006/relationships/slide" Target="slides/slide5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74" Type="http://schemas.openxmlformats.org/officeDocument/2006/relationships/slide" Target="slides/slide68.xml"/><Relationship Id="rId79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5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77" Type="http://schemas.openxmlformats.org/officeDocument/2006/relationships/handoutMaster" Target="handoutMasters/handoutMaster1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80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slide" Target="slides/slide64.xml"/><Relationship Id="rId75" Type="http://schemas.openxmlformats.org/officeDocument/2006/relationships/slide" Target="slides/slide69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slide" Target="slides/slide67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3.xml"/><Relationship Id="rId24" Type="http://schemas.openxmlformats.org/officeDocument/2006/relationships/slide" Target="slides/slide18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66" Type="http://schemas.openxmlformats.org/officeDocument/2006/relationships/slide" Target="slides/slide6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6939F028-D89F-C046-822F-837811D2D45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9703030-51C4-C344-99E7-B14DFD7502A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33F08E-1E37-7145-A622-D3E39134B2B1}" type="datetimeFigureOut">
              <a:rPr lang="de-DE" smtClean="0"/>
              <a:t>10.12.2021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FAD0A15-FD0C-C245-A883-A76A5021F56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8EDF909-BF86-3547-AD47-42363E9E19D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606E7B-9D3C-6849-A7F1-AA9A084F15B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993477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074754B4-8D1D-2B41-BDA7-52ABE22D2E6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4F5EE89F-9D41-4348-A65C-4EAD28C4BD4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D141D68A-27D0-954B-B677-A78B99C7E5B8}" type="datetimeFigureOut">
              <a:rPr lang="de-DE"/>
              <a:pPr>
                <a:defRPr/>
              </a:pPr>
              <a:t>10.12.2021</a:t>
            </a:fld>
            <a:endParaRPr lang="de-DE"/>
          </a:p>
        </p:txBody>
      </p:sp>
      <p:sp>
        <p:nvSpPr>
          <p:cNvPr id="4" name="Folienbildplatzhalter 3">
            <a:extLst>
              <a:ext uri="{FF2B5EF4-FFF2-40B4-BE49-F238E27FC236}">
                <a16:creationId xmlns:a16="http://schemas.microsoft.com/office/drawing/2014/main" id="{0A771452-3ED6-A84B-AC5C-561043E0346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>
            <a:extLst>
              <a:ext uri="{FF2B5EF4-FFF2-40B4-BE49-F238E27FC236}">
                <a16:creationId xmlns:a16="http://schemas.microsoft.com/office/drawing/2014/main" id="{F5EE78D8-7438-A141-86CB-03A317E5AD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1810F62-1431-9D40-AB36-61009CBA38C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E67BCBDC-F6FA-3E48-8279-29DA9E09C6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273CBCBF-FFDA-C943-A2C8-A35F76A11E0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73CBCBF-FFDA-C943-A2C8-A35F76A11E07}" type="slidenum">
              <a:rPr lang="de-DE" smtClean="0"/>
              <a:pPr>
                <a:defRPr/>
              </a:pPr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92749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73CBCBF-FFDA-C943-A2C8-A35F76A11E07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anose="020B0600070205080204" pitchFamily="34" charset="-128"/>
                <a:cs typeface="+mn-cs"/>
              </a:rPr>
              <a:pPr marL="0" marR="0" lvl="0" indent="0" algn="r" defTabSz="4572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ＭＳ Ｐゴシック" panose="020B060007020508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09588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_mit_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164431E-EAC1-CB49-AA70-9F75F51F7448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76262" y="1058863"/>
            <a:ext cx="7956551" cy="35655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Hintergrundbild über diesen Platzhalter hinzufügen. Falls kein Hintergrundbild vorhanden ist, bitte eine der anderen Titelfolien verwenden</a:t>
            </a:r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022F645E-E365-024D-AD0E-0205983FBBA8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-358890" y="1579048"/>
            <a:ext cx="3925888" cy="392430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vert270"/>
          <a:lstStyle>
            <a:lvl1pPr marL="0" indent="0">
              <a:buFontTx/>
              <a:buNone/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de-DE" dirty="0"/>
              <a:t>Bitte hier nichts einfügen.</a:t>
            </a:r>
          </a:p>
        </p:txBody>
      </p:sp>
      <p:sp>
        <p:nvSpPr>
          <p:cNvPr id="14" name="Textplatzhalter 9">
            <a:extLst>
              <a:ext uri="{FF2B5EF4-FFF2-40B4-BE49-F238E27FC236}">
                <a16:creationId xmlns:a16="http://schemas.microsoft.com/office/drawing/2014/main" id="{61193814-994C-3040-A597-729DEBEC205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71551" y="4287986"/>
            <a:ext cx="2450076" cy="28236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fld id="{A3D54916-CEBA-6B48-A3D0-23D67B2BC3B8}" type="datetime1">
              <a:rPr lang="de-DE" smtClean="0"/>
              <a:t>30.07.19</a:t>
            </a:fld>
            <a:endParaRPr lang="de-DE" dirty="0"/>
          </a:p>
        </p:txBody>
      </p:sp>
      <p:sp>
        <p:nvSpPr>
          <p:cNvPr id="7" name="Textplatzhalter 9"/>
          <p:cNvSpPr>
            <a:spLocks noGrp="1"/>
          </p:cNvSpPr>
          <p:nvPr>
            <p:ph type="body" sz="quarter" idx="14" hasCustomPrompt="1"/>
          </p:nvPr>
        </p:nvSpPr>
        <p:spPr>
          <a:xfrm>
            <a:off x="971551" y="3912118"/>
            <a:ext cx="3796710" cy="233363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r>
              <a:rPr lang="de-DE" dirty="0"/>
              <a:t>Hier steht die Referentin/der Referent</a:t>
            </a:r>
          </a:p>
        </p:txBody>
      </p:sp>
      <p:sp>
        <p:nvSpPr>
          <p:cNvPr id="9" name="Textplatzhalter 9"/>
          <p:cNvSpPr>
            <a:spLocks noGrp="1"/>
          </p:cNvSpPr>
          <p:nvPr>
            <p:ph type="body" sz="quarter" idx="13" hasCustomPrompt="1"/>
          </p:nvPr>
        </p:nvSpPr>
        <p:spPr>
          <a:xfrm>
            <a:off x="960728" y="2426661"/>
            <a:ext cx="7434000" cy="381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1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Untertitel</a:t>
            </a:r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960728" y="1769435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200" b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Titel</a:t>
            </a:r>
          </a:p>
        </p:txBody>
      </p:sp>
    </p:spTree>
    <p:extLst>
      <p:ext uri="{BB962C8B-B14F-4D97-AF65-F5344CB8AC3E}">
        <p14:creationId xmlns:p14="http://schemas.microsoft.com/office/powerpoint/2010/main" val="24968172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67">
          <p15:clr>
            <a:srgbClr val="FBAE40"/>
          </p15:clr>
        </p15:guide>
        <p15:guide id="2" pos="363">
          <p15:clr>
            <a:srgbClr val="FBAE40"/>
          </p15:clr>
        </p15:guide>
        <p15:guide id="3" pos="5375" userDrawn="1">
          <p15:clr>
            <a:srgbClr val="FBAE40"/>
          </p15:clr>
        </p15:guide>
        <p15:guide id="4" orient="horz" pos="2913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14"/>
          <p:cNvSpPr>
            <a:spLocks noGrp="1"/>
          </p:cNvSpPr>
          <p:nvPr>
            <p:ph type="body" sz="quarter" idx="12"/>
          </p:nvPr>
        </p:nvSpPr>
        <p:spPr>
          <a:xfrm>
            <a:off x="971550" y="1174768"/>
            <a:ext cx="6612591" cy="2956500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9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Textplatzhalter 6"/>
          <p:cNvSpPr>
            <a:spLocks noGrp="1"/>
          </p:cNvSpPr>
          <p:nvPr>
            <p:ph type="body" sz="quarter" idx="14" hasCustomPrompt="1"/>
          </p:nvPr>
        </p:nvSpPr>
        <p:spPr>
          <a:xfrm>
            <a:off x="971550" y="617855"/>
            <a:ext cx="6612591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400" b="1"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 err="1"/>
              <a:t>tformat</a:t>
            </a:r>
            <a:r>
              <a:rPr lang="de-DE" dirty="0"/>
              <a:t> bearbeiten</a:t>
            </a:r>
          </a:p>
        </p:txBody>
      </p:sp>
    </p:spTree>
    <p:extLst>
      <p:ext uri="{BB962C8B-B14F-4D97-AF65-F5344CB8AC3E}">
        <p14:creationId xmlns:p14="http://schemas.microsoft.com/office/powerpoint/2010/main" val="38393717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5">
            <a:extLst>
              <a:ext uri="{FF2B5EF4-FFF2-40B4-BE49-F238E27FC236}">
                <a16:creationId xmlns:a16="http://schemas.microsoft.com/office/drawing/2014/main" id="{511A0D6D-0695-2147-8146-7BCDB70E3A7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71550" y="1295399"/>
            <a:ext cx="2603965" cy="288031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de-DE" noProof="0" dirty="0"/>
          </a:p>
        </p:txBody>
      </p:sp>
      <p:sp>
        <p:nvSpPr>
          <p:cNvPr id="9" name="Textplatzhalter 6">
            <a:extLst>
              <a:ext uri="{FF2B5EF4-FFF2-40B4-BE49-F238E27FC236}">
                <a16:creationId xmlns:a16="http://schemas.microsoft.com/office/drawing/2014/main" id="{389C19C7-F8DC-FB46-A5DE-AFA62745BD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71550" y="663575"/>
            <a:ext cx="5527861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 b="1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1" name="Bildplatzhalter 5">
            <a:extLst>
              <a:ext uri="{FF2B5EF4-FFF2-40B4-BE49-F238E27FC236}">
                <a16:creationId xmlns:a16="http://schemas.microsoft.com/office/drawing/2014/main" id="{42013419-2524-8242-995B-47C1E14E67A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932364" y="1295398"/>
            <a:ext cx="2603965" cy="288031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de-DE" noProof="0" dirty="0"/>
          </a:p>
        </p:txBody>
      </p:sp>
      <p:sp>
        <p:nvSpPr>
          <p:cNvPr id="16" name="Textplatzhalter 2">
            <a:extLst>
              <a:ext uri="{FF2B5EF4-FFF2-40B4-BE49-F238E27FC236}">
                <a16:creationId xmlns:a16="http://schemas.microsoft.com/office/drawing/2014/main" id="{B0109FE9-C55D-B949-9FF1-13B699A7175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71551" y="4308050"/>
            <a:ext cx="2600450" cy="1849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de-DE" dirty="0"/>
              <a:t>Bildunterschrift</a:t>
            </a:r>
          </a:p>
        </p:txBody>
      </p:sp>
      <p:sp>
        <p:nvSpPr>
          <p:cNvPr id="17" name="Textplatzhalter 2">
            <a:extLst>
              <a:ext uri="{FF2B5EF4-FFF2-40B4-BE49-F238E27FC236}">
                <a16:creationId xmlns:a16="http://schemas.microsoft.com/office/drawing/2014/main" id="{46A8EE62-3AF7-A44B-8E5E-83CD60CD5C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933140" y="4308050"/>
            <a:ext cx="2600450" cy="1849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de-DE" dirty="0"/>
              <a:t>Bildunterschrift</a:t>
            </a:r>
          </a:p>
        </p:txBody>
      </p:sp>
    </p:spTree>
    <p:extLst>
      <p:ext uri="{BB962C8B-B14F-4D97-AF65-F5344CB8AC3E}">
        <p14:creationId xmlns:p14="http://schemas.microsoft.com/office/powerpoint/2010/main" val="17364582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31" userDrawn="1">
          <p15:clr>
            <a:srgbClr val="FBAE40"/>
          </p15:clr>
        </p15:guide>
        <p15:guide id="2" orient="horz" pos="2913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k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platzhalter 6"/>
          <p:cNvSpPr>
            <a:spLocks noGrp="1"/>
          </p:cNvSpPr>
          <p:nvPr>
            <p:ph type="body" sz="quarter" idx="14"/>
          </p:nvPr>
        </p:nvSpPr>
        <p:spPr>
          <a:xfrm>
            <a:off x="971550" y="617855"/>
            <a:ext cx="6576733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 b="1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Diagrammplatzhalter 3">
            <a:extLst>
              <a:ext uri="{FF2B5EF4-FFF2-40B4-BE49-F238E27FC236}">
                <a16:creationId xmlns:a16="http://schemas.microsoft.com/office/drawing/2014/main" id="{34879D79-ED8E-C442-8DED-C6DE23461BBC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71551" y="1249680"/>
            <a:ext cx="3074520" cy="2879725"/>
          </a:xfrm>
          <a:prstGeom prst="rect">
            <a:avLst/>
          </a:prstGeom>
        </p:spPr>
        <p:txBody>
          <a:bodyPr/>
          <a:lstStyle>
            <a:lvl1pPr>
              <a:defRPr sz="19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19" name="Diagrammplatzhalter 3">
            <a:extLst>
              <a:ext uri="{FF2B5EF4-FFF2-40B4-BE49-F238E27FC236}">
                <a16:creationId xmlns:a16="http://schemas.microsoft.com/office/drawing/2014/main" id="{0BF4F407-D991-3944-B834-9D39AD06CF7A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4524188" y="1249680"/>
            <a:ext cx="3024095" cy="2879725"/>
          </a:xfrm>
          <a:prstGeom prst="rect">
            <a:avLst/>
          </a:prstGeom>
        </p:spPr>
        <p:txBody>
          <a:bodyPr/>
          <a:lstStyle>
            <a:lvl1pPr>
              <a:defRPr sz="19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2330983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platzhalter 6"/>
          <p:cNvSpPr>
            <a:spLocks noGrp="1"/>
          </p:cNvSpPr>
          <p:nvPr>
            <p:ph type="body" sz="quarter" idx="14"/>
          </p:nvPr>
        </p:nvSpPr>
        <p:spPr>
          <a:xfrm>
            <a:off x="971550" y="617855"/>
            <a:ext cx="6645420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 b="1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8" name="Tabellenplatzhalter 7">
            <a:extLst>
              <a:ext uri="{FF2B5EF4-FFF2-40B4-BE49-F238E27FC236}">
                <a16:creationId xmlns:a16="http://schemas.microsoft.com/office/drawing/2014/main" id="{523358DF-D349-A544-A68A-E2102A7533B0}"/>
              </a:ext>
            </a:extLst>
          </p:cNvPr>
          <p:cNvSpPr>
            <a:spLocks noGrp="1"/>
          </p:cNvSpPr>
          <p:nvPr>
            <p:ph type="tbl" sz="quarter" idx="18"/>
          </p:nvPr>
        </p:nvSpPr>
        <p:spPr>
          <a:xfrm>
            <a:off x="971550" y="1249680"/>
            <a:ext cx="6582709" cy="2736850"/>
          </a:xfrm>
          <a:prstGeom prst="rect">
            <a:avLst/>
          </a:prstGeom>
        </p:spPr>
        <p:txBody>
          <a:bodyPr/>
          <a:lstStyle>
            <a:lvl1pPr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316972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77">
          <p15:clr>
            <a:srgbClr val="FBAE40"/>
          </p15:clr>
        </p15:guide>
        <p15:guide id="2" orient="horz" pos="289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folie_mit_Keyvis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21D6AE9A-6707-104A-903A-662D6A58BC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12295" y="-115747"/>
            <a:ext cx="9372042" cy="5370654"/>
          </a:xfrm>
          <a:prstGeom prst="rect">
            <a:avLst/>
          </a:prstGeom>
        </p:spPr>
      </p:pic>
      <p:sp>
        <p:nvSpPr>
          <p:cNvPr id="8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960728" y="1769435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200" b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Titel</a:t>
            </a:r>
          </a:p>
        </p:txBody>
      </p:sp>
      <p:sp>
        <p:nvSpPr>
          <p:cNvPr id="20" name="Textplatzhalter 9">
            <a:extLst>
              <a:ext uri="{FF2B5EF4-FFF2-40B4-BE49-F238E27FC236}">
                <a16:creationId xmlns:a16="http://schemas.microsoft.com/office/drawing/2014/main" id="{46C0452A-134E-1140-B219-A5D5347E4C1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60728" y="2426661"/>
            <a:ext cx="7434000" cy="381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1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Untertitel</a:t>
            </a:r>
          </a:p>
        </p:txBody>
      </p:sp>
      <p:sp>
        <p:nvSpPr>
          <p:cNvPr id="11" name="Textplatzhalter 9">
            <a:extLst>
              <a:ext uri="{FF2B5EF4-FFF2-40B4-BE49-F238E27FC236}">
                <a16:creationId xmlns:a16="http://schemas.microsoft.com/office/drawing/2014/main" id="{9B94B36A-D591-034B-A737-CDC922FB57B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71550" y="4151351"/>
            <a:ext cx="4059619" cy="233363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r>
              <a:rPr lang="de-DE" dirty="0"/>
              <a:t>Hier steht die Referentin/der Referent</a:t>
            </a:r>
          </a:p>
        </p:txBody>
      </p:sp>
      <p:sp>
        <p:nvSpPr>
          <p:cNvPr id="12" name="Textplatzhalter 9">
            <a:extLst>
              <a:ext uri="{FF2B5EF4-FFF2-40B4-BE49-F238E27FC236}">
                <a16:creationId xmlns:a16="http://schemas.microsoft.com/office/drawing/2014/main" id="{A5EE3737-C127-A24B-A035-A0B122426CD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71551" y="4527219"/>
            <a:ext cx="2450076" cy="28236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fld id="{A3D54916-CEBA-6B48-A3D0-23D67B2BC3B8}" type="datetime1">
              <a:rPr lang="de-DE" smtClean="0"/>
              <a:t>30.07.19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304682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67">
          <p15:clr>
            <a:srgbClr val="FBAE40"/>
          </p15:clr>
        </p15:guide>
        <p15:guide id="2" pos="363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CC1AAE-6BE9-4EAF-A764-4BC8C2BC42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7514FEB-6820-4D12-A31B-4A60CF6466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36B78A0-9EEF-4E5D-9ECB-93AA5C787B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7155E-96C3-46FC-92C2-51C2716D74FF}" type="datetimeFigureOut">
              <a:rPr lang="de-DE" smtClean="0"/>
              <a:t>10.12.2021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0AAD042-129C-4425-B3C5-A8A1B7D5A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B6A45AEC-3F1A-4CD3-BDCA-444499975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68525-89DB-4BB5-8DA3-8529999F9D6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300375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7A66CD-DBAB-49CF-8CB3-CFC5571ADC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22D26F4-5BC4-4311-BBA4-1D59864EC3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6B9FF57-1308-486E-A1A4-DC014BF1BB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7155E-96C3-46FC-92C2-51C2716D74FF}" type="datetimeFigureOut">
              <a:rPr lang="de-DE" smtClean="0"/>
              <a:t>10.12.2021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7E72B86-45A3-491D-8BFA-E534594B4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905761F-F29E-4CA8-9125-494E545BE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68525-89DB-4BB5-8DA3-8529999F9D6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223857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0F41E9-5CD5-4DA3-BBB5-94F3DA7B3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AF2A54D-2E1B-4BC1-9F3A-82ADDB4A53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29EA6DC-5BD4-428D-AB63-FC3E514A7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7155E-96C3-46FC-92C2-51C2716D74FF}" type="datetimeFigureOut">
              <a:rPr lang="de-DE" smtClean="0"/>
              <a:t>10.12.2021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64D94BA-ADA9-4B77-BFEE-3D3464794D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DEB50CF-EBC2-48C2-9487-F11516C84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68525-89DB-4BB5-8DA3-8529999F9D6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75339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003959-0F5A-49CC-B151-1A1CEE326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9D6FA64-A5EC-486A-A1AA-0175965BD2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D88C495-5326-4358-B90E-6E3535FAC8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6B467779-E6D2-449A-9FE1-B3E9B191F7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7155E-96C3-46FC-92C2-51C2716D74FF}" type="datetimeFigureOut">
              <a:rPr lang="de-DE" smtClean="0"/>
              <a:t>10.12.2021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821C6E7-A5AF-48C4-AA86-7D36CD6FAA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8402337-1AC4-4988-A68C-F9A726BBC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68525-89DB-4BB5-8DA3-8529999F9D6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895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877BDD9-F3A0-4C43-A265-EFEFBAC8AC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4DD9BA8-7AFD-40C9-84D3-8D7AFEB9FD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E6D98C5-1815-444A-8CA0-8CEDFEC37F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1B1C403-A9BF-4482-94EF-A6F4082C7F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8D254482-4E96-4602-855A-07DE354D2A9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CFD1B885-480F-4332-9DCD-EA05CADBC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7155E-96C3-46FC-92C2-51C2716D74FF}" type="datetimeFigureOut">
              <a:rPr lang="de-DE" smtClean="0"/>
              <a:t>10.12.2021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4312900A-CE8D-415E-915E-051E52C57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093D308E-1D27-43FC-9942-2155500C8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68525-89DB-4BB5-8DA3-8529999F9D6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4903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folie_mit_Keyvisual_im_Pas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fik 16">
            <a:extLst>
              <a:ext uri="{FF2B5EF4-FFF2-40B4-BE49-F238E27FC236}">
                <a16:creationId xmlns:a16="http://schemas.microsoft.com/office/drawing/2014/main" id="{2D91F386-E352-7F4D-89FB-D623A1C7FC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7408" y="1123581"/>
            <a:ext cx="7935405" cy="517590"/>
          </a:xfrm>
          <a:prstGeom prst="rect">
            <a:avLst/>
          </a:prstGeom>
        </p:spPr>
      </p:pic>
      <p:sp>
        <p:nvSpPr>
          <p:cNvPr id="8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987552" y="1188732"/>
            <a:ext cx="7407176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2800" b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Titel</a:t>
            </a:r>
          </a:p>
        </p:txBody>
      </p:sp>
      <p:sp>
        <p:nvSpPr>
          <p:cNvPr id="9" name="Textplatzhalter 9"/>
          <p:cNvSpPr>
            <a:spLocks noGrp="1"/>
          </p:cNvSpPr>
          <p:nvPr>
            <p:ph type="body" sz="quarter" idx="13" hasCustomPrompt="1"/>
          </p:nvPr>
        </p:nvSpPr>
        <p:spPr>
          <a:xfrm>
            <a:off x="987552" y="1671468"/>
            <a:ext cx="7407176" cy="324678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Untertitel</a:t>
            </a:r>
          </a:p>
        </p:txBody>
      </p:sp>
      <p:sp>
        <p:nvSpPr>
          <p:cNvPr id="10" name="Textplatzhalter 9">
            <a:extLst>
              <a:ext uri="{FF2B5EF4-FFF2-40B4-BE49-F238E27FC236}">
                <a16:creationId xmlns:a16="http://schemas.microsoft.com/office/drawing/2014/main" id="{2EE1536B-D72F-9F43-BFF5-361152D0080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649506" y="3912118"/>
            <a:ext cx="3998259" cy="233363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r>
              <a:rPr lang="de-DE" dirty="0"/>
              <a:t>Hier steht die Referentin/der Referent</a:t>
            </a:r>
          </a:p>
        </p:txBody>
      </p:sp>
      <p:sp>
        <p:nvSpPr>
          <p:cNvPr id="11" name="Textplatzhalter 9">
            <a:extLst>
              <a:ext uri="{FF2B5EF4-FFF2-40B4-BE49-F238E27FC236}">
                <a16:creationId xmlns:a16="http://schemas.microsoft.com/office/drawing/2014/main" id="{89C9E519-5629-154E-9EDA-9F1D7E0980B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9505" y="4287986"/>
            <a:ext cx="1772121" cy="28236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fld id="{A3D54916-CEBA-6B48-A3D0-23D67B2BC3B8}" type="datetime1">
              <a:rPr lang="de-DE" smtClean="0"/>
              <a:t>30.07.19</a:t>
            </a:fld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2D91F386-E352-7F4D-89FB-D623A1C7FC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7407" y="4712861"/>
            <a:ext cx="7935405" cy="271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21004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67">
          <p15:clr>
            <a:srgbClr val="FBAE40"/>
          </p15:clr>
        </p15:guide>
        <p15:guide id="2" pos="363">
          <p15:clr>
            <a:srgbClr val="FBAE40"/>
          </p15:clr>
        </p15:guide>
        <p15:guide id="3" pos="5375" userDrawn="1">
          <p15:clr>
            <a:srgbClr val="FBAE40"/>
          </p15:clr>
        </p15:guide>
        <p15:guide id="4" orient="horz" pos="2913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40D0267-0CB5-4C6D-9C1C-CD66621301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53F7DA1-F606-4B8A-9A38-F9FF996D4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7155E-96C3-46FC-92C2-51C2716D74FF}" type="datetimeFigureOut">
              <a:rPr lang="de-DE" smtClean="0"/>
              <a:t>10.12.2021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61DF964-DDE6-4A25-9FCB-0D8ED55C0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FC787C3-3248-4F9C-93B1-E37652BF4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68525-89DB-4BB5-8DA3-8529999F9D6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35861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A4B6F14-CE8C-4319-8A0A-3A1DD0DAF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7155E-96C3-46FC-92C2-51C2716D74FF}" type="datetimeFigureOut">
              <a:rPr lang="de-DE" smtClean="0"/>
              <a:t>10.12.2021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A05C2D0E-FDA6-4EC8-B5D1-7C0CA0AA2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BAB2098-29DD-4861-B80C-656591E3D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68525-89DB-4BB5-8DA3-8529999F9D6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89414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613B62-5F8D-4076-B2AA-A570DAFA9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80F5808-FB9A-4FE4-8F78-6AAB54CDD1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68F7D44-7533-41A0-A270-A51CBA4827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C063DC82-57EF-4C54-98D0-F69A6A9E45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7155E-96C3-46FC-92C2-51C2716D74FF}" type="datetimeFigureOut">
              <a:rPr lang="de-DE" smtClean="0"/>
              <a:t>10.12.2021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DF309FCA-26BD-483C-94CC-08FF4A4723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BA16D9F-EAB4-40A1-B3EF-E356D8B58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68525-89DB-4BB5-8DA3-8529999F9D6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261653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2EEBC6-F817-4015-880A-EBEAC5D61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B36BEBA4-9AEC-4F3F-A182-67DE391D4B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B453DDD-2A0B-4B98-9919-A8B4F608A8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750C36A-E68F-4BDF-A59D-5AE0A2D629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7155E-96C3-46FC-92C2-51C2716D74FF}" type="datetimeFigureOut">
              <a:rPr lang="de-DE" smtClean="0"/>
              <a:t>10.12.2021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14C444D8-D26B-4F09-96FB-9A8E5AD78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BF6A68C-084E-46C8-A4A9-B10E253060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68525-89DB-4BB5-8DA3-8529999F9D6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723687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4AF18DD-97B7-444B-9377-082FDAF14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F88540A-7BF6-4303-A0CB-3182E16645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9E30804-7816-44EE-96F7-CD1BD6FAD2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7155E-96C3-46FC-92C2-51C2716D74FF}" type="datetimeFigureOut">
              <a:rPr lang="de-DE" smtClean="0"/>
              <a:t>10.12.2021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B6CAD3D-CB27-4CBF-BCE5-9F797F5C05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B86A2E1-B255-4E73-9D51-0DF5D5AF76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68525-89DB-4BB5-8DA3-8529999F9D6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35891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CF7B07CF-348F-4148-9DA3-F9885EE8699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1C207BD8-BF4B-49A0-B1B7-68838ACDA5D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5197C87C-2ED3-490E-8FC3-F45AD8DC81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47155E-96C3-46FC-92C2-51C2716D74FF}" type="datetimeFigureOut">
              <a:rPr lang="de-DE" smtClean="0"/>
              <a:t>10.12.2021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D461590F-EA31-4368-B8B4-58BF334E9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5F21BEE2-C8EB-448C-841F-BA8B2B745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B68525-89DB-4BB5-8DA3-8529999F9D6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8584840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ren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9DF5258E-1357-E14B-B44C-7D92F3E5894F}"/>
              </a:ext>
            </a:extLst>
          </p:cNvPr>
          <p:cNvSpPr/>
          <p:nvPr userDrawn="1"/>
        </p:nvSpPr>
        <p:spPr>
          <a:xfrm>
            <a:off x="-39119" y="-44009"/>
            <a:ext cx="9246687" cy="52223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960728" y="1769435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200" b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9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960728" y="2426661"/>
            <a:ext cx="7434000" cy="381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F79CB8E5-9732-4048-BEB4-F154CF925930}"/>
              </a:ext>
            </a:extLst>
          </p:cNvPr>
          <p:cNvSpPr txBox="1"/>
          <p:nvPr userDrawn="1"/>
        </p:nvSpPr>
        <p:spPr>
          <a:xfrm>
            <a:off x="971550" y="4850651"/>
            <a:ext cx="2706624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e-DE" sz="1100" dirty="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rPr>
              <a:t>Hochschule Weihenstephan-</a:t>
            </a:r>
            <a:r>
              <a:rPr lang="de-DE" sz="1100" dirty="0" err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rPr>
              <a:t>Triesdorf</a:t>
            </a:r>
            <a:endParaRPr lang="de-DE" sz="1100" dirty="0">
              <a:solidFill>
                <a:schemeClr val="bg1"/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04125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ren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9DF5258E-1357-E14B-B44C-7D92F3E5894F}"/>
              </a:ext>
            </a:extLst>
          </p:cNvPr>
          <p:cNvSpPr/>
          <p:nvPr userDrawn="1"/>
        </p:nvSpPr>
        <p:spPr>
          <a:xfrm>
            <a:off x="-39119" y="-44009"/>
            <a:ext cx="9246687" cy="52223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960728" y="1769435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200" b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9" name="Textplatzhalter 9"/>
          <p:cNvSpPr>
            <a:spLocks noGrp="1"/>
          </p:cNvSpPr>
          <p:nvPr>
            <p:ph type="body" sz="quarter" idx="13"/>
          </p:nvPr>
        </p:nvSpPr>
        <p:spPr>
          <a:xfrm>
            <a:off x="960728" y="2426661"/>
            <a:ext cx="7434000" cy="381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33F8556-4BDC-214D-9518-F6B8B143E5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960728" y="3702270"/>
            <a:ext cx="3190746" cy="1071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0827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12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ren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9DF5258E-1357-E14B-B44C-7D92F3E5894F}"/>
              </a:ext>
            </a:extLst>
          </p:cNvPr>
          <p:cNvSpPr/>
          <p:nvPr userDrawn="1"/>
        </p:nvSpPr>
        <p:spPr>
          <a:xfrm>
            <a:off x="-39119" y="-44009"/>
            <a:ext cx="9246687" cy="52223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611104" y="971576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600" b="1">
                <a:solidFill>
                  <a:schemeClr val="bg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9805922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12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AB9A80-6656-45CE-946F-29994AB1F6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2A864943-9063-4659-ACD0-F4BDE0C63F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BB5831A-8A52-4934-B534-7CE490B26C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10.12.2021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8B81969-1ABB-4B91-B563-C595B4FF33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C8BA8A1-18F9-498F-803C-6E0DF5A3C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0432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_mit_Keyvisu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21D6AE9A-6707-104A-903A-662D6A58BC4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12295" y="-115747"/>
            <a:ext cx="9372042" cy="5370654"/>
          </a:xfrm>
          <a:prstGeom prst="rect">
            <a:avLst/>
          </a:prstGeom>
        </p:spPr>
      </p:pic>
      <p:sp>
        <p:nvSpPr>
          <p:cNvPr id="8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960728" y="1769435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200" b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Titel</a:t>
            </a:r>
          </a:p>
        </p:txBody>
      </p:sp>
      <p:sp>
        <p:nvSpPr>
          <p:cNvPr id="20" name="Textplatzhalter 9">
            <a:extLst>
              <a:ext uri="{FF2B5EF4-FFF2-40B4-BE49-F238E27FC236}">
                <a16:creationId xmlns:a16="http://schemas.microsoft.com/office/drawing/2014/main" id="{46C0452A-134E-1140-B219-A5D5347E4C1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60728" y="2426661"/>
            <a:ext cx="7434000" cy="381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1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Untertitel</a:t>
            </a:r>
          </a:p>
        </p:txBody>
      </p:sp>
      <p:sp>
        <p:nvSpPr>
          <p:cNvPr id="11" name="Textplatzhalter 9">
            <a:extLst>
              <a:ext uri="{FF2B5EF4-FFF2-40B4-BE49-F238E27FC236}">
                <a16:creationId xmlns:a16="http://schemas.microsoft.com/office/drawing/2014/main" id="{9B94B36A-D591-034B-A737-CDC922FB57B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71550" y="4151351"/>
            <a:ext cx="4059619" cy="233363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r>
              <a:rPr lang="de-DE" dirty="0"/>
              <a:t>Hier steht die Referentin/der Referent</a:t>
            </a:r>
          </a:p>
        </p:txBody>
      </p:sp>
      <p:sp>
        <p:nvSpPr>
          <p:cNvPr id="12" name="Textplatzhalter 9">
            <a:extLst>
              <a:ext uri="{FF2B5EF4-FFF2-40B4-BE49-F238E27FC236}">
                <a16:creationId xmlns:a16="http://schemas.microsoft.com/office/drawing/2014/main" id="{A5EE3737-C127-A24B-A035-A0B122426CD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71551" y="4527219"/>
            <a:ext cx="2450076" cy="28236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fld id="{A3D54916-CEBA-6B48-A3D0-23D67B2BC3B8}" type="datetime1">
              <a:rPr lang="de-DE" smtClean="0"/>
              <a:t>30.07.19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26242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67" userDrawn="1">
          <p15:clr>
            <a:srgbClr val="FBAE40"/>
          </p15:clr>
        </p15:guide>
        <p15:guide id="2" pos="363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3A9018-F8F0-4FF9-A97A-8DEF6D97B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7AE7B1C-2E2B-4B1A-9756-E7561E1715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4DD46A4-BFA1-44D5-A86A-87A127DFB6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10.12.2021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6BD001C-10BC-4B35-91D7-36A7C5A91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8C4EACEC-5D48-4CB0-B6BA-5F074081F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462835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371F1E8-E6F8-4767-86D0-29AEEA348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E92BE5B-903A-4DFF-A269-AF6A4E434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E7DD2F7-6DD1-424F-A831-3A1402E7B8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10.12.2021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CB9D1F1-6E6D-449B-9EBC-DE85B0AFBB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2160BD7-F1B0-4146-94DD-943422D96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674854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40BCAA-80F4-4478-AD62-60F91FC10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4DC811C-75AE-4701-9432-966EB6F002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1CEA6A6C-15AA-40E3-9458-E4C09CACB9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BB97E36-37FE-4182-8CF5-EC8C266089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10.12.2021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88D9655F-0100-40B9-A209-CF49DE6FF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07D8DE2-405A-44E0-ABA7-4E5705C94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7382805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23E861-0CE6-4A5A-A15A-5DF317F04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A177240-D8AD-417E-977D-4355556BF0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2CC7F7A-07D4-48CF-8905-9BCC8FC11E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1959FD2C-4922-48FA-A74C-F2051FF91D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AACD4C03-DEBE-476F-8570-6B595B1A3E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6A5E8B77-78A7-4098-B9E1-DBEC8421BF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10.12.2021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B5734EC3-C01E-44D2-B546-50A9555ACF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63A31936-7F69-476D-BF26-CB425C89A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0578858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144E26-FFB7-4937-AD8B-137136642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A5D90F7A-DACA-4CFE-B764-248D9210EF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10.12.2021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9C857594-9200-4411-A383-12E438D29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8B7EF5A-C5B0-435F-B394-F04BE66828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766863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88241682-03D1-45A4-AE8C-591BE10BD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10.12.2021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6D109ECD-9450-4EE5-8FCC-8B6C45401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FD0694C-4FC0-4840-B4A2-08DF4B1C5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300103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1D559AA-A20C-4034-B233-5843EF6B9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3726003-7028-4330-B5A0-948F6AF43E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178A65E-A040-4C08-922F-BD16E90FC9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2F23EE32-EFEA-4F94-98DE-AC155A1D6F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10.12.2021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32C381A-11DB-4881-90B2-1F1C976AD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4DE98F83-6AC9-49A2-8A0A-0F4F41FA7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68127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02F224-DD9B-4EE4-BBA4-437E417EC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C35B58E6-8C2E-47E6-8384-88FE3951E3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0D7C9EE-3C57-4BF4-99B4-F40631361D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804E8D20-3647-420D-A57D-A3DE42F9C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10.12.2021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CCF3B70-BF1A-40E0-823C-4E7DC8352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D995C25-0B68-4A76-A327-2FF4FEDDD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0404769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F63981C-C883-4FC5-9FA0-E63F30A087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36999ED3-B4E7-48DF-B563-C0A36DAEFC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465E2E5-1DC6-4E4E-AC7D-422B427B94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10.12.2021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AC1F1818-312C-4DEB-850C-726E081A8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7C6F1DB-2B35-47F0-9DC2-4C2562841C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17779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9DFDB47B-D5F2-4CD9-A65A-65A79312E4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832EFD9-3701-4439-84E0-BB8D6B4CD1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19BA8FCF-F455-4E1A-993A-BBE448EC1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3AD6B-AB68-4A2E-9CD1-BB4BEA3E3DF7}" type="datetimeFigureOut">
              <a:rPr lang="de-DE" smtClean="0"/>
              <a:t>10.12.2021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33BBE19-E7DD-469D-9ECD-1842A2E11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D43D79F-7EDA-4A3F-84A8-29015F904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078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chlussfolie_mit_Keyvisual_im_Pas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fik 16">
            <a:extLst>
              <a:ext uri="{FF2B5EF4-FFF2-40B4-BE49-F238E27FC236}">
                <a16:creationId xmlns:a16="http://schemas.microsoft.com/office/drawing/2014/main" id="{2D91F386-E352-7F4D-89FB-D623A1C7FC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6262" y="1058863"/>
            <a:ext cx="7956551" cy="3565525"/>
          </a:xfrm>
          <a:prstGeom prst="rect">
            <a:avLst/>
          </a:prstGeom>
        </p:spPr>
      </p:pic>
      <p:sp>
        <p:nvSpPr>
          <p:cNvPr id="8" name="Textplatzhalter 5"/>
          <p:cNvSpPr>
            <a:spLocks noGrp="1"/>
          </p:cNvSpPr>
          <p:nvPr>
            <p:ph type="body" sz="quarter" idx="12" hasCustomPrompt="1"/>
          </p:nvPr>
        </p:nvSpPr>
        <p:spPr>
          <a:xfrm>
            <a:off x="960728" y="1769435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200" b="1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Titel</a:t>
            </a:r>
          </a:p>
        </p:txBody>
      </p:sp>
      <p:sp>
        <p:nvSpPr>
          <p:cNvPr id="9" name="Textplatzhalter 9"/>
          <p:cNvSpPr>
            <a:spLocks noGrp="1"/>
          </p:cNvSpPr>
          <p:nvPr>
            <p:ph type="body" sz="quarter" idx="13" hasCustomPrompt="1"/>
          </p:nvPr>
        </p:nvSpPr>
        <p:spPr>
          <a:xfrm>
            <a:off x="960728" y="2426661"/>
            <a:ext cx="7434000" cy="3810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1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Hier steht der Untertitel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2E3697CF-F509-1E40-9750-D195256D748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58807" y="3427858"/>
            <a:ext cx="1955240" cy="656779"/>
          </a:xfrm>
          <a:prstGeom prst="rect">
            <a:avLst/>
          </a:prstGeom>
        </p:spPr>
      </p:pic>
      <p:sp>
        <p:nvSpPr>
          <p:cNvPr id="11" name="Textplatzhalter 9">
            <a:extLst>
              <a:ext uri="{FF2B5EF4-FFF2-40B4-BE49-F238E27FC236}">
                <a16:creationId xmlns:a16="http://schemas.microsoft.com/office/drawing/2014/main" id="{4143453E-A24A-D748-91E3-3BE0B033D9F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71550" y="3912118"/>
            <a:ext cx="3600449" cy="233363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r>
              <a:rPr lang="de-DE" dirty="0"/>
              <a:t>Hier steht die Referentin/der Referent</a:t>
            </a:r>
          </a:p>
        </p:txBody>
      </p:sp>
      <p:sp>
        <p:nvSpPr>
          <p:cNvPr id="12" name="Textplatzhalter 9">
            <a:extLst>
              <a:ext uri="{FF2B5EF4-FFF2-40B4-BE49-F238E27FC236}">
                <a16:creationId xmlns:a16="http://schemas.microsoft.com/office/drawing/2014/main" id="{82E727C1-573A-034B-A94F-51C998FD8DA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71551" y="4287986"/>
            <a:ext cx="2450076" cy="282369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>
              <a:spcBef>
                <a:spcPts val="0"/>
              </a:spcBef>
              <a:buFont typeface="Arial" pitchFamily="-110" charset="0"/>
              <a:buNone/>
              <a:defRPr sz="1500">
                <a:solidFill>
                  <a:schemeClr val="bg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 sz="1950">
                <a:latin typeface="Arial"/>
                <a:cs typeface="Arial"/>
              </a:defRPr>
            </a:lvl2pPr>
            <a:lvl3pPr>
              <a:buNone/>
              <a:defRPr sz="1950">
                <a:latin typeface="Arial"/>
                <a:cs typeface="Arial"/>
              </a:defRPr>
            </a:lvl3pPr>
            <a:lvl4pPr>
              <a:buNone/>
              <a:defRPr sz="1950">
                <a:latin typeface="Arial"/>
                <a:cs typeface="Arial"/>
              </a:defRPr>
            </a:lvl4pPr>
            <a:lvl5pPr>
              <a:buNone/>
              <a:defRPr sz="1950">
                <a:latin typeface="Arial"/>
                <a:cs typeface="Arial"/>
              </a:defRPr>
            </a:lvl5pPr>
          </a:lstStyle>
          <a:p>
            <a:fld id="{A3D54916-CEBA-6B48-A3D0-23D67B2BC3B8}" type="datetime1">
              <a:rPr lang="de-DE" smtClean="0"/>
              <a:t>30.07.19</a:t>
            </a:fld>
            <a:endParaRPr lang="de-DE" dirty="0"/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67356BA4-41D0-4A46-A02B-6A78F79A8DE8}"/>
              </a:ext>
            </a:extLst>
          </p:cNvPr>
          <p:cNvSpPr/>
          <p:nvPr userDrawn="1"/>
        </p:nvSpPr>
        <p:spPr>
          <a:xfrm>
            <a:off x="-394574" y="2303888"/>
            <a:ext cx="3921651" cy="3194999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14752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67">
          <p15:clr>
            <a:srgbClr val="FBAE40"/>
          </p15:clr>
        </p15:guide>
        <p15:guide id="2" pos="363">
          <p15:clr>
            <a:srgbClr val="FBAE40"/>
          </p15:clr>
        </p15:guide>
        <p15:guide id="3" pos="5375">
          <p15:clr>
            <a:srgbClr val="FBAE40"/>
          </p15:clr>
        </p15:guide>
        <p15:guide id="4" orient="horz" pos="2913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lis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12"/>
          <p:cNvSpPr>
            <a:spLocks noGrp="1"/>
          </p:cNvSpPr>
          <p:nvPr>
            <p:ph type="body" sz="quarter" idx="12"/>
          </p:nvPr>
        </p:nvSpPr>
        <p:spPr>
          <a:xfrm>
            <a:off x="960326" y="599567"/>
            <a:ext cx="6576732" cy="444505"/>
          </a:xfrm>
          <a:prstGeom prst="rect">
            <a:avLst/>
          </a:prstGeom>
        </p:spPr>
        <p:txBody>
          <a:bodyPr vert="horz" lIns="0" tIns="0" rIns="0" bIns="0"/>
          <a:lstStyle>
            <a:lvl1pPr>
              <a:spcBef>
                <a:spcPts val="0"/>
              </a:spcBef>
              <a:spcAft>
                <a:spcPts val="1650"/>
              </a:spcAft>
              <a:buFontTx/>
              <a:buNone/>
              <a:defRPr sz="2600" b="1">
                <a:solidFill>
                  <a:schemeClr val="tx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0" indent="0">
              <a:spcBef>
                <a:spcPts val="0"/>
              </a:spcBef>
              <a:spcAft>
                <a:spcPts val="1650"/>
              </a:spcAft>
              <a:buFontTx/>
              <a:buNone/>
              <a:defRPr b="1" baseline="0">
                <a:solidFill>
                  <a:schemeClr val="tx1"/>
                </a:solidFill>
                <a:latin typeface="Arial"/>
                <a:cs typeface="Arial"/>
              </a:defRPr>
            </a:lvl2pPr>
            <a:lvl3pPr>
              <a:buClr>
                <a:srgbClr val="71AD2A"/>
              </a:buClr>
              <a:buFont typeface="Lucida Grande"/>
              <a:buChar char="»"/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3"/>
          </p:nvPr>
        </p:nvSpPr>
        <p:spPr>
          <a:xfrm>
            <a:off x="971550" y="1219201"/>
            <a:ext cx="6576732" cy="2993860"/>
          </a:xfrm>
          <a:prstGeom prst="rect">
            <a:avLst/>
          </a:prstGeom>
        </p:spPr>
        <p:txBody>
          <a:bodyPr vert="horz" lIns="0" rIns="0" bIns="0">
            <a:normAutofit/>
          </a:bodyPr>
          <a:lstStyle>
            <a:lvl1pPr marL="135731" indent="-133350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71AD2A"/>
              </a:buClr>
              <a:buSzPct val="100000"/>
              <a:buFont typeface="Arial" panose="020B0604020202020204" pitchFamily="34" charset="0"/>
              <a:buChar char="•"/>
              <a:tabLst/>
              <a:defRPr sz="19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404813" indent="-13573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1AD2A"/>
              </a:buClr>
              <a:buFont typeface="Symbol" panose="05050102010706020507" pitchFamily="18" charset="2"/>
              <a:buChar char="-"/>
              <a:tabLst/>
              <a:defRPr sz="1700"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2pPr>
            <a:lvl3pPr marL="538163" indent="-133350">
              <a:lnSpc>
                <a:spcPct val="100000"/>
              </a:lnSpc>
              <a:spcAft>
                <a:spcPts val="600"/>
              </a:spcAft>
              <a:buClr>
                <a:srgbClr val="71AD2A"/>
              </a:buClr>
              <a:buFont typeface="Wingdings" pitchFamily="2" charset="2"/>
              <a:buChar char="§"/>
              <a:defRPr sz="1500"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3pPr>
            <a:lvl4pPr marL="671513" indent="-133350">
              <a:buClr>
                <a:srgbClr val="71AD2A"/>
              </a:buClr>
              <a:buFont typeface="Wingdings" pitchFamily="2" charset="2"/>
              <a:buChar char="§"/>
              <a:tabLst/>
              <a:defRPr sz="12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4pPr>
            <a:lvl5pPr marL="809625" indent="-138113">
              <a:buClr>
                <a:srgbClr val="71AD2A"/>
              </a:buClr>
              <a:buFont typeface="Wingdings" pitchFamily="2" charset="2"/>
              <a:buChar char="§"/>
              <a:tabLst>
                <a:tab pos="1276350" algn="l"/>
              </a:tabLst>
              <a:defRPr sz="1200" baseline="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401762314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Bild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14">
            <a:extLst>
              <a:ext uri="{FF2B5EF4-FFF2-40B4-BE49-F238E27FC236}">
                <a16:creationId xmlns:a16="http://schemas.microsoft.com/office/drawing/2014/main" id="{25C72EC8-14E5-3B4D-8C02-FBC2E74CD8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72828" y="1295395"/>
            <a:ext cx="3057525" cy="3197595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342900" indent="-342900">
              <a:lnSpc>
                <a:spcPct val="100000"/>
              </a:lnSpc>
              <a:spcBef>
                <a:spcPts val="600"/>
              </a:spcBef>
              <a:buClr>
                <a:srgbClr val="7AB800"/>
              </a:buClr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685800" indent="-342900">
              <a:buClr>
                <a:srgbClr val="7AB800"/>
              </a:buClr>
              <a:buFont typeface="Symbol" panose="05050102010706020507" pitchFamily="18" charset="2"/>
              <a:buChar char="-"/>
              <a:defRPr sz="1600"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endParaRPr lang="de-DE" dirty="0"/>
          </a:p>
        </p:txBody>
      </p:sp>
      <p:sp>
        <p:nvSpPr>
          <p:cNvPr id="10" name="Textplatzhalter 14">
            <a:extLst>
              <a:ext uri="{FF2B5EF4-FFF2-40B4-BE49-F238E27FC236}">
                <a16:creationId xmlns:a16="http://schemas.microsoft.com/office/drawing/2014/main" id="{25C72EC8-14E5-3B4D-8C02-FBC2E74CD89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71550" y="1295396"/>
            <a:ext cx="3057525" cy="3197595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342900" indent="-342900">
              <a:lnSpc>
                <a:spcPct val="100000"/>
              </a:lnSpc>
              <a:spcBef>
                <a:spcPts val="600"/>
              </a:spcBef>
              <a:buClr>
                <a:srgbClr val="7AB800"/>
              </a:buClr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685800" indent="-342900">
              <a:buClr>
                <a:srgbClr val="7AB800"/>
              </a:buClr>
              <a:buFont typeface="Symbol" panose="05050102010706020507" pitchFamily="18" charset="2"/>
              <a:buChar char="-"/>
              <a:defRPr sz="1600">
                <a:latin typeface="+mn-lt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endParaRPr lang="de-DE" dirty="0"/>
          </a:p>
        </p:txBody>
      </p:sp>
      <p:sp>
        <p:nvSpPr>
          <p:cNvPr id="5" name="Textplatzhalter 12">
            <a:extLst>
              <a:ext uri="{FF2B5EF4-FFF2-40B4-BE49-F238E27FC236}">
                <a16:creationId xmlns:a16="http://schemas.microsoft.com/office/drawing/2014/main" id="{6838E00E-6CB3-4DF8-9D46-91CDC31A4A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60326" y="599567"/>
            <a:ext cx="6576732" cy="444505"/>
          </a:xfrm>
          <a:prstGeom prst="rect">
            <a:avLst/>
          </a:prstGeom>
        </p:spPr>
        <p:txBody>
          <a:bodyPr vert="horz" lIns="0" tIns="0" rIns="0" bIns="0"/>
          <a:lstStyle>
            <a:lvl1pPr>
              <a:spcBef>
                <a:spcPts val="0"/>
              </a:spcBef>
              <a:spcAft>
                <a:spcPts val="1650"/>
              </a:spcAft>
              <a:buFontTx/>
              <a:buNone/>
              <a:defRPr sz="2600" b="1">
                <a:solidFill>
                  <a:schemeClr val="tx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0" indent="0">
              <a:spcBef>
                <a:spcPts val="0"/>
              </a:spcBef>
              <a:spcAft>
                <a:spcPts val="1650"/>
              </a:spcAft>
              <a:buFontTx/>
              <a:buNone/>
              <a:defRPr b="1" baseline="0">
                <a:solidFill>
                  <a:schemeClr val="tx1"/>
                </a:solidFill>
                <a:latin typeface="Arial"/>
                <a:cs typeface="Arial"/>
              </a:defRPr>
            </a:lvl2pPr>
            <a:lvl3pPr>
              <a:buClr>
                <a:srgbClr val="71AD2A"/>
              </a:buClr>
              <a:buFont typeface="Lucida Grande"/>
              <a:buChar char="»"/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19724363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listung_+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12"/>
          <p:cNvSpPr>
            <a:spLocks noGrp="1"/>
          </p:cNvSpPr>
          <p:nvPr>
            <p:ph type="body" sz="quarter" idx="12"/>
          </p:nvPr>
        </p:nvSpPr>
        <p:spPr>
          <a:xfrm>
            <a:off x="960326" y="599567"/>
            <a:ext cx="6594662" cy="444505"/>
          </a:xfrm>
          <a:prstGeom prst="rect">
            <a:avLst/>
          </a:prstGeom>
        </p:spPr>
        <p:txBody>
          <a:bodyPr vert="horz" lIns="0" tIns="0" rIns="0" bIns="0"/>
          <a:lstStyle>
            <a:lvl1pPr>
              <a:spcBef>
                <a:spcPts val="0"/>
              </a:spcBef>
              <a:spcAft>
                <a:spcPts val="1650"/>
              </a:spcAft>
              <a:buFontTx/>
              <a:buNone/>
              <a:defRPr sz="2600" b="1">
                <a:solidFill>
                  <a:schemeClr val="tx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0" indent="0">
              <a:spcBef>
                <a:spcPts val="0"/>
              </a:spcBef>
              <a:spcAft>
                <a:spcPts val="1650"/>
              </a:spcAft>
              <a:buFontTx/>
              <a:buNone/>
              <a:defRPr b="1" baseline="0">
                <a:solidFill>
                  <a:schemeClr val="tx1"/>
                </a:solidFill>
                <a:latin typeface="Arial"/>
                <a:cs typeface="Arial"/>
              </a:defRPr>
            </a:lvl2pPr>
            <a:lvl3pPr>
              <a:buClr>
                <a:srgbClr val="71AD2A"/>
              </a:buClr>
              <a:buFont typeface="Lucida Grande"/>
              <a:buChar char="»"/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3"/>
          </p:nvPr>
        </p:nvSpPr>
        <p:spPr>
          <a:xfrm>
            <a:off x="971550" y="1742560"/>
            <a:ext cx="6594662" cy="2470500"/>
          </a:xfrm>
          <a:prstGeom prst="rect">
            <a:avLst/>
          </a:prstGeom>
        </p:spPr>
        <p:txBody>
          <a:bodyPr vert="horz" lIns="0" rIns="0" bIns="0">
            <a:normAutofit/>
          </a:bodyPr>
          <a:lstStyle>
            <a:lvl1pPr marL="135731" indent="-1333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1AD2A"/>
              </a:buClr>
              <a:buSzPct val="100000"/>
              <a:buFont typeface="Arial" panose="020B0604020202020204" pitchFamily="34" charset="0"/>
              <a:buChar char="•"/>
              <a:tabLst/>
              <a:defRPr sz="19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404813" indent="-13573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1AD2A"/>
              </a:buClr>
              <a:buFont typeface="Symbol" panose="05050102010706020507" pitchFamily="18" charset="2"/>
              <a:buChar char="-"/>
              <a:tabLst/>
              <a:defRPr sz="1700"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2pPr>
            <a:lvl3pPr marL="538163" indent="-13335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1AD2A"/>
              </a:buClr>
              <a:buFont typeface="Wingdings" panose="05000000000000000000" pitchFamily="2" charset="2"/>
              <a:buChar char="§"/>
              <a:defRPr sz="1500"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3pPr>
            <a:lvl4pPr marL="671513" indent="-133350">
              <a:buClr>
                <a:srgbClr val="71AD2A"/>
              </a:buClr>
              <a:buFont typeface="Systemschrift"/>
              <a:buChar char="+"/>
              <a:tabLst/>
              <a:defRPr sz="12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4pPr>
            <a:lvl5pPr marL="809625" indent="-138113">
              <a:buClr>
                <a:srgbClr val="71AD2A"/>
              </a:buClr>
              <a:buFont typeface="Systemschrift"/>
              <a:buChar char="+"/>
              <a:tabLst>
                <a:tab pos="1276350" algn="l"/>
              </a:tabLst>
              <a:defRPr sz="1200" baseline="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 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 hasCustomPrompt="1"/>
          </p:nvPr>
        </p:nvSpPr>
        <p:spPr>
          <a:xfrm>
            <a:off x="960326" y="1248857"/>
            <a:ext cx="6594662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1900" b="1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 err="1"/>
              <a:t>textformat</a:t>
            </a:r>
            <a:r>
              <a:rPr lang="de-DE" dirty="0"/>
              <a:t> bearbeiten</a:t>
            </a:r>
          </a:p>
        </p:txBody>
      </p:sp>
    </p:spTree>
    <p:extLst>
      <p:ext uri="{BB962C8B-B14F-4D97-AF65-F5344CB8AC3E}">
        <p14:creationId xmlns:p14="http://schemas.microsoft.com/office/powerpoint/2010/main" val="79016777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Ue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12"/>
          <p:cNvSpPr>
            <a:spLocks noGrp="1"/>
          </p:cNvSpPr>
          <p:nvPr>
            <p:ph type="body" sz="quarter" idx="12"/>
          </p:nvPr>
        </p:nvSpPr>
        <p:spPr>
          <a:xfrm>
            <a:off x="961416" y="605533"/>
            <a:ext cx="6610772" cy="444505"/>
          </a:xfrm>
          <a:prstGeom prst="rect">
            <a:avLst/>
          </a:prstGeom>
        </p:spPr>
        <p:txBody>
          <a:bodyPr vert="horz" lIns="0" tIns="0" rIns="0" bIns="0"/>
          <a:lstStyle>
            <a:lvl1pPr>
              <a:spcBef>
                <a:spcPts val="0"/>
              </a:spcBef>
              <a:spcAft>
                <a:spcPts val="1650"/>
              </a:spcAft>
              <a:buFontTx/>
              <a:buNone/>
              <a:defRPr sz="2800" b="1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0" indent="0">
              <a:spcBef>
                <a:spcPts val="0"/>
              </a:spcBef>
              <a:spcAft>
                <a:spcPts val="1650"/>
              </a:spcAft>
              <a:buFontTx/>
              <a:buNone/>
              <a:defRPr b="1" baseline="0">
                <a:solidFill>
                  <a:schemeClr val="tx1"/>
                </a:solidFill>
                <a:latin typeface="Arial"/>
                <a:cs typeface="Arial"/>
              </a:defRPr>
            </a:lvl2pPr>
            <a:lvl3pPr>
              <a:buClr>
                <a:srgbClr val="71AD2A"/>
              </a:buClr>
              <a:buFont typeface="Lucida Grande"/>
              <a:buChar char="»"/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Textplatzhalter 6"/>
          <p:cNvSpPr>
            <a:spLocks noGrp="1"/>
          </p:cNvSpPr>
          <p:nvPr>
            <p:ph type="body" sz="quarter" idx="14"/>
          </p:nvPr>
        </p:nvSpPr>
        <p:spPr>
          <a:xfrm>
            <a:off x="961416" y="1254823"/>
            <a:ext cx="6610772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 b="1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" name="Textplatzhalter 14"/>
          <p:cNvSpPr>
            <a:spLocks noGrp="1"/>
          </p:cNvSpPr>
          <p:nvPr>
            <p:ph type="body" sz="quarter" idx="15"/>
          </p:nvPr>
        </p:nvSpPr>
        <p:spPr>
          <a:xfrm>
            <a:off x="961416" y="1783461"/>
            <a:ext cx="6610772" cy="2437210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9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83043293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14"/>
          <p:cNvSpPr>
            <a:spLocks noGrp="1"/>
          </p:cNvSpPr>
          <p:nvPr>
            <p:ph type="body" sz="quarter" idx="12"/>
          </p:nvPr>
        </p:nvSpPr>
        <p:spPr>
          <a:xfrm>
            <a:off x="971550" y="1174768"/>
            <a:ext cx="6612591" cy="2956500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9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Textplatzhalter 6"/>
          <p:cNvSpPr>
            <a:spLocks noGrp="1"/>
          </p:cNvSpPr>
          <p:nvPr>
            <p:ph type="body" sz="quarter" idx="14" hasCustomPrompt="1"/>
          </p:nvPr>
        </p:nvSpPr>
        <p:spPr>
          <a:xfrm>
            <a:off x="971550" y="617855"/>
            <a:ext cx="6612591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400" b="1"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 err="1"/>
              <a:t>tformat</a:t>
            </a:r>
            <a:r>
              <a:rPr lang="de-DE" dirty="0"/>
              <a:t> bearbeiten</a:t>
            </a:r>
          </a:p>
        </p:txBody>
      </p:sp>
    </p:spTree>
    <p:extLst>
      <p:ext uri="{BB962C8B-B14F-4D97-AF65-F5344CB8AC3E}">
        <p14:creationId xmlns:p14="http://schemas.microsoft.com/office/powerpoint/2010/main" val="168142024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5">
            <a:extLst>
              <a:ext uri="{FF2B5EF4-FFF2-40B4-BE49-F238E27FC236}">
                <a16:creationId xmlns:a16="http://schemas.microsoft.com/office/drawing/2014/main" id="{511A0D6D-0695-2147-8146-7BCDB70E3A7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71550" y="1295399"/>
            <a:ext cx="2603965" cy="288031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de-DE" noProof="0" dirty="0"/>
          </a:p>
        </p:txBody>
      </p:sp>
      <p:sp>
        <p:nvSpPr>
          <p:cNvPr id="9" name="Textplatzhalter 6">
            <a:extLst>
              <a:ext uri="{FF2B5EF4-FFF2-40B4-BE49-F238E27FC236}">
                <a16:creationId xmlns:a16="http://schemas.microsoft.com/office/drawing/2014/main" id="{389C19C7-F8DC-FB46-A5DE-AFA62745BD0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71550" y="663575"/>
            <a:ext cx="5527861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 b="1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1" name="Bildplatzhalter 5">
            <a:extLst>
              <a:ext uri="{FF2B5EF4-FFF2-40B4-BE49-F238E27FC236}">
                <a16:creationId xmlns:a16="http://schemas.microsoft.com/office/drawing/2014/main" id="{42013419-2524-8242-995B-47C1E14E67A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4932364" y="1295398"/>
            <a:ext cx="2603965" cy="288031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de-DE" noProof="0" dirty="0"/>
          </a:p>
        </p:txBody>
      </p:sp>
      <p:sp>
        <p:nvSpPr>
          <p:cNvPr id="16" name="Textplatzhalter 2">
            <a:extLst>
              <a:ext uri="{FF2B5EF4-FFF2-40B4-BE49-F238E27FC236}">
                <a16:creationId xmlns:a16="http://schemas.microsoft.com/office/drawing/2014/main" id="{B0109FE9-C55D-B949-9FF1-13B699A7175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71551" y="4308050"/>
            <a:ext cx="2600450" cy="1849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de-DE" dirty="0"/>
              <a:t>Bildunterschrift</a:t>
            </a:r>
          </a:p>
        </p:txBody>
      </p:sp>
      <p:sp>
        <p:nvSpPr>
          <p:cNvPr id="17" name="Textplatzhalter 2">
            <a:extLst>
              <a:ext uri="{FF2B5EF4-FFF2-40B4-BE49-F238E27FC236}">
                <a16:creationId xmlns:a16="http://schemas.microsoft.com/office/drawing/2014/main" id="{46A8EE62-3AF7-A44B-8E5E-83CD60CD5C4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933140" y="4308050"/>
            <a:ext cx="2600450" cy="18494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FontTx/>
              <a:buNone/>
              <a:defRPr sz="16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de-DE" dirty="0"/>
              <a:t>Bildunterschrift</a:t>
            </a:r>
          </a:p>
        </p:txBody>
      </p:sp>
    </p:spTree>
    <p:extLst>
      <p:ext uri="{BB962C8B-B14F-4D97-AF65-F5344CB8AC3E}">
        <p14:creationId xmlns:p14="http://schemas.microsoft.com/office/powerpoint/2010/main" val="40307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31">
          <p15:clr>
            <a:srgbClr val="FBAE40"/>
          </p15:clr>
        </p15:guide>
        <p15:guide id="2" orient="horz" pos="2913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ik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platzhalter 6"/>
          <p:cNvSpPr>
            <a:spLocks noGrp="1"/>
          </p:cNvSpPr>
          <p:nvPr>
            <p:ph type="body" sz="quarter" idx="14"/>
          </p:nvPr>
        </p:nvSpPr>
        <p:spPr>
          <a:xfrm>
            <a:off x="971550" y="617855"/>
            <a:ext cx="6576733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 b="1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Diagrammplatzhalter 3">
            <a:extLst>
              <a:ext uri="{FF2B5EF4-FFF2-40B4-BE49-F238E27FC236}">
                <a16:creationId xmlns:a16="http://schemas.microsoft.com/office/drawing/2014/main" id="{34879D79-ED8E-C442-8DED-C6DE23461BBC}"/>
              </a:ext>
            </a:extLst>
          </p:cNvPr>
          <p:cNvSpPr>
            <a:spLocks noGrp="1"/>
          </p:cNvSpPr>
          <p:nvPr>
            <p:ph type="chart" sz="quarter" idx="18"/>
          </p:nvPr>
        </p:nvSpPr>
        <p:spPr>
          <a:xfrm>
            <a:off x="971551" y="1249680"/>
            <a:ext cx="3074520" cy="2879725"/>
          </a:xfrm>
          <a:prstGeom prst="rect">
            <a:avLst/>
          </a:prstGeom>
        </p:spPr>
        <p:txBody>
          <a:bodyPr/>
          <a:lstStyle>
            <a:lvl1pPr>
              <a:defRPr sz="19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19" name="Diagrammplatzhalter 3">
            <a:extLst>
              <a:ext uri="{FF2B5EF4-FFF2-40B4-BE49-F238E27FC236}">
                <a16:creationId xmlns:a16="http://schemas.microsoft.com/office/drawing/2014/main" id="{0BF4F407-D991-3944-B834-9D39AD06CF7A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4524188" y="1249680"/>
            <a:ext cx="3024095" cy="2879725"/>
          </a:xfrm>
          <a:prstGeom prst="rect">
            <a:avLst/>
          </a:prstGeom>
        </p:spPr>
        <p:txBody>
          <a:bodyPr/>
          <a:lstStyle>
            <a:lvl1pPr>
              <a:defRPr sz="19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3963144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platzhalter 6"/>
          <p:cNvSpPr>
            <a:spLocks noGrp="1"/>
          </p:cNvSpPr>
          <p:nvPr>
            <p:ph type="body" sz="quarter" idx="14"/>
          </p:nvPr>
        </p:nvSpPr>
        <p:spPr>
          <a:xfrm>
            <a:off x="971550" y="617855"/>
            <a:ext cx="6645420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 b="1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8" name="Tabellenplatzhalter 7">
            <a:extLst>
              <a:ext uri="{FF2B5EF4-FFF2-40B4-BE49-F238E27FC236}">
                <a16:creationId xmlns:a16="http://schemas.microsoft.com/office/drawing/2014/main" id="{523358DF-D349-A544-A68A-E2102A7533B0}"/>
              </a:ext>
            </a:extLst>
          </p:cNvPr>
          <p:cNvSpPr>
            <a:spLocks noGrp="1"/>
          </p:cNvSpPr>
          <p:nvPr>
            <p:ph type="tbl" sz="quarter" idx="18"/>
          </p:nvPr>
        </p:nvSpPr>
        <p:spPr>
          <a:xfrm>
            <a:off x="971550" y="1249680"/>
            <a:ext cx="6582709" cy="2736850"/>
          </a:xfrm>
          <a:prstGeom prst="rect">
            <a:avLst/>
          </a:prstGeom>
        </p:spPr>
        <p:txBody>
          <a:bodyPr/>
          <a:lstStyle>
            <a:lvl1pPr>
              <a:defRPr sz="19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926172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777">
          <p15:clr>
            <a:srgbClr val="FBAE40"/>
          </p15:clr>
        </p15:guide>
        <p15:guide id="2" orient="horz" pos="289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ren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9DF5258E-1357-E14B-B44C-7D92F3E5894F}"/>
              </a:ext>
            </a:extLst>
          </p:cNvPr>
          <p:cNvSpPr/>
          <p:nvPr userDrawn="1"/>
        </p:nvSpPr>
        <p:spPr>
          <a:xfrm>
            <a:off x="-39119" y="-44009"/>
            <a:ext cx="9246687" cy="52223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2"/>
          </p:nvPr>
        </p:nvSpPr>
        <p:spPr>
          <a:xfrm>
            <a:off x="611104" y="971576"/>
            <a:ext cx="7434000" cy="452438"/>
          </a:xfrm>
          <a:prstGeom prst="rect">
            <a:avLst/>
          </a:prstGeom>
        </p:spPr>
        <p:txBody>
          <a:bodyPr vert="horz" wrap="none" lIns="0" tIns="0" rIns="0" bIns="0"/>
          <a:lstStyle>
            <a:lvl1pPr marL="0" indent="0">
              <a:spcBef>
                <a:spcPts val="0"/>
              </a:spcBef>
              <a:buNone/>
              <a:defRPr sz="3600" b="1">
                <a:solidFill>
                  <a:schemeClr val="bg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8162061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12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lis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12"/>
          <p:cNvSpPr>
            <a:spLocks noGrp="1"/>
          </p:cNvSpPr>
          <p:nvPr>
            <p:ph type="body" sz="quarter" idx="12"/>
          </p:nvPr>
        </p:nvSpPr>
        <p:spPr>
          <a:xfrm>
            <a:off x="960326" y="599567"/>
            <a:ext cx="6576732" cy="444505"/>
          </a:xfrm>
          <a:prstGeom prst="rect">
            <a:avLst/>
          </a:prstGeom>
        </p:spPr>
        <p:txBody>
          <a:bodyPr vert="horz" lIns="0" tIns="0" rIns="0" bIns="0"/>
          <a:lstStyle>
            <a:lvl1pPr>
              <a:spcBef>
                <a:spcPts val="0"/>
              </a:spcBef>
              <a:spcAft>
                <a:spcPts val="1650"/>
              </a:spcAft>
              <a:buFontTx/>
              <a:buNone/>
              <a:defRPr sz="2600" b="1">
                <a:solidFill>
                  <a:schemeClr val="tx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0" indent="0">
              <a:spcBef>
                <a:spcPts val="0"/>
              </a:spcBef>
              <a:spcAft>
                <a:spcPts val="1650"/>
              </a:spcAft>
              <a:buFontTx/>
              <a:buNone/>
              <a:defRPr b="1" baseline="0">
                <a:solidFill>
                  <a:schemeClr val="tx1"/>
                </a:solidFill>
                <a:latin typeface="Arial"/>
                <a:cs typeface="Arial"/>
              </a:defRPr>
            </a:lvl2pPr>
            <a:lvl3pPr>
              <a:buClr>
                <a:srgbClr val="71AD2A"/>
              </a:buClr>
              <a:buFont typeface="Lucida Grande"/>
              <a:buChar char="»"/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3"/>
          </p:nvPr>
        </p:nvSpPr>
        <p:spPr>
          <a:xfrm>
            <a:off x="971550" y="1219201"/>
            <a:ext cx="6576732" cy="2993860"/>
          </a:xfrm>
          <a:prstGeom prst="rect">
            <a:avLst/>
          </a:prstGeom>
        </p:spPr>
        <p:txBody>
          <a:bodyPr vert="horz" lIns="0" rIns="0" bIns="0">
            <a:normAutofit/>
          </a:bodyPr>
          <a:lstStyle>
            <a:lvl1pPr marL="135731" indent="-133350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71AD2A"/>
              </a:buClr>
              <a:buSzPct val="100000"/>
              <a:buFont typeface="Arial" panose="020B0604020202020204" pitchFamily="34" charset="0"/>
              <a:buChar char="•"/>
              <a:tabLst/>
              <a:defRPr sz="19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404813" indent="-13573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1AD2A"/>
              </a:buClr>
              <a:buFont typeface="Symbol" panose="05050102010706020507" pitchFamily="18" charset="2"/>
              <a:buChar char="-"/>
              <a:tabLst/>
              <a:defRPr sz="1700"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2pPr>
            <a:lvl3pPr marL="538163" indent="-133350">
              <a:lnSpc>
                <a:spcPct val="100000"/>
              </a:lnSpc>
              <a:spcAft>
                <a:spcPts val="600"/>
              </a:spcAft>
              <a:buClr>
                <a:srgbClr val="71AD2A"/>
              </a:buClr>
              <a:buFont typeface="Wingdings" pitchFamily="2" charset="2"/>
              <a:buChar char="§"/>
              <a:defRPr sz="1500"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3pPr>
            <a:lvl4pPr marL="671513" indent="-133350">
              <a:buClr>
                <a:srgbClr val="71AD2A"/>
              </a:buClr>
              <a:buFont typeface="Wingdings" pitchFamily="2" charset="2"/>
              <a:buChar char="§"/>
              <a:tabLst/>
              <a:defRPr sz="12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4pPr>
            <a:lvl5pPr marL="809625" indent="-138113">
              <a:buClr>
                <a:srgbClr val="71AD2A"/>
              </a:buClr>
              <a:buFont typeface="Wingdings" pitchFamily="2" charset="2"/>
              <a:buChar char="§"/>
              <a:tabLst>
                <a:tab pos="1276350" algn="l"/>
              </a:tabLst>
              <a:defRPr sz="1200" baseline="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3819645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Bild_Tex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14">
            <a:extLst>
              <a:ext uri="{FF2B5EF4-FFF2-40B4-BE49-F238E27FC236}">
                <a16:creationId xmlns:a16="http://schemas.microsoft.com/office/drawing/2014/main" id="{25C72EC8-14E5-3B4D-8C02-FBC2E74CD8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72828" y="1295395"/>
            <a:ext cx="3057525" cy="3197595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342900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AB800"/>
              </a:buClr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685800" indent="-342900">
              <a:buClr>
                <a:srgbClr val="7AB800"/>
              </a:buClr>
              <a:buFont typeface="Symbol" panose="05050102010706020507" pitchFamily="18" charset="2"/>
              <a:buChar char="-"/>
              <a:defRPr sz="1600"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endParaRPr lang="de-DE" dirty="0"/>
          </a:p>
        </p:txBody>
      </p:sp>
      <p:sp>
        <p:nvSpPr>
          <p:cNvPr id="10" name="Textplatzhalter 14">
            <a:extLst>
              <a:ext uri="{FF2B5EF4-FFF2-40B4-BE49-F238E27FC236}">
                <a16:creationId xmlns:a16="http://schemas.microsoft.com/office/drawing/2014/main" id="{25C72EC8-14E5-3B4D-8C02-FBC2E74CD89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71550" y="1295396"/>
            <a:ext cx="3057525" cy="3197595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342900" indent="-3429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AB800"/>
              </a:buClr>
              <a:buFont typeface="Arial" panose="020B0604020202020204" pitchFamily="34" charset="0"/>
              <a:buChar char="•"/>
              <a:defRPr sz="19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685800" indent="-342900">
              <a:buClr>
                <a:srgbClr val="7AB800"/>
              </a:buClr>
              <a:buFont typeface="Symbol" panose="05050102010706020507" pitchFamily="18" charset="2"/>
              <a:buChar char="-"/>
              <a:defRPr sz="1600">
                <a:latin typeface="+mn-lt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endParaRPr lang="de-DE" dirty="0"/>
          </a:p>
        </p:txBody>
      </p:sp>
      <p:sp>
        <p:nvSpPr>
          <p:cNvPr id="5" name="Textplatzhalter 12">
            <a:extLst>
              <a:ext uri="{FF2B5EF4-FFF2-40B4-BE49-F238E27FC236}">
                <a16:creationId xmlns:a16="http://schemas.microsoft.com/office/drawing/2014/main" id="{9561C537-5BC0-4557-B3B0-3662C81138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60326" y="599567"/>
            <a:ext cx="6576732" cy="444505"/>
          </a:xfrm>
          <a:prstGeom prst="rect">
            <a:avLst/>
          </a:prstGeom>
        </p:spPr>
        <p:txBody>
          <a:bodyPr vert="horz" lIns="0" tIns="0" rIns="0" bIns="0"/>
          <a:lstStyle>
            <a:lvl1pPr>
              <a:spcBef>
                <a:spcPts val="0"/>
              </a:spcBef>
              <a:spcAft>
                <a:spcPts val="1650"/>
              </a:spcAft>
              <a:buFontTx/>
              <a:buNone/>
              <a:defRPr sz="2600" b="1">
                <a:solidFill>
                  <a:schemeClr val="tx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0" indent="0">
              <a:spcBef>
                <a:spcPts val="0"/>
              </a:spcBef>
              <a:spcAft>
                <a:spcPts val="1650"/>
              </a:spcAft>
              <a:buFontTx/>
              <a:buNone/>
              <a:defRPr b="1" baseline="0">
                <a:solidFill>
                  <a:schemeClr val="tx1"/>
                </a:solidFill>
                <a:latin typeface="Arial"/>
                <a:cs typeface="Arial"/>
              </a:defRPr>
            </a:lvl2pPr>
            <a:lvl3pPr>
              <a:buClr>
                <a:srgbClr val="71AD2A"/>
              </a:buClr>
              <a:buFont typeface="Lucida Grande"/>
              <a:buChar char="»"/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5137666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listung_+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platzhalter 12"/>
          <p:cNvSpPr>
            <a:spLocks noGrp="1"/>
          </p:cNvSpPr>
          <p:nvPr>
            <p:ph type="body" sz="quarter" idx="12"/>
          </p:nvPr>
        </p:nvSpPr>
        <p:spPr>
          <a:xfrm>
            <a:off x="960326" y="599567"/>
            <a:ext cx="6594662" cy="444505"/>
          </a:xfrm>
          <a:prstGeom prst="rect">
            <a:avLst/>
          </a:prstGeom>
        </p:spPr>
        <p:txBody>
          <a:bodyPr vert="horz" lIns="0" tIns="0" rIns="0" bIns="0"/>
          <a:lstStyle>
            <a:lvl1pPr>
              <a:spcBef>
                <a:spcPts val="0"/>
              </a:spcBef>
              <a:spcAft>
                <a:spcPts val="1650"/>
              </a:spcAft>
              <a:buFontTx/>
              <a:buNone/>
              <a:defRPr sz="2600" b="1">
                <a:solidFill>
                  <a:schemeClr val="tx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0" indent="0">
              <a:spcBef>
                <a:spcPts val="0"/>
              </a:spcBef>
              <a:spcAft>
                <a:spcPts val="1650"/>
              </a:spcAft>
              <a:buFontTx/>
              <a:buNone/>
              <a:defRPr b="1" baseline="0">
                <a:solidFill>
                  <a:schemeClr val="tx1"/>
                </a:solidFill>
                <a:latin typeface="Arial"/>
                <a:cs typeface="Arial"/>
              </a:defRPr>
            </a:lvl2pPr>
            <a:lvl3pPr>
              <a:buClr>
                <a:srgbClr val="71AD2A"/>
              </a:buClr>
              <a:buFont typeface="Lucida Grande"/>
              <a:buChar char="»"/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3"/>
          </p:nvPr>
        </p:nvSpPr>
        <p:spPr>
          <a:xfrm>
            <a:off x="971550" y="1742560"/>
            <a:ext cx="6594662" cy="2470500"/>
          </a:xfrm>
          <a:prstGeom prst="rect">
            <a:avLst/>
          </a:prstGeom>
        </p:spPr>
        <p:txBody>
          <a:bodyPr vert="horz" lIns="0" rIns="0" bIns="0">
            <a:normAutofit/>
          </a:bodyPr>
          <a:lstStyle>
            <a:lvl1pPr marL="135731" indent="-133350">
              <a:lnSpc>
                <a:spcPct val="150000"/>
              </a:lnSpc>
              <a:spcBef>
                <a:spcPts val="300"/>
              </a:spcBef>
              <a:buClr>
                <a:srgbClr val="71AD2A"/>
              </a:buClr>
              <a:buSzPct val="100000"/>
              <a:buFont typeface="Arial" panose="020B0604020202020204" pitchFamily="34" charset="0"/>
              <a:buChar char="•"/>
              <a:tabLst/>
              <a:defRPr sz="21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404813" indent="-135731">
              <a:lnSpc>
                <a:spcPct val="150000"/>
              </a:lnSpc>
              <a:spcBef>
                <a:spcPts val="0"/>
              </a:spcBef>
              <a:buClr>
                <a:srgbClr val="71AD2A"/>
              </a:buClr>
              <a:buFont typeface="Symbol" panose="05050102010706020507" pitchFamily="18" charset="2"/>
              <a:buChar char="-"/>
              <a:tabLst/>
              <a:defRPr sz="1900"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2pPr>
            <a:lvl3pPr marL="538163" indent="-133350">
              <a:lnSpc>
                <a:spcPct val="150000"/>
              </a:lnSpc>
              <a:buClr>
                <a:srgbClr val="71AD2A"/>
              </a:buClr>
              <a:buFont typeface="Wingdings" panose="05000000000000000000" pitchFamily="2" charset="2"/>
              <a:buChar char="§"/>
              <a:defRPr sz="1700"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3pPr>
            <a:lvl4pPr marL="671513" indent="-133350">
              <a:buClr>
                <a:srgbClr val="71AD2A"/>
              </a:buClr>
              <a:buFont typeface="Systemschrift"/>
              <a:buChar char="+"/>
              <a:tabLst/>
              <a:defRPr sz="12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4pPr>
            <a:lvl5pPr marL="809625" indent="-138113">
              <a:buClr>
                <a:srgbClr val="71AD2A"/>
              </a:buClr>
              <a:buFont typeface="Systemschrift"/>
              <a:buChar char="+"/>
              <a:tabLst>
                <a:tab pos="1276350" algn="l"/>
              </a:tabLst>
              <a:defRPr sz="1200" baseline="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 Zweite Ebene</a:t>
            </a:r>
          </a:p>
          <a:p>
            <a:pPr lvl="2"/>
            <a:r>
              <a:rPr lang="de-DE" dirty="0"/>
              <a:t>Dritte Ebene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4" hasCustomPrompt="1"/>
          </p:nvPr>
        </p:nvSpPr>
        <p:spPr>
          <a:xfrm>
            <a:off x="960326" y="1248857"/>
            <a:ext cx="6594662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 b="1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 err="1"/>
              <a:t>textformat</a:t>
            </a:r>
            <a:r>
              <a:rPr lang="de-DE" dirty="0"/>
              <a:t> bearbeiten</a:t>
            </a:r>
          </a:p>
        </p:txBody>
      </p:sp>
    </p:spTree>
    <p:extLst>
      <p:ext uri="{BB962C8B-B14F-4D97-AF65-F5344CB8AC3E}">
        <p14:creationId xmlns:p14="http://schemas.microsoft.com/office/powerpoint/2010/main" val="896430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_Ueberschrift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12"/>
          <p:cNvSpPr>
            <a:spLocks noGrp="1"/>
          </p:cNvSpPr>
          <p:nvPr>
            <p:ph type="body" sz="quarter" idx="12"/>
          </p:nvPr>
        </p:nvSpPr>
        <p:spPr>
          <a:xfrm>
            <a:off x="961416" y="605533"/>
            <a:ext cx="6610772" cy="444505"/>
          </a:xfrm>
          <a:prstGeom prst="rect">
            <a:avLst/>
          </a:prstGeom>
        </p:spPr>
        <p:txBody>
          <a:bodyPr vert="horz" lIns="0" tIns="0" rIns="0" bIns="0"/>
          <a:lstStyle>
            <a:lvl1pPr>
              <a:spcBef>
                <a:spcPts val="0"/>
              </a:spcBef>
              <a:spcAft>
                <a:spcPts val="1650"/>
              </a:spcAft>
              <a:buFontTx/>
              <a:buNone/>
              <a:defRPr sz="2800" b="1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0" indent="0">
              <a:spcBef>
                <a:spcPts val="0"/>
              </a:spcBef>
              <a:spcAft>
                <a:spcPts val="1650"/>
              </a:spcAft>
              <a:buFontTx/>
              <a:buNone/>
              <a:defRPr b="1" baseline="0">
                <a:solidFill>
                  <a:schemeClr val="tx1"/>
                </a:solidFill>
                <a:latin typeface="Arial"/>
                <a:cs typeface="Arial"/>
              </a:defRPr>
            </a:lvl2pPr>
            <a:lvl3pPr>
              <a:buClr>
                <a:srgbClr val="71AD2A"/>
              </a:buClr>
              <a:buFont typeface="Lucida Grande"/>
              <a:buChar char="»"/>
              <a:defRPr>
                <a:latin typeface="Arial"/>
                <a:cs typeface="Arial"/>
              </a:defRPr>
            </a:lvl3pPr>
            <a:lvl4pPr>
              <a:defRPr>
                <a:latin typeface="Arial"/>
                <a:cs typeface="Arial"/>
              </a:defRPr>
            </a:lvl4pPr>
            <a:lvl5pPr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Textplatzhalter 6"/>
          <p:cNvSpPr>
            <a:spLocks noGrp="1"/>
          </p:cNvSpPr>
          <p:nvPr>
            <p:ph type="body" sz="quarter" idx="14"/>
          </p:nvPr>
        </p:nvSpPr>
        <p:spPr>
          <a:xfrm>
            <a:off x="961416" y="1254823"/>
            <a:ext cx="6610772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>
              <a:spcBef>
                <a:spcPts val="0"/>
              </a:spcBef>
              <a:buNone/>
              <a:defRPr sz="2300" b="1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5" name="Textplatzhalter 14"/>
          <p:cNvSpPr>
            <a:spLocks noGrp="1"/>
          </p:cNvSpPr>
          <p:nvPr>
            <p:ph type="body" sz="quarter" idx="15"/>
          </p:nvPr>
        </p:nvSpPr>
        <p:spPr>
          <a:xfrm>
            <a:off x="961416" y="1783461"/>
            <a:ext cx="6610772" cy="2437210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900"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>
              <a:buNone/>
              <a:defRPr>
                <a:latin typeface="Arial"/>
                <a:cs typeface="Arial"/>
              </a:defRPr>
            </a:lvl2pPr>
            <a:lvl3pPr>
              <a:buNone/>
              <a:defRPr>
                <a:latin typeface="Arial"/>
                <a:cs typeface="Arial"/>
              </a:defRPr>
            </a:lvl3pPr>
            <a:lvl4pPr>
              <a:buNone/>
              <a:defRPr>
                <a:latin typeface="Arial"/>
                <a:cs typeface="Arial"/>
              </a:defRPr>
            </a:lvl4pPr>
            <a:lvl5pPr>
              <a:buNone/>
              <a:defRPr>
                <a:latin typeface="Arial"/>
                <a:cs typeface="Arial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5637529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image" Target="../media/image7.png"/><Relationship Id="rId5" Type="http://schemas.openxmlformats.org/officeDocument/2006/relationships/slideLayout" Target="../slideLayouts/slideLayout10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5" Type="http://schemas.openxmlformats.org/officeDocument/2006/relationships/slideLayout" Target="../slideLayouts/slideLayout44.xml"/><Relationship Id="rId10" Type="http://schemas.openxmlformats.org/officeDocument/2006/relationships/image" Target="../media/image8.png"/><Relationship Id="rId4" Type="http://schemas.openxmlformats.org/officeDocument/2006/relationships/slideLayout" Target="../slideLayouts/slideLayout43.xml"/><Relationship Id="rId9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 6">
            <a:extLst>
              <a:ext uri="{FF2B5EF4-FFF2-40B4-BE49-F238E27FC236}">
                <a16:creationId xmlns:a16="http://schemas.microsoft.com/office/drawing/2014/main" id="{CC183D64-BBAA-904A-97C3-8E4BA257885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186" y="377825"/>
            <a:ext cx="2357437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98" r:id="rId2"/>
    <p:sldLayoutId id="2147483679" r:id="rId3"/>
    <p:sldLayoutId id="2147483699" r:id="rId4"/>
    <p:sldLayoutId id="2147483736" r:id="rId5"/>
  </p:sldLayoutIdLst>
  <p:txStyles>
    <p:titleStyle>
      <a:lvl1pPr algn="ctr" defTabSz="342900" rtl="0" eaLnBrk="1" fontAlgn="base" hangingPunct="1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ＭＳ Ｐゴシック" pitchFamily="-110" charset="-128"/>
          <a:cs typeface="ＭＳ Ｐゴシック" pitchFamily="-110" charset="-128"/>
        </a:defRPr>
      </a:lvl1pPr>
      <a:lvl2pPr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2pPr>
      <a:lvl3pPr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3pPr>
      <a:lvl4pPr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4pPr>
      <a:lvl5pPr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5pPr>
      <a:lvl6pPr marL="3429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6pPr>
      <a:lvl7pPr marL="6858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7pPr>
      <a:lvl8pPr marL="10287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8pPr>
      <a:lvl9pPr marL="1371600" algn="ctr" defTabSz="342900" rtl="0" eaLnBrk="1" fontAlgn="base" hangingPunct="1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9pPr>
    </p:titleStyle>
    <p:bodyStyle>
      <a:lvl1pPr marL="257175" indent="-257175" algn="l" defTabSz="3429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-110" charset="-128"/>
          <a:cs typeface="ＭＳ Ｐゴシック" pitchFamily="-110" charset="-128"/>
        </a:defRPr>
      </a:lvl1pPr>
      <a:lvl2pPr marL="557213" indent="-214313" algn="l" defTabSz="3429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2pPr>
      <a:lvl3pPr marL="857250" indent="-171450" algn="l" defTabSz="3429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3pPr>
      <a:lvl4pPr marL="1200150" indent="-171450" algn="l" defTabSz="3429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4pPr>
      <a:lvl5pPr marL="1543050" indent="-171450" algn="l" defTabSz="3429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12" userDrawn="1">
          <p15:clr>
            <a:srgbClr val="F26B43"/>
          </p15:clr>
        </p15:guide>
        <p15:guide id="2" orient="horz" pos="41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67356BA4-41D0-4A46-A02B-6A78F79A8DE8}"/>
              </a:ext>
            </a:extLst>
          </p:cNvPr>
          <p:cNvSpPr/>
          <p:nvPr userDrawn="1"/>
        </p:nvSpPr>
        <p:spPr>
          <a:xfrm>
            <a:off x="8420846" y="-68293"/>
            <a:ext cx="777298" cy="5279775"/>
          </a:xfrm>
          <a:prstGeom prst="rect">
            <a:avLst/>
          </a:prstGeom>
          <a:solidFill>
            <a:srgbClr val="7AB800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Ellipse 1"/>
          <p:cNvSpPr/>
          <p:nvPr userDrawn="1"/>
        </p:nvSpPr>
        <p:spPr>
          <a:xfrm>
            <a:off x="7046259" y="508000"/>
            <a:ext cx="923542" cy="950259"/>
          </a:xfrm>
          <a:prstGeom prst="ellipse">
            <a:avLst/>
          </a:prstGeom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8" name="Titelplatzhalter 4"/>
          <p:cNvSpPr txBox="1">
            <a:spLocks/>
          </p:cNvSpPr>
          <p:nvPr userDrawn="1"/>
        </p:nvSpPr>
        <p:spPr>
          <a:xfrm>
            <a:off x="49249" y="4918152"/>
            <a:ext cx="7595616" cy="21336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algn="l"/>
            <a:r>
              <a:rPr lang="de-DE" sz="900" b="1" dirty="0">
                <a:ln>
                  <a:noFill/>
                </a:ln>
                <a:solidFill>
                  <a:srgbClr val="7AB800"/>
                </a:solidFill>
                <a:latin typeface="+mn-lt"/>
                <a:cs typeface="Arial" panose="020B0604020202020204" pitchFamily="34" charset="0"/>
              </a:rPr>
              <a:t>www.garten-klima.de</a:t>
            </a:r>
          </a:p>
        </p:txBody>
      </p:sp>
      <p:sp>
        <p:nvSpPr>
          <p:cNvPr id="9" name="Titelplatzhalter 4"/>
          <p:cNvSpPr txBox="1">
            <a:spLocks/>
          </p:cNvSpPr>
          <p:nvPr userDrawn="1"/>
        </p:nvSpPr>
        <p:spPr>
          <a:xfrm>
            <a:off x="8366222" y="4896816"/>
            <a:ext cx="837898" cy="234696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900" b="0" dirty="0">
                <a:latin typeface="+mn-lt"/>
                <a:cs typeface="Arial" panose="020B0604020202020204" pitchFamily="34" charset="0"/>
              </a:rPr>
              <a:t>Seite </a:t>
            </a:r>
            <a:fld id="{1A5B88D0-3AD2-45F2-B417-8A795343CD4D}" type="slidenum">
              <a:rPr lang="de-DE" sz="900" b="0" smtClean="0">
                <a:latin typeface="+mn-lt"/>
                <a:cs typeface="Arial" panose="020B0604020202020204" pitchFamily="34" charset="0"/>
              </a:rPr>
              <a:t>‹Nr.›</a:t>
            </a:fld>
            <a:r>
              <a:rPr lang="de-DE" sz="900" b="0" dirty="0">
                <a:latin typeface="+mn-lt"/>
                <a:cs typeface="Arial" panose="020B0604020202020204" pitchFamily="34" charset="0"/>
              </a:rPr>
              <a:t>/60</a:t>
            </a:r>
          </a:p>
        </p:txBody>
      </p:sp>
      <p:sp>
        <p:nvSpPr>
          <p:cNvPr id="10" name="Titelplatzhalter 4"/>
          <p:cNvSpPr txBox="1">
            <a:spLocks/>
          </p:cNvSpPr>
          <p:nvPr userDrawn="1"/>
        </p:nvSpPr>
        <p:spPr>
          <a:xfrm>
            <a:off x="8342318" y="1306190"/>
            <a:ext cx="862282" cy="544876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 baseline="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900" dirty="0" err="1">
                <a:latin typeface="+mn-lt"/>
                <a:cs typeface="Arial" panose="020B0604020202020204" pitchFamily="34" charset="0"/>
              </a:rPr>
              <a:t>GartenKlimA</a:t>
            </a:r>
            <a:r>
              <a:rPr lang="de-DE" sz="900" dirty="0">
                <a:latin typeface="+mn-lt"/>
                <a:cs typeface="Arial" panose="020B0604020202020204" pitchFamily="34" charset="0"/>
              </a:rPr>
              <a:t> </a:t>
            </a:r>
          </a:p>
          <a:p>
            <a:endParaRPr lang="de-DE" sz="500" b="0" dirty="0">
              <a:latin typeface="+mn-lt"/>
              <a:cs typeface="Arial" panose="020B0604020202020204" pitchFamily="34" charset="0"/>
            </a:endParaRPr>
          </a:p>
          <a:p>
            <a:r>
              <a:rPr lang="de-DE" sz="900" b="0" dirty="0">
                <a:latin typeface="+mn-lt"/>
                <a:cs typeface="Arial" panose="020B0604020202020204" pitchFamily="34" charset="0"/>
              </a:rPr>
              <a:t>Ziergarten</a:t>
            </a:r>
            <a:endParaRPr lang="de-DE" sz="800" b="0" dirty="0">
              <a:latin typeface="+mn-lt"/>
              <a:cs typeface="Arial" panose="020B0604020202020204" pitchFamily="34" charset="0"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934540E7-0009-49E9-B66E-9723F81319B4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34263" y="74220"/>
            <a:ext cx="1146240" cy="11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8832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4" r:id="rId2"/>
    <p:sldLayoutId id="2147483700" r:id="rId3"/>
    <p:sldLayoutId id="2147483692" r:id="rId4"/>
    <p:sldLayoutId id="2147483693" r:id="rId5"/>
    <p:sldLayoutId id="2147483695" r:id="rId6"/>
    <p:sldLayoutId id="2147483696" r:id="rId7"/>
    <p:sldLayoutId id="2147483697" r:id="rId8"/>
    <p:sldLayoutId id="2147483735" r:id="rId9"/>
  </p:sldLayoutIdLst>
  <p:txStyles>
    <p:titleStyle>
      <a:lvl1pPr algn="ctr" defTabSz="342900" rtl="0" eaLnBrk="0" fontAlgn="base" hangingPunct="0">
        <a:spcBef>
          <a:spcPct val="0"/>
        </a:spcBef>
        <a:spcAft>
          <a:spcPct val="0"/>
        </a:spcAft>
        <a:defRPr sz="1600" b="1" kern="1200">
          <a:solidFill>
            <a:schemeClr val="bg1"/>
          </a:solidFill>
          <a:latin typeface="+mj-lt"/>
          <a:ea typeface="ＭＳ Ｐゴシック" pitchFamily="-110" charset="-128"/>
          <a:cs typeface="ＭＳ Ｐゴシック" pitchFamily="-110" charset="-128"/>
        </a:defRPr>
      </a:lvl1pPr>
      <a:lvl2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2pPr>
      <a:lvl3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3pPr>
      <a:lvl4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4pPr>
      <a:lvl5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5pPr>
      <a:lvl6pPr marL="3429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6pPr>
      <a:lvl7pPr marL="6858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7pPr>
      <a:lvl8pPr marL="10287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8pPr>
      <a:lvl9pPr marL="13716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9pPr>
    </p:titleStyle>
    <p:bodyStyle>
      <a:lvl1pPr marL="0" indent="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None/>
        <a:defRPr sz="2400" kern="1200">
          <a:solidFill>
            <a:schemeClr val="bg1"/>
          </a:solidFill>
          <a:latin typeface="+mn-lt"/>
          <a:ea typeface="ＭＳ Ｐゴシック" pitchFamily="-110" charset="-128"/>
          <a:cs typeface="ＭＳ Ｐゴシック" pitchFamily="-110" charset="-128"/>
        </a:defRPr>
      </a:lvl1pPr>
      <a:lvl2pPr marL="557213" indent="-214313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2pPr>
      <a:lvl3pPr marL="8572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3pPr>
      <a:lvl4pPr marL="12001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4pPr>
      <a:lvl5pPr marL="15430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12">
          <p15:clr>
            <a:srgbClr val="F26B43"/>
          </p15:clr>
        </p15:guide>
        <p15:guide id="2" orient="horz" pos="418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CF6D6527-E7D4-4AC6-86A6-DA4B67283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4B807CF-3EE4-41C5-87F2-9FA83CA392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EF58FF65-67E6-472B-85A9-80E38DFA60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47155E-96C3-46FC-92C2-51C2716D74FF}" type="datetimeFigureOut">
              <a:rPr lang="de-DE" smtClean="0"/>
              <a:t>10.12.2021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BD09BF5-B28F-4698-83A4-66F8A10647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A888C5A-D5B7-432D-B660-8ACEA08C2C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B68525-89DB-4BB5-8DA3-8529999F9D6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290590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5" r:id="rId3"/>
  </p:sldLayoutIdLst>
  <p:txStyles>
    <p:titleStyle>
      <a:lvl1pPr algn="ctr" defTabSz="342900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ＭＳ Ｐゴシック" pitchFamily="-110" charset="-128"/>
          <a:cs typeface="ＭＳ Ｐゴシック" pitchFamily="-110" charset="-128"/>
        </a:defRPr>
      </a:lvl1pPr>
      <a:lvl2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2pPr>
      <a:lvl3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3pPr>
      <a:lvl4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4pPr>
      <a:lvl5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5pPr>
      <a:lvl6pPr marL="3429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6pPr>
      <a:lvl7pPr marL="6858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7pPr>
      <a:lvl8pPr marL="10287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8pPr>
      <a:lvl9pPr marL="13716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9pPr>
    </p:titleStyle>
    <p:bodyStyle>
      <a:lvl1pPr marL="257175" indent="-257175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-110" charset="-128"/>
          <a:cs typeface="ＭＳ Ｐゴシック" pitchFamily="-110" charset="-128"/>
        </a:defRPr>
      </a:lvl1pPr>
      <a:lvl2pPr marL="557213" indent="-214313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2pPr>
      <a:lvl3pPr marL="8572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3pPr>
      <a:lvl4pPr marL="12001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4pPr>
      <a:lvl5pPr marL="15430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18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793EB606-ACAD-4DE3-9685-0F62BEFF2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02F3CB3-0A83-40D0-9076-4677CA0983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636B161-AECB-4DCD-B1CB-48288314E1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F3AD6B-AB68-4A2E-9CD1-BB4BEA3E3DF7}" type="datetimeFigureOut">
              <a:rPr lang="de-DE" smtClean="0"/>
              <a:t>10.12.2021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0997B1D4-2EDC-47C0-9D76-0CB99F5A0E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27EC7AE6-D95C-4965-8B68-79ECBBE64B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3D4ADE-EE04-48E5-971E-2D6B2DE7754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7441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67356BA4-41D0-4A46-A02B-6A78F79A8DE8}"/>
              </a:ext>
            </a:extLst>
          </p:cNvPr>
          <p:cNvSpPr/>
          <p:nvPr userDrawn="1"/>
        </p:nvSpPr>
        <p:spPr>
          <a:xfrm>
            <a:off x="8420846" y="-68293"/>
            <a:ext cx="777298" cy="5279775"/>
          </a:xfrm>
          <a:prstGeom prst="rect">
            <a:avLst/>
          </a:prstGeom>
          <a:solidFill>
            <a:srgbClr val="7AB800">
              <a:alpha val="80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2" name="Ellipse 1"/>
          <p:cNvSpPr/>
          <p:nvPr userDrawn="1"/>
        </p:nvSpPr>
        <p:spPr>
          <a:xfrm>
            <a:off x="7046259" y="508000"/>
            <a:ext cx="923542" cy="950259"/>
          </a:xfrm>
          <a:prstGeom prst="ellipse">
            <a:avLst/>
          </a:prstGeom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8" name="Titelplatzhalter 4"/>
          <p:cNvSpPr txBox="1">
            <a:spLocks/>
          </p:cNvSpPr>
          <p:nvPr userDrawn="1"/>
        </p:nvSpPr>
        <p:spPr>
          <a:xfrm>
            <a:off x="49249" y="4918152"/>
            <a:ext cx="7595616" cy="21336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algn="l"/>
            <a:r>
              <a:rPr lang="de-DE" sz="900" b="1" dirty="0">
                <a:ln>
                  <a:noFill/>
                </a:ln>
                <a:solidFill>
                  <a:srgbClr val="7AB800"/>
                </a:solidFill>
                <a:latin typeface="+mn-lt"/>
                <a:cs typeface="Arial" panose="020B0604020202020204" pitchFamily="34" charset="0"/>
              </a:rPr>
              <a:t>www.garten-klima.de</a:t>
            </a:r>
          </a:p>
        </p:txBody>
      </p:sp>
      <p:sp>
        <p:nvSpPr>
          <p:cNvPr id="9" name="Titelplatzhalter 4"/>
          <p:cNvSpPr txBox="1">
            <a:spLocks/>
          </p:cNvSpPr>
          <p:nvPr userDrawn="1"/>
        </p:nvSpPr>
        <p:spPr>
          <a:xfrm>
            <a:off x="8366222" y="4896816"/>
            <a:ext cx="837898" cy="234696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900" b="0" dirty="0">
                <a:latin typeface="+mn-lt"/>
                <a:cs typeface="Arial" panose="020B0604020202020204" pitchFamily="34" charset="0"/>
              </a:rPr>
              <a:t>Seite </a:t>
            </a:r>
            <a:fld id="{1A5B88D0-3AD2-45F2-B417-8A795343CD4D}" type="slidenum">
              <a:rPr lang="de-DE" sz="900" b="0" smtClean="0">
                <a:latin typeface="+mn-lt"/>
                <a:cs typeface="Arial" panose="020B0604020202020204" pitchFamily="34" charset="0"/>
              </a:rPr>
              <a:t>‹Nr.›</a:t>
            </a:fld>
            <a:r>
              <a:rPr lang="de-DE" sz="900" b="0" dirty="0">
                <a:latin typeface="+mn-lt"/>
                <a:cs typeface="Arial" panose="020B0604020202020204" pitchFamily="34" charset="0"/>
              </a:rPr>
              <a:t>/58</a:t>
            </a:r>
          </a:p>
        </p:txBody>
      </p:sp>
      <p:sp>
        <p:nvSpPr>
          <p:cNvPr id="10" name="Titelplatzhalter 4"/>
          <p:cNvSpPr txBox="1">
            <a:spLocks/>
          </p:cNvSpPr>
          <p:nvPr userDrawn="1"/>
        </p:nvSpPr>
        <p:spPr>
          <a:xfrm>
            <a:off x="8342318" y="1306190"/>
            <a:ext cx="862282" cy="544876"/>
          </a:xfrm>
          <a:prstGeom prst="rect">
            <a:avLst/>
          </a:prstGeom>
        </p:spPr>
        <p:txBody>
          <a:bodyPr vert="horz" lIns="91440" tIns="45720" rIns="91440" bIns="45720" rtlCol="0" anchor="ctr" anchorCtr="1">
            <a:noAutofit/>
          </a:bodyPr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400" b="1" kern="1200" baseline="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r>
              <a:rPr lang="de-DE" sz="900" dirty="0" err="1">
                <a:latin typeface="+mn-lt"/>
                <a:cs typeface="Arial" panose="020B0604020202020204" pitchFamily="34" charset="0"/>
              </a:rPr>
              <a:t>GartenKlimA</a:t>
            </a:r>
            <a:r>
              <a:rPr lang="de-DE" sz="900" dirty="0">
                <a:latin typeface="+mn-lt"/>
                <a:cs typeface="Arial" panose="020B0604020202020204" pitchFamily="34" charset="0"/>
              </a:rPr>
              <a:t> </a:t>
            </a:r>
          </a:p>
          <a:p>
            <a:endParaRPr lang="de-DE" sz="500" b="0" dirty="0">
              <a:latin typeface="+mn-lt"/>
              <a:cs typeface="Arial" panose="020B0604020202020204" pitchFamily="34" charset="0"/>
            </a:endParaRPr>
          </a:p>
          <a:p>
            <a:r>
              <a:rPr lang="de-DE" sz="900" b="0" dirty="0">
                <a:latin typeface="+mn-lt"/>
                <a:cs typeface="Arial" panose="020B0604020202020204" pitchFamily="34" charset="0"/>
              </a:rPr>
              <a:t>Ziergarten</a:t>
            </a:r>
            <a:endParaRPr lang="de-DE" sz="800" b="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5E96B0F5-56F1-4193-B162-65032B1EB459}"/>
              </a:ext>
            </a:extLst>
          </p:cNvPr>
          <p:cNvSpPr/>
          <p:nvPr userDrawn="1"/>
        </p:nvSpPr>
        <p:spPr>
          <a:xfrm>
            <a:off x="7933941" y="74249"/>
            <a:ext cx="1146562" cy="1151971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10CFE019-BDE8-40C3-B46E-C6F077A0850C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8102580" y="265043"/>
            <a:ext cx="787293" cy="719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770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</p:sldLayoutIdLst>
  <p:txStyles>
    <p:titleStyle>
      <a:lvl1pPr algn="ctr" defTabSz="342900" rtl="0" eaLnBrk="0" fontAlgn="base" hangingPunct="0">
        <a:spcBef>
          <a:spcPct val="0"/>
        </a:spcBef>
        <a:spcAft>
          <a:spcPct val="0"/>
        </a:spcAft>
        <a:defRPr sz="1600" b="1" kern="1200">
          <a:solidFill>
            <a:schemeClr val="bg1"/>
          </a:solidFill>
          <a:latin typeface="+mj-lt"/>
          <a:ea typeface="ＭＳ Ｐゴシック" pitchFamily="-110" charset="-128"/>
          <a:cs typeface="ＭＳ Ｐゴシック" pitchFamily="-110" charset="-128"/>
        </a:defRPr>
      </a:lvl1pPr>
      <a:lvl2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2pPr>
      <a:lvl3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3pPr>
      <a:lvl4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4pPr>
      <a:lvl5pPr algn="ctr" defTabSz="342900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5pPr>
      <a:lvl6pPr marL="3429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6pPr>
      <a:lvl7pPr marL="6858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7pPr>
      <a:lvl8pPr marL="10287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8pPr>
      <a:lvl9pPr marL="1371600" algn="ctr" defTabSz="342900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-110" charset="0"/>
          <a:ea typeface="ＭＳ Ｐゴシック" pitchFamily="-110" charset="-128"/>
          <a:cs typeface="ＭＳ Ｐゴシック" pitchFamily="-110" charset="-128"/>
        </a:defRPr>
      </a:lvl9pPr>
    </p:titleStyle>
    <p:bodyStyle>
      <a:lvl1pPr marL="0" indent="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None/>
        <a:defRPr sz="2400" kern="1200">
          <a:solidFill>
            <a:schemeClr val="bg1"/>
          </a:solidFill>
          <a:latin typeface="+mn-lt"/>
          <a:ea typeface="ＭＳ Ｐゴシック" pitchFamily="-110" charset="-128"/>
          <a:cs typeface="ＭＳ Ｐゴシック" pitchFamily="-110" charset="-128"/>
        </a:defRPr>
      </a:lvl1pPr>
      <a:lvl2pPr marL="557213" indent="-214313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2pPr>
      <a:lvl3pPr marL="8572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3pPr>
      <a:lvl4pPr marL="12001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4pPr>
      <a:lvl5pPr marL="1543050" indent="-171450" algn="l" defTabSz="3429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ＭＳ Ｐゴシック" pitchFamily="-110" charset="-128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12">
          <p15:clr>
            <a:srgbClr val="F26B43"/>
          </p15:clr>
        </p15:guide>
        <p15:guide id="2" orient="horz" pos="41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9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13.png"/><Relationship Id="rId4" Type="http://schemas.openxmlformats.org/officeDocument/2006/relationships/image" Target="../media/image4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sv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9.sv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42.xml"/><Relationship Id="rId4" Type="http://schemas.openxmlformats.org/officeDocument/2006/relationships/image" Target="../media/image78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80.png"/><Relationship Id="rId7" Type="http://schemas.openxmlformats.org/officeDocument/2006/relationships/image" Target="../media/image13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10" Type="http://schemas.openxmlformats.org/officeDocument/2006/relationships/image" Target="../media/image19.png"/><Relationship Id="rId4" Type="http://schemas.openxmlformats.org/officeDocument/2006/relationships/image" Target="../media/image81.png"/><Relationship Id="rId9" Type="http://schemas.openxmlformats.org/officeDocument/2006/relationships/image" Target="../media/image85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89.jpeg"/><Relationship Id="rId4" Type="http://schemas.openxmlformats.org/officeDocument/2006/relationships/image" Target="../media/image88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4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96.jpeg"/><Relationship Id="rId5" Type="http://schemas.openxmlformats.org/officeDocument/2006/relationships/image" Target="../media/image95.jpeg"/><Relationship Id="rId4" Type="http://schemas.openxmlformats.org/officeDocument/2006/relationships/image" Target="../media/image94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4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4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5.jpeg"/><Relationship Id="rId3" Type="http://schemas.openxmlformats.org/officeDocument/2006/relationships/image" Target="../media/image68.png"/><Relationship Id="rId7" Type="http://schemas.openxmlformats.org/officeDocument/2006/relationships/image" Target="../media/image104.jpe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103.svg"/><Relationship Id="rId5" Type="http://schemas.openxmlformats.org/officeDocument/2006/relationships/image" Target="../media/image102.png"/><Relationship Id="rId4" Type="http://schemas.openxmlformats.org/officeDocument/2006/relationships/image" Target="../media/image69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108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111.jpe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4.jpeg"/><Relationship Id="rId3" Type="http://schemas.openxmlformats.org/officeDocument/2006/relationships/image" Target="../media/image113.jpeg"/><Relationship Id="rId7" Type="http://schemas.openxmlformats.org/officeDocument/2006/relationships/image" Target="../media/image103.sv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102.png"/><Relationship Id="rId5" Type="http://schemas.openxmlformats.org/officeDocument/2006/relationships/image" Target="../media/image69.svg"/><Relationship Id="rId4" Type="http://schemas.openxmlformats.org/officeDocument/2006/relationships/image" Target="../media/image6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116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121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124.jpeg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126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png"/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41.xml"/><Relationship Id="rId4" Type="http://schemas.openxmlformats.org/officeDocument/2006/relationships/image" Target="../media/image129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jpeg"/><Relationship Id="rId2" Type="http://schemas.openxmlformats.org/officeDocument/2006/relationships/image" Target="../media/image130.jpeg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133.jpeg"/><Relationship Id="rId4" Type="http://schemas.openxmlformats.org/officeDocument/2006/relationships/image" Target="../media/image132.jpe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7.png"/><Relationship Id="rId3" Type="http://schemas.openxmlformats.org/officeDocument/2006/relationships/image" Target="../media/image134.png"/><Relationship Id="rId7" Type="http://schemas.openxmlformats.org/officeDocument/2006/relationships/image" Target="../media/image13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5.png"/><Relationship Id="rId5" Type="http://schemas.openxmlformats.org/officeDocument/2006/relationships/image" Target="../media/image48.png"/><Relationship Id="rId4" Type="http://schemas.openxmlformats.org/officeDocument/2006/relationships/image" Target="../media/image79.png"/><Relationship Id="rId9" Type="http://schemas.openxmlformats.org/officeDocument/2006/relationships/image" Target="../media/image13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9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jpeg"/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42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jpeg"/><Relationship Id="rId2" Type="http://schemas.openxmlformats.org/officeDocument/2006/relationships/image" Target="../media/image143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45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6.png"/><Relationship Id="rId4" Type="http://schemas.openxmlformats.org/officeDocument/2006/relationships/image" Target="../media/image26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jpeg"/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8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9.jpeg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image" Target="../media/image151.png"/><Relationship Id="rId7" Type="http://schemas.openxmlformats.org/officeDocument/2006/relationships/image" Target="../media/image69.svg"/><Relationship Id="rId2" Type="http://schemas.openxmlformats.org/officeDocument/2006/relationships/image" Target="../media/image150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8.png"/><Relationship Id="rId5" Type="http://schemas.openxmlformats.org/officeDocument/2006/relationships/image" Target="../media/image153.png"/><Relationship Id="rId4" Type="http://schemas.openxmlformats.org/officeDocument/2006/relationships/image" Target="../media/image152.png"/><Relationship Id="rId9" Type="http://schemas.openxmlformats.org/officeDocument/2006/relationships/image" Target="../media/image103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jpeg"/><Relationship Id="rId7" Type="http://schemas.openxmlformats.org/officeDocument/2006/relationships/image" Target="../media/image12.jpeg"/><Relationship Id="rId2" Type="http://schemas.openxmlformats.org/officeDocument/2006/relationships/image" Target="../media/image150.jp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55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B19906E-73AD-AC40-98D6-8AC96C670DA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31658" y="1182386"/>
            <a:ext cx="7874094" cy="452438"/>
          </a:xfrm>
        </p:spPr>
        <p:txBody>
          <a:bodyPr/>
          <a:lstStyle/>
          <a:p>
            <a:pPr algn="ctr"/>
            <a:r>
              <a:rPr lang="de-DE" dirty="0" err="1">
                <a:latin typeface="+mj-lt"/>
              </a:rPr>
              <a:t>GartenKlimA</a:t>
            </a:r>
            <a:r>
              <a:rPr lang="de-DE" dirty="0">
                <a:latin typeface="+mj-lt"/>
              </a:rPr>
              <a:t> - Klimawandel im Freizeitgartenbau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DF6B74-95A2-394E-8500-EFBF025EB08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72254" y="1706633"/>
            <a:ext cx="7874094" cy="381000"/>
          </a:xfrm>
        </p:spPr>
        <p:txBody>
          <a:bodyPr/>
          <a:lstStyle/>
          <a:p>
            <a:pPr algn="ctr"/>
            <a:r>
              <a:rPr lang="de-DE" sz="2400" b="1" dirty="0">
                <a:latin typeface="+mj-lt"/>
              </a:rPr>
              <a:t>Ziergarten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9B0086B-DE50-4E43-874D-932846BCED1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1658" y="4753976"/>
            <a:ext cx="7874094" cy="233363"/>
          </a:xfrm>
        </p:spPr>
        <p:txBody>
          <a:bodyPr/>
          <a:lstStyle/>
          <a:p>
            <a:pPr algn="ctr"/>
            <a:r>
              <a:rPr lang="de-DE" sz="1400" b="1" dirty="0" err="1">
                <a:latin typeface="+mn-lt"/>
              </a:rPr>
              <a:t>GartenKlimA</a:t>
            </a:r>
            <a:r>
              <a:rPr lang="de-DE" sz="1400" b="1" dirty="0">
                <a:latin typeface="+mn-lt"/>
              </a:rPr>
              <a:t>  -  mehr unter www.garten-klima.de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5381" y="159560"/>
            <a:ext cx="2740371" cy="549138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45278" y="3647209"/>
            <a:ext cx="1203159" cy="1063398"/>
          </a:xfrm>
          <a:prstGeom prst="rect">
            <a:avLst/>
          </a:prstGeom>
          <a:noFill/>
        </p:spPr>
      </p:pic>
      <p:pic>
        <p:nvPicPr>
          <p:cNvPr id="5" name="Grafik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39905" y="2087633"/>
            <a:ext cx="3657600" cy="256771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29E54E1E-3AE9-46DE-9E3B-8B91EAB7A7F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8091" y="401046"/>
            <a:ext cx="678322" cy="289300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159DDA3F-CE80-415E-B09C-D824F8FF192D}"/>
              </a:ext>
            </a:extLst>
          </p:cNvPr>
          <p:cNvSpPr txBox="1"/>
          <p:nvPr/>
        </p:nvSpPr>
        <p:spPr>
          <a:xfrm>
            <a:off x="5567954" y="4301167"/>
            <a:ext cx="39485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(1)</a:t>
            </a:r>
          </a:p>
        </p:txBody>
      </p:sp>
    </p:spTree>
    <p:extLst>
      <p:ext uri="{BB962C8B-B14F-4D97-AF65-F5344CB8AC3E}">
        <p14:creationId xmlns:p14="http://schemas.microsoft.com/office/powerpoint/2010/main" val="39919975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9F11F781-75A6-40E1-9CD9-C34D9DD2650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72000" y="971576"/>
            <a:ext cx="7434000" cy="452438"/>
          </a:xfrm>
        </p:spPr>
        <p:txBody>
          <a:bodyPr/>
          <a:lstStyle/>
          <a:p>
            <a:r>
              <a:rPr lang="de-DE" sz="3200" dirty="0"/>
              <a:t>1.2.  Gewappnet für den Klimawandel</a:t>
            </a:r>
          </a:p>
        </p:txBody>
      </p:sp>
    </p:spTree>
    <p:extLst>
      <p:ext uri="{BB962C8B-B14F-4D97-AF65-F5344CB8AC3E}">
        <p14:creationId xmlns:p14="http://schemas.microsoft.com/office/powerpoint/2010/main" val="41757857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E9552CE-FE71-45C6-A647-80DA05C8A33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de-DE" dirty="0"/>
              <a:t>Vor Ort gezüchtete und produzierte Pflanzen sind häufig </a:t>
            </a:r>
            <a:r>
              <a:rPr lang="de-DE" b="1" dirty="0"/>
              <a:t>besser an das regionale Klima angepasst</a:t>
            </a:r>
          </a:p>
          <a:p>
            <a:r>
              <a:rPr lang="de-DE" dirty="0"/>
              <a:t>„Gärtner-Ware“ hat oft </a:t>
            </a:r>
            <a:r>
              <a:rPr lang="de-DE" b="1" dirty="0"/>
              <a:t>bessere Qualität </a:t>
            </a:r>
            <a:r>
              <a:rPr lang="de-DE" dirty="0"/>
              <a:t>als Ware aus Bau- oder Supermarkt</a:t>
            </a:r>
          </a:p>
          <a:p>
            <a:r>
              <a:rPr lang="de-DE" dirty="0"/>
              <a:t>Weite Transportwege können durch regionale Ware eingespart und das </a:t>
            </a:r>
            <a:r>
              <a:rPr lang="de-DE" b="1" dirty="0"/>
              <a:t>Klima geschützt </a:t>
            </a:r>
            <a:r>
              <a:rPr lang="de-DE" dirty="0"/>
              <a:t>werden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AFF66CB-C378-460A-B7D1-61B454BD41B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Regionale Ware 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DE89C3AE-3967-49D1-A67B-0D7BCACF48C5}"/>
              </a:ext>
            </a:extLst>
          </p:cNvPr>
          <p:cNvSpPr txBox="1"/>
          <p:nvPr/>
        </p:nvSpPr>
        <p:spPr>
          <a:xfrm>
            <a:off x="7537058" y="4362744"/>
            <a:ext cx="39485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(13)</a:t>
            </a:r>
          </a:p>
        </p:txBody>
      </p:sp>
      <p:sp>
        <p:nvSpPr>
          <p:cNvPr id="9" name="Titel 4">
            <a:extLst>
              <a:ext uri="{FF2B5EF4-FFF2-40B4-BE49-F238E27FC236}">
                <a16:creationId xmlns:a16="http://schemas.microsoft.com/office/drawing/2014/main" id="{B1B53924-7953-4C9E-B584-0DC7BF57A1FC}"/>
              </a:ext>
            </a:extLst>
          </p:cNvPr>
          <p:cNvSpPr txBox="1">
            <a:spLocks/>
          </p:cNvSpPr>
          <p:nvPr/>
        </p:nvSpPr>
        <p:spPr>
          <a:xfrm rot="5400000">
            <a:off x="7609742" y="2936208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Beet- &amp; Balkonpflanzen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C59AD30C-7358-4EE4-99D2-07E981EEA30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08538" y="599567"/>
            <a:ext cx="3028520" cy="3893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8885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36AEC8BC-FFA3-4EF5-B966-B3B52A45D79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Standortwahl</a:t>
            </a:r>
          </a:p>
        </p:txBody>
      </p:sp>
      <p:graphicFrame>
        <p:nvGraphicFramePr>
          <p:cNvPr id="5" name="Tabelle 4">
            <a:extLst>
              <a:ext uri="{FF2B5EF4-FFF2-40B4-BE49-F238E27FC236}">
                <a16:creationId xmlns:a16="http://schemas.microsoft.com/office/drawing/2014/main" id="{599BB053-AF08-4903-89BF-7AE3225B1F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7490460"/>
              </p:ext>
            </p:extLst>
          </p:nvPr>
        </p:nvGraphicFramePr>
        <p:xfrm>
          <a:off x="971551" y="1048342"/>
          <a:ext cx="6915149" cy="25122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04541">
                  <a:extLst>
                    <a:ext uri="{9D8B030D-6E8A-4147-A177-3AD203B41FA5}">
                      <a16:colId xmlns:a16="http://schemas.microsoft.com/office/drawing/2014/main" val="1357532024"/>
                    </a:ext>
                  </a:extLst>
                </a:gridCol>
                <a:gridCol w="2305304">
                  <a:extLst>
                    <a:ext uri="{9D8B030D-6E8A-4147-A177-3AD203B41FA5}">
                      <a16:colId xmlns:a16="http://schemas.microsoft.com/office/drawing/2014/main" val="1888052676"/>
                    </a:ext>
                  </a:extLst>
                </a:gridCol>
                <a:gridCol w="2305304">
                  <a:extLst>
                    <a:ext uri="{9D8B030D-6E8A-4147-A177-3AD203B41FA5}">
                      <a16:colId xmlns:a16="http://schemas.microsoft.com/office/drawing/2014/main" val="2762415992"/>
                    </a:ext>
                  </a:extLst>
                </a:gridCol>
              </a:tblGrid>
              <a:tr h="48889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Vollsonnig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63" marR="6616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Sonnig bis halbschattig</a:t>
                      </a:r>
                      <a:endParaRPr lang="de-DE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63" marR="6616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600">
                          <a:effectLst/>
                        </a:rPr>
                        <a:t>Halbschattig - schattig</a:t>
                      </a:r>
                      <a:endParaRPr lang="de-DE" sz="105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63" marR="66163" marT="0" marB="0" anchor="ctr"/>
                </a:tc>
                <a:extLst>
                  <a:ext uri="{0D108BD9-81ED-4DB2-BD59-A6C34878D82A}">
                    <a16:rowId xmlns:a16="http://schemas.microsoft.com/office/drawing/2014/main" val="1267099842"/>
                  </a:ext>
                </a:extLst>
              </a:tr>
              <a:tr h="202338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600"/>
                        </a:spcAft>
                        <a:buSzPts val="1200"/>
                        <a:buFont typeface="Symbol" panose="05050102010706020507" pitchFamily="18" charset="2"/>
                        <a:buChar char=""/>
                      </a:pPr>
                      <a:r>
                        <a:rPr lang="de-DE" sz="1400" dirty="0" err="1">
                          <a:effectLst/>
                        </a:rPr>
                        <a:t>Zweizahn</a:t>
                      </a:r>
                      <a:r>
                        <a:rPr lang="de-DE" sz="1400" dirty="0">
                          <a:effectLst/>
                        </a:rPr>
                        <a:t> </a:t>
                      </a:r>
                      <a:br>
                        <a:rPr lang="de-DE" sz="1400" dirty="0">
                          <a:effectLst/>
                        </a:rPr>
                      </a:br>
                      <a:r>
                        <a:rPr lang="de-DE" sz="1200" dirty="0">
                          <a:effectLst/>
                        </a:rPr>
                        <a:t>(</a:t>
                      </a:r>
                      <a:r>
                        <a:rPr lang="de-DE" sz="1200" i="1" dirty="0">
                          <a:effectLst/>
                        </a:rPr>
                        <a:t>Bidens </a:t>
                      </a:r>
                      <a:r>
                        <a:rPr lang="de-DE" sz="1200" i="1" dirty="0" err="1">
                          <a:effectLst/>
                        </a:rPr>
                        <a:t>ferulifolia</a:t>
                      </a:r>
                      <a:r>
                        <a:rPr lang="de-DE" sz="1200" dirty="0">
                          <a:effectLst/>
                        </a:rPr>
                        <a:t>)</a:t>
                      </a:r>
                      <a:endParaRPr lang="de-DE" sz="11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600"/>
                        </a:spcAft>
                        <a:buSzPts val="1200"/>
                        <a:buFont typeface="Symbol" panose="05050102010706020507" pitchFamily="18" charset="2"/>
                        <a:buChar char=""/>
                      </a:pPr>
                      <a:r>
                        <a:rPr lang="de-DE" sz="1400" dirty="0" err="1">
                          <a:effectLst/>
                        </a:rPr>
                        <a:t>Kapkörbchen</a:t>
                      </a:r>
                      <a:r>
                        <a:rPr lang="de-DE" sz="1400" dirty="0">
                          <a:effectLst/>
                        </a:rPr>
                        <a:t> </a:t>
                      </a:r>
                      <a:br>
                        <a:rPr lang="de-DE" sz="1400" dirty="0">
                          <a:effectLst/>
                        </a:rPr>
                      </a:br>
                      <a:r>
                        <a:rPr lang="de-DE" sz="1200" dirty="0">
                          <a:effectLst/>
                        </a:rPr>
                        <a:t>(</a:t>
                      </a:r>
                      <a:r>
                        <a:rPr lang="de-DE" sz="1200" i="1" dirty="0" err="1">
                          <a:effectLst/>
                        </a:rPr>
                        <a:t>Osteospermum</a:t>
                      </a:r>
                      <a:r>
                        <a:rPr lang="de-DE" sz="1200" i="1" dirty="0">
                          <a:effectLst/>
                        </a:rPr>
                        <a:t> </a:t>
                      </a:r>
                      <a:r>
                        <a:rPr lang="de-DE" sz="1200" i="1" dirty="0" err="1">
                          <a:effectLst/>
                        </a:rPr>
                        <a:t>ecklonis</a:t>
                      </a:r>
                      <a:r>
                        <a:rPr lang="de-DE" sz="1200" dirty="0">
                          <a:effectLst/>
                        </a:rPr>
                        <a:t>) </a:t>
                      </a:r>
                      <a:endParaRPr lang="de-DE" sz="11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600"/>
                        </a:spcAft>
                        <a:buSzPts val="1200"/>
                        <a:buFont typeface="Symbol" panose="05050102010706020507" pitchFamily="18" charset="2"/>
                        <a:buChar char=""/>
                      </a:pPr>
                      <a:r>
                        <a:rPr lang="de-DE" sz="1400" dirty="0">
                          <a:effectLst/>
                        </a:rPr>
                        <a:t>Geranie </a:t>
                      </a:r>
                      <a:br>
                        <a:rPr lang="de-DE" sz="1400" dirty="0">
                          <a:effectLst/>
                        </a:rPr>
                      </a:br>
                      <a:r>
                        <a:rPr lang="de-DE" sz="1200" dirty="0">
                          <a:effectLst/>
                        </a:rPr>
                        <a:t>(</a:t>
                      </a:r>
                      <a:r>
                        <a:rPr lang="de-DE" sz="1200" i="1" dirty="0" err="1">
                          <a:effectLst/>
                        </a:rPr>
                        <a:t>Pelargonium</a:t>
                      </a:r>
                      <a:r>
                        <a:rPr lang="de-DE" sz="1200" dirty="0">
                          <a:effectLst/>
                        </a:rPr>
                        <a:t>-Hybriden)</a:t>
                      </a:r>
                      <a:endParaRPr lang="de-DE" sz="11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600"/>
                        </a:spcAft>
                        <a:buSzPts val="1200"/>
                        <a:buFont typeface="Symbol" panose="05050102010706020507" pitchFamily="18" charset="2"/>
                        <a:buChar char=""/>
                      </a:pPr>
                      <a:r>
                        <a:rPr lang="de-DE" sz="1400" dirty="0">
                          <a:effectLst/>
                        </a:rPr>
                        <a:t>Petunie </a:t>
                      </a:r>
                      <a:br>
                        <a:rPr lang="de-DE" sz="1400" dirty="0">
                          <a:effectLst/>
                        </a:rPr>
                      </a:br>
                      <a:r>
                        <a:rPr lang="de-DE" sz="1200" dirty="0">
                          <a:effectLst/>
                        </a:rPr>
                        <a:t>(</a:t>
                      </a:r>
                      <a:r>
                        <a:rPr lang="de-DE" sz="1200" i="1" dirty="0" err="1">
                          <a:effectLst/>
                        </a:rPr>
                        <a:t>Petunia</a:t>
                      </a:r>
                      <a:r>
                        <a:rPr lang="de-DE" sz="1200" dirty="0">
                          <a:effectLst/>
                        </a:rPr>
                        <a:t> </a:t>
                      </a:r>
                      <a:r>
                        <a:rPr lang="de-DE" sz="1200" dirty="0" err="1">
                          <a:effectLst/>
                        </a:rPr>
                        <a:t>Cultivars</a:t>
                      </a:r>
                      <a:r>
                        <a:rPr lang="de-DE" sz="1200" dirty="0">
                          <a:effectLst/>
                        </a:rPr>
                        <a:t>)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63" marR="66163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600"/>
                        </a:spcAft>
                        <a:buSzPts val="1200"/>
                        <a:buFont typeface="Symbol" panose="05050102010706020507" pitchFamily="18" charset="2"/>
                        <a:buChar char=""/>
                      </a:pPr>
                      <a:r>
                        <a:rPr lang="de-DE" sz="1400" dirty="0">
                          <a:effectLst/>
                        </a:rPr>
                        <a:t>Engelsgesicht </a:t>
                      </a:r>
                      <a:br>
                        <a:rPr lang="de-DE" sz="1400" dirty="0">
                          <a:effectLst/>
                        </a:rPr>
                      </a:br>
                      <a:r>
                        <a:rPr lang="de-DE" sz="1200" dirty="0">
                          <a:effectLst/>
                        </a:rPr>
                        <a:t>(</a:t>
                      </a:r>
                      <a:r>
                        <a:rPr lang="de-DE" sz="1200" i="1" dirty="0" err="1">
                          <a:effectLst/>
                        </a:rPr>
                        <a:t>Angelonia</a:t>
                      </a:r>
                      <a:r>
                        <a:rPr lang="de-DE" sz="1200" i="1" dirty="0">
                          <a:effectLst/>
                        </a:rPr>
                        <a:t> </a:t>
                      </a:r>
                      <a:r>
                        <a:rPr lang="de-DE" sz="1200" i="1" dirty="0" err="1">
                          <a:effectLst/>
                        </a:rPr>
                        <a:t>angustifolia</a:t>
                      </a:r>
                      <a:r>
                        <a:rPr lang="de-DE" sz="1200" dirty="0">
                          <a:effectLst/>
                        </a:rPr>
                        <a:t>)</a:t>
                      </a:r>
                      <a:endParaRPr lang="de-DE" sz="11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600"/>
                        </a:spcAft>
                        <a:buSzPts val="1200"/>
                        <a:buFont typeface="Symbol" panose="05050102010706020507" pitchFamily="18" charset="2"/>
                        <a:buChar char=""/>
                      </a:pPr>
                      <a:r>
                        <a:rPr lang="de-DE" sz="1400" dirty="0">
                          <a:effectLst/>
                        </a:rPr>
                        <a:t>Blaues Gänseblümchen</a:t>
                      </a:r>
                      <a:br>
                        <a:rPr lang="de-DE" sz="1200" dirty="0">
                          <a:effectLst/>
                        </a:rPr>
                      </a:br>
                      <a:r>
                        <a:rPr lang="de-DE" sz="1200" dirty="0">
                          <a:effectLst/>
                        </a:rPr>
                        <a:t>(</a:t>
                      </a:r>
                      <a:r>
                        <a:rPr lang="de-DE" sz="1200" i="1" dirty="0" err="1">
                          <a:effectLst/>
                        </a:rPr>
                        <a:t>Brachyscome</a:t>
                      </a:r>
                      <a:r>
                        <a:rPr lang="de-DE" sz="1200" i="1" dirty="0">
                          <a:effectLst/>
                        </a:rPr>
                        <a:t> </a:t>
                      </a:r>
                      <a:r>
                        <a:rPr lang="de-DE" sz="1200" i="1" dirty="0" err="1">
                          <a:effectLst/>
                        </a:rPr>
                        <a:t>multifida</a:t>
                      </a:r>
                      <a:r>
                        <a:rPr lang="de-DE" sz="1200" dirty="0">
                          <a:effectLst/>
                        </a:rPr>
                        <a:t>)</a:t>
                      </a:r>
                      <a:endParaRPr lang="de-DE" sz="11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600"/>
                        </a:spcAft>
                        <a:buSzPts val="1200"/>
                        <a:buFont typeface="Symbol" panose="05050102010706020507" pitchFamily="18" charset="2"/>
                        <a:buChar char=""/>
                      </a:pPr>
                      <a:r>
                        <a:rPr lang="de-DE" sz="1400" dirty="0">
                          <a:effectLst/>
                        </a:rPr>
                        <a:t>Männertreu </a:t>
                      </a:r>
                      <a:br>
                        <a:rPr lang="de-DE" sz="1400" dirty="0">
                          <a:effectLst/>
                        </a:rPr>
                      </a:br>
                      <a:r>
                        <a:rPr lang="de-DE" sz="1200" dirty="0">
                          <a:effectLst/>
                        </a:rPr>
                        <a:t>(</a:t>
                      </a:r>
                      <a:r>
                        <a:rPr lang="de-DE" sz="1200" i="1" dirty="0" err="1">
                          <a:effectLst/>
                        </a:rPr>
                        <a:t>Lobelia</a:t>
                      </a:r>
                      <a:r>
                        <a:rPr lang="de-DE" sz="1200" i="1" dirty="0">
                          <a:effectLst/>
                        </a:rPr>
                        <a:t> </a:t>
                      </a:r>
                      <a:r>
                        <a:rPr lang="de-DE" sz="1200" i="1" dirty="0" err="1">
                          <a:effectLst/>
                        </a:rPr>
                        <a:t>erinus</a:t>
                      </a:r>
                      <a:r>
                        <a:rPr lang="de-DE" sz="1200" dirty="0">
                          <a:effectLst/>
                        </a:rPr>
                        <a:t>)</a:t>
                      </a:r>
                      <a:endParaRPr lang="de-DE" sz="1100" dirty="0">
                        <a:effectLst/>
                      </a:endParaRPr>
                    </a:p>
                  </a:txBody>
                  <a:tcPr marL="66163" marR="66163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600"/>
                        </a:spcAft>
                        <a:buSzPts val="1200"/>
                        <a:buFont typeface="Symbol" panose="05050102010706020507" pitchFamily="18" charset="2"/>
                        <a:buChar char=""/>
                      </a:pPr>
                      <a:r>
                        <a:rPr lang="de-DE" sz="1400" dirty="0">
                          <a:effectLst/>
                        </a:rPr>
                        <a:t>Knollenbegonie </a:t>
                      </a:r>
                      <a:br>
                        <a:rPr lang="de-DE" sz="1400" dirty="0">
                          <a:effectLst/>
                        </a:rPr>
                      </a:br>
                      <a:r>
                        <a:rPr lang="de-DE" sz="1200" dirty="0">
                          <a:effectLst/>
                        </a:rPr>
                        <a:t>(</a:t>
                      </a:r>
                      <a:r>
                        <a:rPr lang="de-DE" sz="1200" i="1" dirty="0" err="1">
                          <a:effectLst/>
                        </a:rPr>
                        <a:t>Begonia</a:t>
                      </a:r>
                      <a:r>
                        <a:rPr lang="de-DE" sz="1200" dirty="0">
                          <a:effectLst/>
                        </a:rPr>
                        <a:t> </a:t>
                      </a:r>
                      <a:r>
                        <a:rPr lang="de-DE" sz="1200" dirty="0" err="1">
                          <a:effectLst/>
                        </a:rPr>
                        <a:t>Cultivars</a:t>
                      </a:r>
                      <a:r>
                        <a:rPr lang="de-DE" sz="1200" dirty="0">
                          <a:effectLst/>
                        </a:rPr>
                        <a:t> </a:t>
                      </a:r>
                      <a:r>
                        <a:rPr lang="de-DE" sz="1200" dirty="0" err="1">
                          <a:effectLst/>
                        </a:rPr>
                        <a:t>Tuberhybrida</a:t>
                      </a:r>
                      <a:r>
                        <a:rPr lang="de-DE" sz="1200" dirty="0">
                          <a:effectLst/>
                        </a:rPr>
                        <a:t>-Gruppe)</a:t>
                      </a:r>
                      <a:endParaRPr lang="de-DE" sz="11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600"/>
                        </a:spcAft>
                        <a:buSzPts val="1200"/>
                        <a:buFont typeface="Symbol" panose="05050102010706020507" pitchFamily="18" charset="2"/>
                        <a:buChar char=""/>
                      </a:pPr>
                      <a:r>
                        <a:rPr lang="de-DE" sz="1400" dirty="0">
                          <a:effectLst/>
                        </a:rPr>
                        <a:t>Fuchsie </a:t>
                      </a:r>
                      <a:br>
                        <a:rPr lang="de-DE" sz="1400" dirty="0">
                          <a:effectLst/>
                        </a:rPr>
                      </a:br>
                      <a:r>
                        <a:rPr lang="de-DE" sz="1200" dirty="0">
                          <a:effectLst/>
                        </a:rPr>
                        <a:t>(</a:t>
                      </a:r>
                      <a:r>
                        <a:rPr lang="de-DE" sz="1200" i="1" dirty="0">
                          <a:effectLst/>
                        </a:rPr>
                        <a:t>Fuchsia</a:t>
                      </a:r>
                      <a:r>
                        <a:rPr lang="de-DE" sz="1200" dirty="0">
                          <a:effectLst/>
                        </a:rPr>
                        <a:t> </a:t>
                      </a:r>
                      <a:r>
                        <a:rPr lang="de-DE" sz="1200" dirty="0" err="1">
                          <a:effectLst/>
                        </a:rPr>
                        <a:t>Cultivars</a:t>
                      </a:r>
                      <a:r>
                        <a:rPr lang="de-DE" sz="1200" dirty="0">
                          <a:effectLst/>
                        </a:rPr>
                        <a:t>)</a:t>
                      </a:r>
                      <a:endParaRPr lang="de-DE" sz="11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600"/>
                        </a:spcAft>
                        <a:buSzPts val="1200"/>
                        <a:buFont typeface="Symbol" panose="05050102010706020507" pitchFamily="18" charset="2"/>
                        <a:buChar char=""/>
                      </a:pPr>
                      <a:r>
                        <a:rPr lang="de-DE" sz="1400" dirty="0">
                          <a:effectLst/>
                        </a:rPr>
                        <a:t>Buntnessel </a:t>
                      </a:r>
                      <a:br>
                        <a:rPr lang="de-DE" sz="1400" dirty="0">
                          <a:effectLst/>
                        </a:rPr>
                      </a:br>
                      <a:r>
                        <a:rPr lang="de-DE" sz="1200" dirty="0">
                          <a:effectLst/>
                        </a:rPr>
                        <a:t>(</a:t>
                      </a:r>
                      <a:r>
                        <a:rPr lang="de-DE" sz="1200" i="1" dirty="0" err="1">
                          <a:effectLst/>
                        </a:rPr>
                        <a:t>Solenostemon</a:t>
                      </a:r>
                      <a:r>
                        <a:rPr lang="de-DE" sz="1200" i="1" dirty="0">
                          <a:effectLst/>
                        </a:rPr>
                        <a:t> </a:t>
                      </a:r>
                      <a:r>
                        <a:rPr lang="de-DE" sz="1200" i="1" dirty="0" err="1">
                          <a:effectLst/>
                        </a:rPr>
                        <a:t>scutellarioides</a:t>
                      </a:r>
                      <a:r>
                        <a:rPr lang="de-DE" sz="1200" dirty="0">
                          <a:effectLst/>
                        </a:rPr>
                        <a:t>)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163" marR="66163" marT="0" marB="0"/>
                </a:tc>
                <a:extLst>
                  <a:ext uri="{0D108BD9-81ED-4DB2-BD59-A6C34878D82A}">
                    <a16:rowId xmlns:a16="http://schemas.microsoft.com/office/drawing/2014/main" val="41391213"/>
                  </a:ext>
                </a:extLst>
              </a:tr>
            </a:tbl>
          </a:graphicData>
        </a:graphic>
      </p:graphicFrame>
      <p:sp>
        <p:nvSpPr>
          <p:cNvPr id="8" name="Textfeld 7">
            <a:extLst>
              <a:ext uri="{FF2B5EF4-FFF2-40B4-BE49-F238E27FC236}">
                <a16:creationId xmlns:a16="http://schemas.microsoft.com/office/drawing/2014/main" id="{8352B93D-5289-41F3-8052-1D68B58ABEE5}"/>
              </a:ext>
            </a:extLst>
          </p:cNvPr>
          <p:cNvSpPr txBox="1"/>
          <p:nvPr/>
        </p:nvSpPr>
        <p:spPr>
          <a:xfrm>
            <a:off x="7895232" y="3410494"/>
            <a:ext cx="39485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(14)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16568" y="3139400"/>
            <a:ext cx="378007" cy="378816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011042" y="3123971"/>
            <a:ext cx="398572" cy="398572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641900" y="3233075"/>
            <a:ext cx="190540" cy="191465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57128" y="3139400"/>
            <a:ext cx="378007" cy="378816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7076209" y="3119644"/>
            <a:ext cx="398572" cy="398572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DF361C76-F2CD-421E-AB32-1BBDBE19867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23824" y="3625938"/>
            <a:ext cx="1732458" cy="1246100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E17F0759-4038-467A-AA5A-868D9FA7D8D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1585" y="3625938"/>
            <a:ext cx="1912990" cy="1246100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CDBF309F-2057-442C-BCBC-9C9E52F5BCC7}"/>
              </a:ext>
            </a:extLst>
          </p:cNvPr>
          <p:cNvSpPr txBox="1"/>
          <p:nvPr/>
        </p:nvSpPr>
        <p:spPr>
          <a:xfrm>
            <a:off x="1289346" y="4866501"/>
            <a:ext cx="20773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+mn-lt"/>
              </a:rPr>
              <a:t>Geranie</a:t>
            </a:r>
            <a:r>
              <a:rPr lang="de-DE" sz="1000" dirty="0">
                <a:latin typeface="+mn-lt"/>
              </a:rPr>
              <a:t> (</a:t>
            </a:r>
            <a:r>
              <a:rPr lang="de-DE" sz="1000" i="1" dirty="0" err="1">
                <a:latin typeface="+mn-lt"/>
              </a:rPr>
              <a:t>Pelargonium</a:t>
            </a:r>
            <a:r>
              <a:rPr lang="de-DE" sz="1000" i="1" dirty="0">
                <a:latin typeface="+mn-lt"/>
              </a:rPr>
              <a:t>-</a:t>
            </a:r>
            <a:r>
              <a:rPr lang="de-DE" sz="1000" dirty="0">
                <a:latin typeface="+mn-lt"/>
              </a:rPr>
              <a:t>Hybride)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B0BBF13A-A580-495A-AB17-78C95F54A4B4}"/>
              </a:ext>
            </a:extLst>
          </p:cNvPr>
          <p:cNvSpPr txBox="1"/>
          <p:nvPr/>
        </p:nvSpPr>
        <p:spPr>
          <a:xfrm>
            <a:off x="3533345" y="4849275"/>
            <a:ext cx="20773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+mn-lt"/>
              </a:rPr>
              <a:t>Männertreu</a:t>
            </a:r>
            <a:r>
              <a:rPr lang="de-DE" sz="1000" dirty="0">
                <a:latin typeface="+mn-lt"/>
              </a:rPr>
              <a:t> (</a:t>
            </a:r>
            <a:r>
              <a:rPr lang="de-DE" sz="1000" i="1" dirty="0" err="1">
                <a:latin typeface="+mn-lt"/>
              </a:rPr>
              <a:t>Lobelia</a:t>
            </a:r>
            <a:r>
              <a:rPr lang="de-DE" sz="1000" dirty="0">
                <a:latin typeface="+mn-lt"/>
              </a:rPr>
              <a:t>-Hybride)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8B6A97CF-F502-4DF4-BCDA-FB4E03EDA8DD}"/>
              </a:ext>
            </a:extLst>
          </p:cNvPr>
          <p:cNvSpPr txBox="1"/>
          <p:nvPr/>
        </p:nvSpPr>
        <p:spPr>
          <a:xfrm>
            <a:off x="5912803" y="4849275"/>
            <a:ext cx="23029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+mn-lt"/>
              </a:rPr>
              <a:t>Buntnessel</a:t>
            </a:r>
            <a:r>
              <a:rPr lang="de-DE" sz="1000" dirty="0">
                <a:latin typeface="+mn-lt"/>
              </a:rPr>
              <a:t> (</a:t>
            </a:r>
            <a:r>
              <a:rPr lang="de-DE" sz="1000" i="1" dirty="0" err="1">
                <a:latin typeface="+mn-lt"/>
              </a:rPr>
              <a:t>Solenostemon</a:t>
            </a:r>
            <a:r>
              <a:rPr lang="de-DE" sz="1000" dirty="0">
                <a:latin typeface="+mn-lt"/>
              </a:rPr>
              <a:t>-Hybride)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46707E5E-7C4E-412E-AA3D-9A40F36F327A}"/>
              </a:ext>
            </a:extLst>
          </p:cNvPr>
          <p:cNvSpPr txBox="1"/>
          <p:nvPr/>
        </p:nvSpPr>
        <p:spPr>
          <a:xfrm>
            <a:off x="3048223" y="4693462"/>
            <a:ext cx="39485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(15)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B447EAFF-52E4-474E-9772-BE7554ECFF3B}"/>
              </a:ext>
            </a:extLst>
          </p:cNvPr>
          <p:cNvSpPr txBox="1"/>
          <p:nvPr/>
        </p:nvSpPr>
        <p:spPr>
          <a:xfrm>
            <a:off x="7658102" y="4693462"/>
            <a:ext cx="39485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(17)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DEF4A8F2-B010-4EB5-86CA-800CE94F4D58}"/>
              </a:ext>
            </a:extLst>
          </p:cNvPr>
          <p:cNvSpPr txBox="1"/>
          <p:nvPr/>
        </p:nvSpPr>
        <p:spPr>
          <a:xfrm>
            <a:off x="5300771" y="4693462"/>
            <a:ext cx="39485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(16)</a:t>
            </a:r>
          </a:p>
        </p:txBody>
      </p:sp>
      <p:pic>
        <p:nvPicPr>
          <p:cNvPr id="21" name="Grafik 20">
            <a:extLst>
              <a:ext uri="{FF2B5EF4-FFF2-40B4-BE49-F238E27FC236}">
                <a16:creationId xmlns:a16="http://schemas.microsoft.com/office/drawing/2014/main" id="{F3F4E68D-41A4-4AB5-B5D4-CEF71379E66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85531" y="3621970"/>
            <a:ext cx="1787689" cy="1231274"/>
          </a:xfrm>
          <a:prstGeom prst="rect">
            <a:avLst/>
          </a:prstGeom>
        </p:spPr>
      </p:pic>
      <p:sp>
        <p:nvSpPr>
          <p:cNvPr id="22" name="Titel 4">
            <a:extLst>
              <a:ext uri="{FF2B5EF4-FFF2-40B4-BE49-F238E27FC236}">
                <a16:creationId xmlns:a16="http://schemas.microsoft.com/office/drawing/2014/main" id="{2D9981F5-4502-48BE-92C2-4790EB356A78}"/>
              </a:ext>
            </a:extLst>
          </p:cNvPr>
          <p:cNvSpPr txBox="1">
            <a:spLocks/>
          </p:cNvSpPr>
          <p:nvPr/>
        </p:nvSpPr>
        <p:spPr>
          <a:xfrm rot="5400000">
            <a:off x="7609742" y="2936208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Beet- &amp; Balkonpflanzen</a:t>
            </a:r>
          </a:p>
        </p:txBody>
      </p:sp>
    </p:spTree>
    <p:extLst>
      <p:ext uri="{BB962C8B-B14F-4D97-AF65-F5344CB8AC3E}">
        <p14:creationId xmlns:p14="http://schemas.microsoft.com/office/powerpoint/2010/main" val="19202275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0D020EF-E155-4CDA-A7BB-6111D5E9FF4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71550" y="1295396"/>
            <a:ext cx="2983923" cy="3197595"/>
          </a:xfrm>
        </p:spPr>
        <p:txBody>
          <a:bodyPr/>
          <a:lstStyle/>
          <a:p>
            <a:r>
              <a:rPr lang="de-DE" dirty="0"/>
              <a:t>Auch für Sonnenanbeter muss es nicht immer die Süd-Seite sein</a:t>
            </a:r>
          </a:p>
          <a:p>
            <a:pPr>
              <a:spcAft>
                <a:spcPts val="1200"/>
              </a:spcAft>
            </a:pPr>
            <a:r>
              <a:rPr lang="de-DE" dirty="0"/>
              <a:t>Oftmals ist die Ost-Seite sogar besser geeignet</a:t>
            </a:r>
          </a:p>
          <a:p>
            <a:pPr lvl="1">
              <a:spcAft>
                <a:spcPts val="600"/>
              </a:spcAft>
              <a:buClr>
                <a:schemeClr val="bg1"/>
              </a:buClr>
            </a:pPr>
            <a:r>
              <a:rPr lang="de-DE" sz="1900" dirty="0"/>
              <a:t>Ausreichend Licht in der ersten Tageshälfte </a:t>
            </a:r>
          </a:p>
          <a:p>
            <a:pPr lvl="1">
              <a:buClr>
                <a:schemeClr val="bg1"/>
              </a:buClr>
            </a:pPr>
            <a:r>
              <a:rPr lang="de-DE" sz="1900" dirty="0"/>
              <a:t>Schutz vor praller Nachmittagssonne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9D42EE05-39D8-4F8C-A54E-ADFC774A820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Standortwahl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A04BED46-99FC-4B0A-9348-CEBD3188624F}"/>
              </a:ext>
            </a:extLst>
          </p:cNvPr>
          <p:cNvSpPr txBox="1"/>
          <p:nvPr/>
        </p:nvSpPr>
        <p:spPr>
          <a:xfrm>
            <a:off x="4044730" y="2131958"/>
            <a:ext cx="202675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err="1">
                <a:latin typeface="+mn-lt"/>
              </a:rPr>
              <a:t>Zweizahn</a:t>
            </a:r>
            <a:r>
              <a:rPr lang="de-DE" sz="1000" dirty="0">
                <a:latin typeface="+mn-lt"/>
              </a:rPr>
              <a:t> (</a:t>
            </a:r>
            <a:r>
              <a:rPr lang="de-DE" sz="1000" i="1" dirty="0">
                <a:latin typeface="+mn-lt"/>
              </a:rPr>
              <a:t>Bidens-</a:t>
            </a:r>
            <a:r>
              <a:rPr lang="de-DE" sz="1000" dirty="0">
                <a:latin typeface="+mn-lt"/>
              </a:rPr>
              <a:t>Hybride) </a:t>
            </a:r>
            <a:r>
              <a:rPr lang="de-DE" sz="800" dirty="0">
                <a:latin typeface="+mn-lt"/>
              </a:rPr>
              <a:t>(18)</a:t>
            </a:r>
            <a:endParaRPr lang="de-DE" sz="1000" dirty="0">
              <a:latin typeface="+mn-lt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9A649308-EFA5-4A68-8074-60968D201747}"/>
              </a:ext>
            </a:extLst>
          </p:cNvPr>
          <p:cNvSpPr txBox="1"/>
          <p:nvPr/>
        </p:nvSpPr>
        <p:spPr>
          <a:xfrm>
            <a:off x="6180448" y="4466843"/>
            <a:ext cx="2026759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err="1">
                <a:latin typeface="+mn-lt"/>
              </a:rPr>
              <a:t>Kapkörbchen</a:t>
            </a:r>
            <a:r>
              <a:rPr lang="de-DE" sz="1200" dirty="0">
                <a:latin typeface="+mn-lt"/>
              </a:rPr>
              <a:t> </a:t>
            </a:r>
            <a:br>
              <a:rPr lang="de-DE" sz="1000" dirty="0">
                <a:latin typeface="+mn-lt"/>
              </a:rPr>
            </a:br>
            <a:r>
              <a:rPr lang="de-DE" sz="1000" dirty="0">
                <a:latin typeface="+mn-lt"/>
              </a:rPr>
              <a:t>(</a:t>
            </a:r>
            <a:r>
              <a:rPr lang="de-DE" sz="1000" i="1" dirty="0" err="1">
                <a:latin typeface="+mn-lt"/>
              </a:rPr>
              <a:t>Osteospermum</a:t>
            </a:r>
            <a:r>
              <a:rPr lang="de-DE" sz="1000" dirty="0">
                <a:latin typeface="+mn-lt"/>
              </a:rPr>
              <a:t>-Hybride)</a:t>
            </a:r>
            <a:r>
              <a:rPr lang="de-DE" sz="800" dirty="0">
                <a:solidFill>
                  <a:srgbClr val="000000"/>
                </a:solidFill>
                <a:latin typeface="Calibri"/>
              </a:rPr>
              <a:t> (21)</a:t>
            </a:r>
            <a:r>
              <a:rPr lang="de-DE" sz="1050" dirty="0">
                <a:latin typeface="+mn-lt"/>
              </a:rPr>
              <a:t> </a:t>
            </a:r>
            <a:endParaRPr lang="de-DE" sz="1000" dirty="0">
              <a:latin typeface="+mn-lt"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BCE0E71D-CA77-4312-8B20-DE7B7100C6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9912" y="2982757"/>
            <a:ext cx="313387" cy="383548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BCE0E71D-CA77-4312-8B20-DE7B7100C6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9912" y="3693592"/>
            <a:ext cx="313387" cy="383548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422B844F-F75E-4B55-956E-1EC205D87AD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46604" y="2894193"/>
            <a:ext cx="1960603" cy="1510234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C8D74BDD-6B0D-4EF4-B7AF-CE2210459F6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74620" y="2894193"/>
            <a:ext cx="1898464" cy="1510234"/>
          </a:xfrm>
          <a:prstGeom prst="rect">
            <a:avLst/>
          </a:pr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35E8A736-A8BE-46B6-87A8-BD5C3E9000ED}"/>
              </a:ext>
            </a:extLst>
          </p:cNvPr>
          <p:cNvSpPr txBox="1"/>
          <p:nvPr/>
        </p:nvSpPr>
        <p:spPr>
          <a:xfrm>
            <a:off x="4044730" y="4400797"/>
            <a:ext cx="1590980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+mn-lt"/>
              </a:rPr>
              <a:t>Elfenspiegel</a:t>
            </a:r>
            <a:r>
              <a:rPr lang="de-DE" sz="1000" dirty="0">
                <a:latin typeface="+mn-lt"/>
              </a:rPr>
              <a:t> </a:t>
            </a:r>
            <a:br>
              <a:rPr lang="de-DE" sz="1000" dirty="0">
                <a:latin typeface="+mn-lt"/>
              </a:rPr>
            </a:br>
            <a:r>
              <a:rPr lang="de-DE" sz="1000" dirty="0">
                <a:latin typeface="+mn-lt"/>
              </a:rPr>
              <a:t>(</a:t>
            </a:r>
            <a:r>
              <a:rPr lang="de-DE" sz="1000" i="1" dirty="0" err="1">
                <a:latin typeface="+mn-lt"/>
              </a:rPr>
              <a:t>Nemesia</a:t>
            </a:r>
            <a:r>
              <a:rPr lang="de-DE" sz="1000" dirty="0">
                <a:latin typeface="+mn-lt"/>
              </a:rPr>
              <a:t>-Hybride)</a:t>
            </a:r>
            <a:r>
              <a:rPr lang="de-DE" sz="1000" dirty="0">
                <a:solidFill>
                  <a:srgbClr val="000000"/>
                </a:solidFill>
                <a:latin typeface="Calibri"/>
              </a:rPr>
              <a:t> </a:t>
            </a:r>
            <a:r>
              <a:rPr lang="de-DE" sz="800" dirty="0">
                <a:solidFill>
                  <a:srgbClr val="000000"/>
                </a:solidFill>
                <a:latin typeface="Calibri"/>
              </a:rPr>
              <a:t>(20)</a:t>
            </a:r>
            <a:r>
              <a:rPr lang="de-DE" sz="1050" dirty="0">
                <a:latin typeface="+mn-lt"/>
              </a:rPr>
              <a:t> </a:t>
            </a:r>
            <a:endParaRPr lang="de-DE" sz="1000" dirty="0">
              <a:latin typeface="+mn-lt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D4DF0143-B004-47AC-BCA0-94210B9300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5886" y="1636147"/>
            <a:ext cx="1039161" cy="1020930"/>
          </a:xfrm>
          <a:prstGeom prst="rect">
            <a:avLst/>
          </a:prstGeom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9AB47876-38CE-43FE-AE6B-0F509F9BBBF0}"/>
              </a:ext>
            </a:extLst>
          </p:cNvPr>
          <p:cNvSpPr txBox="1"/>
          <p:nvPr/>
        </p:nvSpPr>
        <p:spPr>
          <a:xfrm>
            <a:off x="7863656" y="2496751"/>
            <a:ext cx="44900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(19)</a:t>
            </a:r>
          </a:p>
        </p:txBody>
      </p:sp>
      <p:pic>
        <p:nvPicPr>
          <p:cNvPr id="19" name="Grafik 18">
            <a:extLst>
              <a:ext uri="{FF2B5EF4-FFF2-40B4-BE49-F238E27FC236}">
                <a16:creationId xmlns:a16="http://schemas.microsoft.com/office/drawing/2014/main" id="{16ED7C50-3BAA-4FED-ABE4-B7D69204DDC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74620" y="547851"/>
            <a:ext cx="2615364" cy="1598761"/>
          </a:xfrm>
          <a:prstGeom prst="rect">
            <a:avLst/>
          </a:prstGeom>
        </p:spPr>
      </p:pic>
      <p:sp>
        <p:nvSpPr>
          <p:cNvPr id="15" name="Titel 4">
            <a:extLst>
              <a:ext uri="{FF2B5EF4-FFF2-40B4-BE49-F238E27FC236}">
                <a16:creationId xmlns:a16="http://schemas.microsoft.com/office/drawing/2014/main" id="{C374AC23-BEBD-4F5E-AD46-C9A6AAB292C4}"/>
              </a:ext>
            </a:extLst>
          </p:cNvPr>
          <p:cNvSpPr txBox="1">
            <a:spLocks/>
          </p:cNvSpPr>
          <p:nvPr/>
        </p:nvSpPr>
        <p:spPr>
          <a:xfrm rot="5400000">
            <a:off x="7609742" y="2936208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Beet- &amp; Balkonpflanzen</a:t>
            </a:r>
          </a:p>
        </p:txBody>
      </p:sp>
    </p:spTree>
    <p:extLst>
      <p:ext uri="{BB962C8B-B14F-4D97-AF65-F5344CB8AC3E}">
        <p14:creationId xmlns:p14="http://schemas.microsoft.com/office/powerpoint/2010/main" val="28707849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9E30A4D6-5D19-470A-A6FB-8747D7666EC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675667" y="1043089"/>
            <a:ext cx="4373742" cy="3197595"/>
          </a:xfrm>
        </p:spPr>
        <p:txBody>
          <a:bodyPr/>
          <a:lstStyle/>
          <a:p>
            <a:r>
              <a:rPr lang="de-DE" dirty="0"/>
              <a:t>Die </a:t>
            </a:r>
            <a:r>
              <a:rPr lang="de-DE" dirty="0">
                <a:solidFill>
                  <a:srgbClr val="FFC000"/>
                </a:solidFill>
              </a:rPr>
              <a:t>Süd-Seite</a:t>
            </a:r>
            <a:r>
              <a:rPr lang="de-DE" dirty="0"/>
              <a:t> eignet sich bestens für Spezialisten wie </a:t>
            </a:r>
          </a:p>
          <a:p>
            <a:pPr lvl="1"/>
            <a:r>
              <a:rPr lang="de-DE" sz="1900" dirty="0">
                <a:latin typeface="+mn-lt"/>
              </a:rPr>
              <a:t>Mittagsblume</a:t>
            </a:r>
            <a:r>
              <a:rPr lang="de-DE" dirty="0">
                <a:latin typeface="+mn-lt"/>
              </a:rPr>
              <a:t> (</a:t>
            </a:r>
            <a:r>
              <a:rPr lang="de-DE" i="1" dirty="0" err="1">
                <a:latin typeface="+mn-lt"/>
              </a:rPr>
              <a:t>Delosperma</a:t>
            </a:r>
            <a:r>
              <a:rPr lang="de-DE" i="1" dirty="0">
                <a:latin typeface="+mn-lt"/>
              </a:rPr>
              <a:t> </a:t>
            </a:r>
            <a:r>
              <a:rPr lang="de-DE" i="1" dirty="0" err="1">
                <a:latin typeface="+mn-lt"/>
              </a:rPr>
              <a:t>cooperi</a:t>
            </a:r>
            <a:r>
              <a:rPr lang="de-DE" dirty="0">
                <a:latin typeface="+mn-lt"/>
              </a:rPr>
              <a:t>)</a:t>
            </a:r>
          </a:p>
          <a:p>
            <a:pPr lvl="1"/>
            <a:r>
              <a:rPr lang="de-DE" sz="1900" dirty="0" err="1">
                <a:latin typeface="+mn-lt"/>
              </a:rPr>
              <a:t>Portulakröschen</a:t>
            </a:r>
            <a:r>
              <a:rPr lang="de-DE" dirty="0">
                <a:latin typeface="+mn-lt"/>
              </a:rPr>
              <a:t> (</a:t>
            </a:r>
            <a:r>
              <a:rPr lang="de-DE" i="1" dirty="0" err="1">
                <a:latin typeface="+mn-lt"/>
              </a:rPr>
              <a:t>Portulaca</a:t>
            </a:r>
            <a:r>
              <a:rPr lang="de-DE" i="1" dirty="0">
                <a:latin typeface="+mn-lt"/>
              </a:rPr>
              <a:t> </a:t>
            </a:r>
            <a:r>
              <a:rPr lang="de-DE" i="1" dirty="0" err="1">
                <a:latin typeface="+mn-lt"/>
              </a:rPr>
              <a:t>oleracea</a:t>
            </a:r>
            <a:r>
              <a:rPr lang="de-DE" dirty="0">
                <a:latin typeface="+mn-lt"/>
              </a:rPr>
              <a:t>)</a:t>
            </a:r>
          </a:p>
          <a:p>
            <a:pPr lvl="1"/>
            <a:r>
              <a:rPr lang="de-DE" sz="1900" dirty="0">
                <a:latin typeface="+mn-lt"/>
              </a:rPr>
              <a:t>Fettblatt</a:t>
            </a:r>
            <a:r>
              <a:rPr lang="de-DE" dirty="0">
                <a:latin typeface="+mn-lt"/>
              </a:rPr>
              <a:t> (</a:t>
            </a:r>
            <a:r>
              <a:rPr lang="de-DE" i="1" dirty="0">
                <a:latin typeface="+mn-lt"/>
              </a:rPr>
              <a:t>Sedum</a:t>
            </a:r>
            <a:r>
              <a:rPr lang="de-DE" dirty="0">
                <a:latin typeface="+mn-lt"/>
              </a:rPr>
              <a:t>-Arten)</a:t>
            </a:r>
          </a:p>
          <a:p>
            <a:pPr lvl="1"/>
            <a:r>
              <a:rPr lang="de-DE" sz="1900" dirty="0">
                <a:latin typeface="+mn-lt"/>
              </a:rPr>
              <a:t>Etc.</a:t>
            </a:r>
          </a:p>
          <a:p>
            <a:pPr lvl="1"/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615AA1E-FAE4-408B-87B6-62F493A7AC9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Standortwahl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A2EEACDB-7D4B-4300-B2C9-D61F3FC8C4B1}"/>
              </a:ext>
            </a:extLst>
          </p:cNvPr>
          <p:cNvSpPr txBox="1"/>
          <p:nvPr/>
        </p:nvSpPr>
        <p:spPr>
          <a:xfrm>
            <a:off x="2981751" y="2370878"/>
            <a:ext cx="5126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(22)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6053911-BCAE-47DC-AC43-51764412EDB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0326" y="1043089"/>
            <a:ext cx="2075678" cy="1492289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4011C54E-0586-4C67-A31D-09FAE4BA92F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0326" y="3107215"/>
            <a:ext cx="2075678" cy="1502974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0236359F-19B1-4AA6-90D1-3B158B457B14}"/>
              </a:ext>
            </a:extLst>
          </p:cNvPr>
          <p:cNvSpPr txBox="1"/>
          <p:nvPr/>
        </p:nvSpPr>
        <p:spPr>
          <a:xfrm>
            <a:off x="960326" y="2508946"/>
            <a:ext cx="2937020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err="1">
                <a:latin typeface="+mn-lt"/>
              </a:rPr>
              <a:t>Portulakröschen</a:t>
            </a:r>
            <a:r>
              <a:rPr lang="de-DE" sz="1200" dirty="0">
                <a:latin typeface="+mn-lt"/>
              </a:rPr>
              <a:t> </a:t>
            </a:r>
            <a:br>
              <a:rPr lang="de-DE" sz="1000" dirty="0">
                <a:latin typeface="+mn-lt"/>
              </a:rPr>
            </a:br>
            <a:r>
              <a:rPr lang="de-DE" sz="1000" dirty="0">
                <a:latin typeface="+mn-lt"/>
              </a:rPr>
              <a:t>(</a:t>
            </a:r>
            <a:r>
              <a:rPr lang="de-DE" sz="1000" i="1" dirty="0" err="1">
                <a:latin typeface="+mn-lt"/>
              </a:rPr>
              <a:t>Portulaca</a:t>
            </a:r>
            <a:r>
              <a:rPr lang="de-DE" sz="1000" i="1" dirty="0">
                <a:latin typeface="+mn-lt"/>
              </a:rPr>
              <a:t> </a:t>
            </a:r>
            <a:r>
              <a:rPr lang="de-DE" sz="1000" i="1" dirty="0" err="1">
                <a:latin typeface="+mn-lt"/>
              </a:rPr>
              <a:t>oleracea</a:t>
            </a:r>
            <a:r>
              <a:rPr lang="de-DE" sz="1000" i="1" dirty="0">
                <a:latin typeface="+mn-lt"/>
              </a:rPr>
              <a:t> </a:t>
            </a:r>
            <a:r>
              <a:rPr lang="de-DE" sz="1000" dirty="0" err="1">
                <a:latin typeface="+mn-lt"/>
              </a:rPr>
              <a:t>Pazzaz</a:t>
            </a:r>
            <a:r>
              <a:rPr lang="de-DE" sz="1000" dirty="0">
                <a:latin typeface="+mn-lt"/>
              </a:rPr>
              <a:t> Nano ™ Sunset Twin)</a:t>
            </a:r>
            <a:r>
              <a:rPr lang="de-DE" sz="1050" dirty="0">
                <a:latin typeface="+mn-lt"/>
              </a:rPr>
              <a:t> </a:t>
            </a:r>
            <a:endParaRPr lang="de-DE" sz="1000" dirty="0">
              <a:latin typeface="+mn-lt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D9FBCCAF-7244-47E0-AA28-0108D3C9A0DA}"/>
              </a:ext>
            </a:extLst>
          </p:cNvPr>
          <p:cNvSpPr txBox="1"/>
          <p:nvPr/>
        </p:nvSpPr>
        <p:spPr>
          <a:xfrm>
            <a:off x="960326" y="4582900"/>
            <a:ext cx="2937020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+mn-lt"/>
              </a:rPr>
              <a:t>Panaschiertes Fettblatt</a:t>
            </a:r>
            <a:br>
              <a:rPr lang="de-DE" sz="1000" dirty="0">
                <a:latin typeface="+mn-lt"/>
              </a:rPr>
            </a:br>
            <a:r>
              <a:rPr lang="de-DE" sz="1000" dirty="0">
                <a:latin typeface="+mn-lt"/>
              </a:rPr>
              <a:t>(</a:t>
            </a:r>
            <a:r>
              <a:rPr lang="de-DE" sz="1000" i="1" dirty="0">
                <a:latin typeface="+mn-lt"/>
              </a:rPr>
              <a:t>Sedum </a:t>
            </a:r>
            <a:r>
              <a:rPr lang="de-DE" sz="1000" dirty="0">
                <a:latin typeface="+mn-lt"/>
              </a:rPr>
              <a:t>‚Little Missy‘)</a:t>
            </a:r>
            <a:r>
              <a:rPr lang="de-DE" sz="1050" dirty="0">
                <a:latin typeface="+mn-lt"/>
              </a:rPr>
              <a:t> </a:t>
            </a:r>
            <a:endParaRPr lang="de-DE" sz="1000" dirty="0">
              <a:latin typeface="+mn-lt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DA9DF425-0105-4C2A-9135-9E8925FCFBCF}"/>
              </a:ext>
            </a:extLst>
          </p:cNvPr>
          <p:cNvSpPr txBox="1"/>
          <p:nvPr/>
        </p:nvSpPr>
        <p:spPr>
          <a:xfrm>
            <a:off x="3460262" y="4570397"/>
            <a:ext cx="29370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+mn-lt"/>
              </a:rPr>
              <a:t>Mittagsblume </a:t>
            </a:r>
            <a:br>
              <a:rPr lang="de-DE" sz="1200" dirty="0">
                <a:latin typeface="+mn-lt"/>
              </a:rPr>
            </a:br>
            <a:r>
              <a:rPr lang="de-DE" sz="1000" dirty="0">
                <a:latin typeface="+mn-lt"/>
              </a:rPr>
              <a:t>(</a:t>
            </a:r>
            <a:r>
              <a:rPr lang="de-DE" sz="1000" i="1" dirty="0" err="1">
                <a:latin typeface="+mn-lt"/>
              </a:rPr>
              <a:t>Delosperma</a:t>
            </a:r>
            <a:r>
              <a:rPr lang="de-DE" sz="1000" i="1" dirty="0">
                <a:latin typeface="+mn-lt"/>
              </a:rPr>
              <a:t> </a:t>
            </a:r>
            <a:r>
              <a:rPr lang="de-DE" sz="1000" i="1" dirty="0" err="1">
                <a:latin typeface="+mn-lt"/>
              </a:rPr>
              <a:t>cooperi</a:t>
            </a:r>
            <a:r>
              <a:rPr lang="de-DE" sz="1000" i="1" dirty="0">
                <a:latin typeface="+mn-lt"/>
              </a:rPr>
              <a:t> </a:t>
            </a:r>
            <a:r>
              <a:rPr lang="de-DE" sz="1000" dirty="0">
                <a:latin typeface="+mn-lt"/>
              </a:rPr>
              <a:t>Ice Cream™ Salmon)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AF8C11BE-B1FF-4187-A64D-5EAACE78F7BA}"/>
              </a:ext>
            </a:extLst>
          </p:cNvPr>
          <p:cNvSpPr txBox="1"/>
          <p:nvPr/>
        </p:nvSpPr>
        <p:spPr>
          <a:xfrm>
            <a:off x="2970530" y="4433096"/>
            <a:ext cx="5126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(23)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09B52DF0-3643-44A4-9DF6-288D4753E1DF}"/>
              </a:ext>
            </a:extLst>
          </p:cNvPr>
          <p:cNvSpPr txBox="1"/>
          <p:nvPr/>
        </p:nvSpPr>
        <p:spPr>
          <a:xfrm>
            <a:off x="5419722" y="4395337"/>
            <a:ext cx="5126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(24)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80741397-E5A2-4F11-882C-07EB2253311D}"/>
              </a:ext>
            </a:extLst>
          </p:cNvPr>
          <p:cNvSpPr txBox="1"/>
          <p:nvPr/>
        </p:nvSpPr>
        <p:spPr>
          <a:xfrm>
            <a:off x="5980291" y="4570397"/>
            <a:ext cx="266944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 err="1">
                <a:latin typeface="+mn-lt"/>
              </a:rPr>
              <a:t>Dipladenia</a:t>
            </a:r>
            <a:r>
              <a:rPr lang="de-DE" sz="1200" dirty="0">
                <a:latin typeface="+mn-lt"/>
              </a:rPr>
              <a:t> </a:t>
            </a:r>
            <a:br>
              <a:rPr lang="de-DE" sz="1200" dirty="0">
                <a:latin typeface="+mn-lt"/>
              </a:rPr>
            </a:br>
            <a:r>
              <a:rPr lang="de-DE" sz="1000" dirty="0">
                <a:latin typeface="+mn-lt"/>
              </a:rPr>
              <a:t>(</a:t>
            </a:r>
            <a:r>
              <a:rPr lang="de-DE" sz="1000" i="1" dirty="0" err="1">
                <a:latin typeface="+mn-lt"/>
              </a:rPr>
              <a:t>Mandevilla</a:t>
            </a:r>
            <a:r>
              <a:rPr lang="de-DE" sz="1000" i="1" dirty="0">
                <a:latin typeface="+mn-lt"/>
              </a:rPr>
              <a:t> </a:t>
            </a:r>
            <a:r>
              <a:rPr lang="de-DE" sz="1000" i="1" dirty="0" err="1">
                <a:latin typeface="+mn-lt"/>
              </a:rPr>
              <a:t>sanderi</a:t>
            </a:r>
            <a:r>
              <a:rPr lang="de-DE" sz="1000" dirty="0">
                <a:latin typeface="+mn-lt"/>
              </a:rPr>
              <a:t>)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AEDD1BD4-CAD2-49F9-B234-D5F89B55E46E}"/>
              </a:ext>
            </a:extLst>
          </p:cNvPr>
          <p:cNvSpPr txBox="1"/>
          <p:nvPr/>
        </p:nvSpPr>
        <p:spPr>
          <a:xfrm>
            <a:off x="7795694" y="4394386"/>
            <a:ext cx="5126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(25)</a:t>
            </a:r>
          </a:p>
        </p:txBody>
      </p:sp>
      <p:sp>
        <p:nvSpPr>
          <p:cNvPr id="18" name="Titel 4">
            <a:extLst>
              <a:ext uri="{FF2B5EF4-FFF2-40B4-BE49-F238E27FC236}">
                <a16:creationId xmlns:a16="http://schemas.microsoft.com/office/drawing/2014/main" id="{DA604983-EC49-4899-9552-E8F3F702E6DA}"/>
              </a:ext>
            </a:extLst>
          </p:cNvPr>
          <p:cNvSpPr txBox="1">
            <a:spLocks/>
          </p:cNvSpPr>
          <p:nvPr/>
        </p:nvSpPr>
        <p:spPr>
          <a:xfrm rot="5400000">
            <a:off x="7609742" y="2936208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Beet- &amp; Balkonpflanzen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086D2B62-70D2-4DA8-BFFC-94DF6030C8B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48581" y="3107215"/>
            <a:ext cx="1895292" cy="1504158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2392B6A9-DF09-4868-B346-A3E18559A61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04132" y="3065031"/>
            <a:ext cx="1822012" cy="1504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6697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718C939-26BF-46B5-A12B-FDDCE7D09C2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de-DE" dirty="0"/>
              <a:t>Im Topf müssen die Wurzeln auf engstem Raum mit Wasser, Luft und Nährstoffen versorgt werden</a:t>
            </a:r>
          </a:p>
          <a:p>
            <a:pPr lvl="1">
              <a:buFont typeface="Calibri" panose="020F0502020204030204" pitchFamily="34" charset="0"/>
              <a:buChar char="→"/>
            </a:pPr>
            <a:r>
              <a:rPr lang="de-DE" sz="1900" dirty="0"/>
              <a:t>Hochwertige Blumenerde (=Substrat) als Grundvoraussetzung für gute Wachstums-bedingungen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E9A5D06-3235-4C35-B5F6-80F08AAC559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Hochwertiges Substrat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E7F32961-9F1C-4CB7-9701-9B8CE1CC8E0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2285307"/>
            <a:ext cx="3214129" cy="2152956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DA2AE086-A376-4264-91A6-86AC036C0C2D}"/>
              </a:ext>
            </a:extLst>
          </p:cNvPr>
          <p:cNvSpPr txBox="1"/>
          <p:nvPr/>
        </p:nvSpPr>
        <p:spPr>
          <a:xfrm>
            <a:off x="7476480" y="4543933"/>
            <a:ext cx="5126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(27)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8BB225F6-4205-457A-9B74-2572D5F8E7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7727" y="589670"/>
            <a:ext cx="990826" cy="1232181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144FE825-9761-4A31-AA89-A77566F8DECA}"/>
              </a:ext>
            </a:extLst>
          </p:cNvPr>
          <p:cNvSpPr txBox="1"/>
          <p:nvPr/>
        </p:nvSpPr>
        <p:spPr>
          <a:xfrm>
            <a:off x="6722100" y="1606407"/>
            <a:ext cx="5126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(26)</a:t>
            </a:r>
          </a:p>
        </p:txBody>
      </p:sp>
      <p:sp>
        <p:nvSpPr>
          <p:cNvPr id="10" name="Titel 4">
            <a:extLst>
              <a:ext uri="{FF2B5EF4-FFF2-40B4-BE49-F238E27FC236}">
                <a16:creationId xmlns:a16="http://schemas.microsoft.com/office/drawing/2014/main" id="{FA7519D5-0CB9-4192-9D49-D14D732979D5}"/>
              </a:ext>
            </a:extLst>
          </p:cNvPr>
          <p:cNvSpPr txBox="1">
            <a:spLocks/>
          </p:cNvSpPr>
          <p:nvPr/>
        </p:nvSpPr>
        <p:spPr>
          <a:xfrm rot="5400000">
            <a:off x="7609742" y="2936208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Beet- &amp; Balkonpflanzen</a:t>
            </a:r>
          </a:p>
        </p:txBody>
      </p:sp>
    </p:spTree>
    <p:extLst>
      <p:ext uri="{BB962C8B-B14F-4D97-AF65-F5344CB8AC3E}">
        <p14:creationId xmlns:p14="http://schemas.microsoft.com/office/powerpoint/2010/main" val="9665742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9C6CC97-B5DB-41F3-9CD4-E3ADA047DAD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sz="2600" dirty="0">
                <a:solidFill>
                  <a:schemeClr val="tx1"/>
                </a:solidFill>
                <a:latin typeface="+mj-lt"/>
              </a:rPr>
              <a:t>Torf tabu?</a:t>
            </a:r>
            <a:endParaRPr lang="de-DE" sz="26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40ACC192-9EB6-43BA-8A7F-1E2CA16B94D7}"/>
              </a:ext>
            </a:extLst>
          </p:cNvPr>
          <p:cNvSpPr txBox="1"/>
          <p:nvPr/>
        </p:nvSpPr>
        <p:spPr>
          <a:xfrm>
            <a:off x="1027755" y="1239838"/>
            <a:ext cx="5924707" cy="34240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l">
              <a:spcAft>
                <a:spcPts val="6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r>
              <a:rPr lang="de-DE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Torf ist Hauptbestandteil der meisten </a:t>
            </a:r>
            <a:br>
              <a:rPr lang="de-DE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konventionellen Blumenerden</a:t>
            </a:r>
          </a:p>
          <a:p>
            <a:pPr marL="800100" lvl="1" indent="-342900">
              <a:spcAft>
                <a:spcPts val="600"/>
              </a:spcAft>
              <a:buClr>
                <a:srgbClr val="7AB800"/>
              </a:buClr>
              <a:buFont typeface="Calibri" panose="020F0502020204030204" pitchFamily="34" charset="0"/>
              <a:buChar char="→"/>
            </a:pPr>
            <a:r>
              <a:rPr lang="de-DE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Nahezu ideale Eigenschaften </a:t>
            </a:r>
            <a:br>
              <a:rPr lang="de-DE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für die Pflanzenanzucht</a:t>
            </a:r>
          </a:p>
          <a:p>
            <a:pPr marL="285750" indent="-285750" algn="l">
              <a:spcAft>
                <a:spcPts val="6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endParaRPr lang="de-DE" sz="19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l">
              <a:spcAft>
                <a:spcPts val="6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endParaRPr lang="de-DE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spcAft>
                <a:spcPts val="600"/>
              </a:spcAft>
            </a:pPr>
            <a:r>
              <a:rPr lang="de-DE" sz="2400" b="1" dirty="0">
                <a:solidFill>
                  <a:srgbClr val="FF0000"/>
                </a:solidFill>
                <a:latin typeface="+mn-lt"/>
              </a:rPr>
              <a:t>ABER:</a:t>
            </a:r>
          </a:p>
          <a:p>
            <a:pPr marL="342900" indent="-342900" algn="l">
              <a:spcAft>
                <a:spcPts val="600"/>
              </a:spcAft>
              <a:buClr>
                <a:srgbClr val="FF0000"/>
              </a:buClr>
              <a:buSzPct val="125000"/>
              <a:buBlip>
                <a:blip r:embed="rId2"/>
              </a:buBlip>
            </a:pPr>
            <a:r>
              <a:rPr lang="de-DE" sz="1900" dirty="0">
                <a:latin typeface="+mn-lt"/>
              </a:rPr>
              <a:t>Freisetzung enormer Mengen CO</a:t>
            </a:r>
            <a:r>
              <a:rPr lang="de-DE" sz="1900" baseline="-25000" dirty="0">
                <a:latin typeface="+mn-lt"/>
              </a:rPr>
              <a:t>2</a:t>
            </a:r>
            <a:r>
              <a:rPr lang="de-DE" sz="1900" dirty="0">
                <a:latin typeface="+mn-lt"/>
              </a:rPr>
              <a:t> im Zuge des Torfabbaus</a:t>
            </a:r>
          </a:p>
          <a:p>
            <a:pPr marL="342900" indent="-342900" algn="l">
              <a:spcAft>
                <a:spcPts val="600"/>
              </a:spcAft>
              <a:buClr>
                <a:srgbClr val="FF0000"/>
              </a:buClr>
              <a:buSzPct val="125000"/>
              <a:buBlip>
                <a:blip r:embed="rId2"/>
              </a:buBlip>
            </a:pPr>
            <a:r>
              <a:rPr lang="de-DE" sz="1900" dirty="0">
                <a:latin typeface="+mn-lt"/>
              </a:rPr>
              <a:t>Zerstörung des Ökosystems Moor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1"/>
          <a:stretch/>
        </p:blipFill>
        <p:spPr>
          <a:xfrm>
            <a:off x="5194997" y="960755"/>
            <a:ext cx="2864806" cy="2173398"/>
          </a:xfrm>
          <a:prstGeom prst="rect">
            <a:avLst/>
          </a:prstGeom>
        </p:spPr>
      </p:pic>
      <p:sp>
        <p:nvSpPr>
          <p:cNvPr id="5" name="Textfeld 4"/>
          <p:cNvSpPr txBox="1"/>
          <p:nvPr/>
        </p:nvSpPr>
        <p:spPr>
          <a:xfrm>
            <a:off x="5135219" y="3134153"/>
            <a:ext cx="298436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Moorlandschaft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B27DE1F-9F43-46E0-B741-FA538B86CF89}"/>
              </a:ext>
            </a:extLst>
          </p:cNvPr>
          <p:cNvSpPr txBox="1"/>
          <p:nvPr/>
        </p:nvSpPr>
        <p:spPr>
          <a:xfrm>
            <a:off x="6229608" y="3164930"/>
            <a:ext cx="39779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(28)</a:t>
            </a:r>
          </a:p>
        </p:txBody>
      </p:sp>
      <p:sp>
        <p:nvSpPr>
          <p:cNvPr id="8" name="Titel 4">
            <a:extLst>
              <a:ext uri="{FF2B5EF4-FFF2-40B4-BE49-F238E27FC236}">
                <a16:creationId xmlns:a16="http://schemas.microsoft.com/office/drawing/2014/main" id="{E2155AEF-D2B5-4C4E-8526-97230CC9E901}"/>
              </a:ext>
            </a:extLst>
          </p:cNvPr>
          <p:cNvSpPr txBox="1">
            <a:spLocks/>
          </p:cNvSpPr>
          <p:nvPr/>
        </p:nvSpPr>
        <p:spPr>
          <a:xfrm rot="5400000">
            <a:off x="7609742" y="2936208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Beet- &amp; Balkonpflanzen</a:t>
            </a:r>
          </a:p>
        </p:txBody>
      </p:sp>
    </p:spTree>
    <p:extLst>
      <p:ext uri="{BB962C8B-B14F-4D97-AF65-F5344CB8AC3E}">
        <p14:creationId xmlns:p14="http://schemas.microsoft.com/office/powerpoint/2010/main" val="31930946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6C0F5BD-C6D1-46D7-8AB4-86A2EAD4C15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Torfersatzstoffe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050C0D0D-ECFF-42CD-A481-4B2D9A7F267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7600" y="2507460"/>
            <a:ext cx="2113158" cy="1245254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7656228E-9790-4E32-90B3-3E8113CFE06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550" y="1194590"/>
            <a:ext cx="1995200" cy="1053898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60E1AD0E-024E-4095-826E-371EC360551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29010" y="4089065"/>
            <a:ext cx="1669626" cy="997138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2969AF96-DF3A-436A-BACB-80A93DCB1FF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77381" y="111802"/>
            <a:ext cx="1473674" cy="1429225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94FC8565-8321-4D96-9503-C4E3683581C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36334" y="3982276"/>
            <a:ext cx="1853553" cy="1103927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085E50C8-CFB9-425E-8E5A-64ECC9728C3B}"/>
              </a:ext>
            </a:extLst>
          </p:cNvPr>
          <p:cNvSpPr txBox="1"/>
          <p:nvPr/>
        </p:nvSpPr>
        <p:spPr>
          <a:xfrm>
            <a:off x="2895925" y="1974978"/>
            <a:ext cx="49434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(30)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798484EB-1F04-42A5-8E11-F2C478C65DA7}"/>
              </a:ext>
            </a:extLst>
          </p:cNvPr>
          <p:cNvSpPr txBox="1"/>
          <p:nvPr/>
        </p:nvSpPr>
        <p:spPr>
          <a:xfrm>
            <a:off x="3214196" y="4870759"/>
            <a:ext cx="49434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(32)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C39D838D-306C-4204-8F34-A409DED5A05D}"/>
              </a:ext>
            </a:extLst>
          </p:cNvPr>
          <p:cNvSpPr txBox="1"/>
          <p:nvPr/>
        </p:nvSpPr>
        <p:spPr>
          <a:xfrm>
            <a:off x="4781785" y="1004083"/>
            <a:ext cx="49434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(29)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78A6A48C-EA73-449D-AA55-05BA19CC9A5C}"/>
              </a:ext>
            </a:extLst>
          </p:cNvPr>
          <p:cNvSpPr txBox="1"/>
          <p:nvPr/>
        </p:nvSpPr>
        <p:spPr>
          <a:xfrm>
            <a:off x="5798636" y="4568227"/>
            <a:ext cx="49434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(33)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229A1258-2C1D-4F90-938E-A20BC64B3662}"/>
              </a:ext>
            </a:extLst>
          </p:cNvPr>
          <p:cNvSpPr txBox="1"/>
          <p:nvPr/>
        </p:nvSpPr>
        <p:spPr>
          <a:xfrm>
            <a:off x="2983679" y="3537270"/>
            <a:ext cx="49434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(31)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A8F2142B-5E4E-4619-A597-C66A4B98BAC0}"/>
              </a:ext>
            </a:extLst>
          </p:cNvPr>
          <p:cNvSpPr txBox="1"/>
          <p:nvPr/>
        </p:nvSpPr>
        <p:spPr>
          <a:xfrm>
            <a:off x="704679" y="3701019"/>
            <a:ext cx="154163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975">
              <a:buClr>
                <a:srgbClr val="92D050"/>
              </a:buClr>
            </a:pPr>
            <a:r>
              <a:rPr lang="de-DE" sz="1400" dirty="0">
                <a:latin typeface="+mn-lt"/>
              </a:rPr>
              <a:t>Rindenhumus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266D8489-70B9-45B3-8515-F446DDC952CE}"/>
              </a:ext>
            </a:extLst>
          </p:cNvPr>
          <p:cNvSpPr txBox="1"/>
          <p:nvPr/>
        </p:nvSpPr>
        <p:spPr>
          <a:xfrm>
            <a:off x="1536720" y="2183964"/>
            <a:ext cx="185355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975">
              <a:buClr>
                <a:srgbClr val="92D050"/>
              </a:buClr>
            </a:pPr>
            <a:r>
              <a:rPr lang="de-DE" sz="1400" dirty="0">
                <a:latin typeface="+mn-lt"/>
              </a:rPr>
              <a:t>Grüngutkompost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35C31B62-1D2D-47E3-9EE3-A64F45AEC815}"/>
              </a:ext>
            </a:extLst>
          </p:cNvPr>
          <p:cNvSpPr txBox="1"/>
          <p:nvPr/>
        </p:nvSpPr>
        <p:spPr>
          <a:xfrm>
            <a:off x="4641331" y="94635"/>
            <a:ext cx="154163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975">
              <a:buClr>
                <a:srgbClr val="92D050"/>
              </a:buClr>
            </a:pPr>
            <a:r>
              <a:rPr lang="de-DE" sz="1400" dirty="0">
                <a:latin typeface="+mn-lt"/>
              </a:rPr>
              <a:t>Kokosfasern &amp; Kokostorf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EB5BC48A-47BB-4F8B-813E-3ED9B5B6F1D2}"/>
              </a:ext>
            </a:extLst>
          </p:cNvPr>
          <p:cNvSpPr txBox="1"/>
          <p:nvPr/>
        </p:nvSpPr>
        <p:spPr>
          <a:xfrm>
            <a:off x="5554115" y="4804946"/>
            <a:ext cx="154163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975">
              <a:buClr>
                <a:srgbClr val="92D050"/>
              </a:buClr>
            </a:pPr>
            <a:r>
              <a:rPr lang="de-DE" sz="1400" dirty="0">
                <a:latin typeface="+mn-lt"/>
              </a:rPr>
              <a:t>Holzfasern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AABCF050-CCDA-4772-8414-6D47EE37E2AB}"/>
              </a:ext>
            </a:extLst>
          </p:cNvPr>
          <p:cNvSpPr txBox="1"/>
          <p:nvPr/>
        </p:nvSpPr>
        <p:spPr>
          <a:xfrm>
            <a:off x="1012360" y="4587634"/>
            <a:ext cx="160651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975">
              <a:buClr>
                <a:srgbClr val="92D050"/>
              </a:buClr>
            </a:pPr>
            <a:r>
              <a:rPr lang="de-DE" sz="1400" dirty="0">
                <a:latin typeface="+mn-lt"/>
              </a:rPr>
              <a:t>Xylit, Pflanzenkohle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CB5F5CAA-C049-47B0-AB5E-98583567C868}"/>
              </a:ext>
            </a:extLst>
          </p:cNvPr>
          <p:cNvSpPr txBox="1"/>
          <p:nvPr/>
        </p:nvSpPr>
        <p:spPr>
          <a:xfrm>
            <a:off x="3649315" y="1935408"/>
            <a:ext cx="4434191" cy="1708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r>
              <a:rPr lang="de-DE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Mischungen aus Torfersatzstoffen bringen </a:t>
            </a:r>
            <a:r>
              <a:rPr lang="de-DE" sz="19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variable Eigenschaften </a:t>
            </a:r>
            <a:r>
              <a:rPr lang="de-DE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mit sich</a:t>
            </a:r>
          </a:p>
          <a:p>
            <a:pPr marL="712788" lvl="1" indent="-350838">
              <a:spcAft>
                <a:spcPts val="600"/>
              </a:spcAft>
              <a:buClr>
                <a:srgbClr val="7AB800"/>
              </a:buClr>
              <a:buFont typeface="Calibri" panose="020F0502020204030204" pitchFamily="34" charset="0"/>
              <a:buChar char="→"/>
            </a:pPr>
            <a:r>
              <a:rPr lang="de-DE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Kulturführung wird anspruchsvoller</a:t>
            </a:r>
          </a:p>
          <a:p>
            <a:pPr marL="712788" lvl="1" indent="-350838">
              <a:spcAft>
                <a:spcPts val="600"/>
              </a:spcAft>
              <a:buClr>
                <a:srgbClr val="7AB800"/>
              </a:buClr>
              <a:buFont typeface="Calibri" panose="020F0502020204030204" pitchFamily="34" charset="0"/>
              <a:buChar char="→"/>
            </a:pPr>
            <a:r>
              <a:rPr lang="de-DE" sz="19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Gießverhalten und Düngung müssen ggf. angepasst werden</a:t>
            </a:r>
          </a:p>
        </p:txBody>
      </p:sp>
      <p:sp>
        <p:nvSpPr>
          <p:cNvPr id="22" name="Rechteck: abgerundete Ecken 21">
            <a:extLst>
              <a:ext uri="{FF2B5EF4-FFF2-40B4-BE49-F238E27FC236}">
                <a16:creationId xmlns:a16="http://schemas.microsoft.com/office/drawing/2014/main" id="{C66165E1-3832-42B8-A27E-8A632215D1F0}"/>
              </a:ext>
            </a:extLst>
          </p:cNvPr>
          <p:cNvSpPr/>
          <p:nvPr/>
        </p:nvSpPr>
        <p:spPr>
          <a:xfrm>
            <a:off x="3666261" y="1829037"/>
            <a:ext cx="4434191" cy="1923678"/>
          </a:xfrm>
          <a:prstGeom prst="round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4" name="Titel 4">
            <a:extLst>
              <a:ext uri="{FF2B5EF4-FFF2-40B4-BE49-F238E27FC236}">
                <a16:creationId xmlns:a16="http://schemas.microsoft.com/office/drawing/2014/main" id="{A1F5B72F-5C15-4B3C-AD90-DD66B84DAE5D}"/>
              </a:ext>
            </a:extLst>
          </p:cNvPr>
          <p:cNvSpPr txBox="1">
            <a:spLocks/>
          </p:cNvSpPr>
          <p:nvPr/>
        </p:nvSpPr>
        <p:spPr>
          <a:xfrm rot="5400000">
            <a:off x="7609742" y="2936208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Beet- &amp; Balkonpflanzen</a:t>
            </a:r>
          </a:p>
        </p:txBody>
      </p:sp>
      <p:sp>
        <p:nvSpPr>
          <p:cNvPr id="23" name="Textplatzhalter 2">
            <a:extLst>
              <a:ext uri="{FF2B5EF4-FFF2-40B4-BE49-F238E27FC236}">
                <a16:creationId xmlns:a16="http://schemas.microsoft.com/office/drawing/2014/main" id="{7A41CCEF-3863-4C7D-8AAC-9921993CECBD}"/>
              </a:ext>
            </a:extLst>
          </p:cNvPr>
          <p:cNvSpPr txBox="1">
            <a:spLocks/>
          </p:cNvSpPr>
          <p:nvPr/>
        </p:nvSpPr>
        <p:spPr>
          <a:xfrm>
            <a:off x="1123950" y="770255"/>
            <a:ext cx="6612591" cy="342900"/>
          </a:xfrm>
          <a:prstGeom prst="rect">
            <a:avLst/>
          </a:prstGeom>
        </p:spPr>
        <p:txBody>
          <a:bodyPr vert="horz" lIns="0" tIns="0" rIns="0" bIns="0"/>
          <a:lstStyle>
            <a:lvl1pPr marL="0" indent="0" algn="l" defTabSz="342900" rtl="0" eaLnBrk="0" fontAlgn="base" hangingPunct="0">
              <a:spcBef>
                <a:spcPts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2400" b="1" kern="1200">
                <a:solidFill>
                  <a:schemeClr val="bg1"/>
                </a:solidFill>
                <a:latin typeface="+mj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557213" indent="-214313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21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2600" dirty="0">
                <a:solidFill>
                  <a:schemeClr val="tx1"/>
                </a:solidFill>
              </a:rPr>
              <a:t>Torfersatzstoffe</a:t>
            </a:r>
            <a:endParaRPr lang="de-DE" sz="2600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29119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A1917936-2BCD-4F32-823E-F399EA77697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71551" y="1295396"/>
            <a:ext cx="3780558" cy="2600563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de-DE" dirty="0"/>
              <a:t>Im Pflanzgefäß steht ein vergleichsweise </a:t>
            </a:r>
            <a:r>
              <a:rPr lang="de-DE" b="1" dirty="0"/>
              <a:t>geringer Raum zur Wasserspeicherung </a:t>
            </a:r>
            <a:r>
              <a:rPr lang="de-DE" dirty="0"/>
              <a:t>zur Verfügung</a:t>
            </a:r>
          </a:p>
          <a:p>
            <a:pPr>
              <a:spcAft>
                <a:spcPts val="1200"/>
              </a:spcAft>
            </a:pPr>
            <a:r>
              <a:rPr lang="de-DE" b="1" dirty="0"/>
              <a:t>Faustregel: </a:t>
            </a:r>
            <a:r>
              <a:rPr lang="de-DE" dirty="0"/>
              <a:t>Benötigte Größe des Pflanzgefäßes </a:t>
            </a:r>
            <a:r>
              <a:rPr lang="de-DE" dirty="0">
                <a:latin typeface="Calibri" panose="020F0502020204030204" pitchFamily="34" charset="0"/>
                <a:cs typeface="Calibri" panose="020F0502020204030204" pitchFamily="34" charset="0"/>
              </a:rPr>
              <a:t>≈</a:t>
            </a:r>
            <a:r>
              <a:rPr lang="de-DE" dirty="0"/>
              <a:t> oberirdische Pflanzenmasse</a:t>
            </a:r>
          </a:p>
          <a:p>
            <a:pPr>
              <a:spcAft>
                <a:spcPts val="0"/>
              </a:spcAft>
            </a:pPr>
            <a:r>
              <a:rPr lang="de-DE" dirty="0"/>
              <a:t>Dicht durchwurzelte Gefäße können Wasser häufig schlecht aufnehmen</a:t>
            </a:r>
          </a:p>
          <a:p>
            <a:pPr lvl="1">
              <a:spcAft>
                <a:spcPts val="600"/>
              </a:spcAft>
              <a:buFont typeface="Calibri" panose="020F0502020204030204" pitchFamily="34" charset="0"/>
              <a:buChar char="→"/>
            </a:pPr>
            <a:r>
              <a:rPr lang="de-DE" sz="1900" b="1" dirty="0" err="1"/>
              <a:t>Gießrand</a:t>
            </a:r>
            <a:r>
              <a:rPr lang="de-DE" sz="1900" dirty="0"/>
              <a:t> verhindert Überlaufen</a:t>
            </a:r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37F8C252-250E-45E9-8D9F-041703350C0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Wasserversorgung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C7881C33-5E80-4156-B3FA-C4226D5B4242}"/>
              </a:ext>
            </a:extLst>
          </p:cNvPr>
          <p:cNvSpPr txBox="1"/>
          <p:nvPr/>
        </p:nvSpPr>
        <p:spPr>
          <a:xfrm>
            <a:off x="7751802" y="2584369"/>
            <a:ext cx="5126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(34)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4165F381-BE8C-476E-98E6-FFDB636362E0}"/>
              </a:ext>
            </a:extLst>
          </p:cNvPr>
          <p:cNvSpPr txBox="1"/>
          <p:nvPr/>
        </p:nvSpPr>
        <p:spPr>
          <a:xfrm>
            <a:off x="7751801" y="4808347"/>
            <a:ext cx="5126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(35)</a:t>
            </a:r>
          </a:p>
        </p:txBody>
      </p:sp>
      <p:sp>
        <p:nvSpPr>
          <p:cNvPr id="11" name="Titel 4">
            <a:extLst>
              <a:ext uri="{FF2B5EF4-FFF2-40B4-BE49-F238E27FC236}">
                <a16:creationId xmlns:a16="http://schemas.microsoft.com/office/drawing/2014/main" id="{196471B2-CED2-458F-80E5-AD17BDE4C82E}"/>
              </a:ext>
            </a:extLst>
          </p:cNvPr>
          <p:cNvSpPr txBox="1">
            <a:spLocks/>
          </p:cNvSpPr>
          <p:nvPr/>
        </p:nvSpPr>
        <p:spPr>
          <a:xfrm rot="5400000">
            <a:off x="7609742" y="2936208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Beet- &amp; Balkonpflanzen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68A76FE-8B77-48E7-A362-9F76B6C98CB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40037" y="3032735"/>
            <a:ext cx="2647234" cy="1991056"/>
          </a:xfrm>
          <a:prstGeom prst="rect">
            <a:avLst/>
          </a:prstGeom>
        </p:spPr>
      </p:pic>
      <p:cxnSp>
        <p:nvCxnSpPr>
          <p:cNvPr id="13" name="Gerade Verbindung mit Pfeil 12">
            <a:extLst>
              <a:ext uri="{FF2B5EF4-FFF2-40B4-BE49-F238E27FC236}">
                <a16:creationId xmlns:a16="http://schemas.microsoft.com/office/drawing/2014/main" id="{459DDAF1-B963-4D30-9DFC-F0A9CDCF428F}"/>
              </a:ext>
            </a:extLst>
          </p:cNvPr>
          <p:cNvCxnSpPr>
            <a:cxnSpLocks/>
          </p:cNvCxnSpPr>
          <p:nvPr/>
        </p:nvCxnSpPr>
        <p:spPr>
          <a:xfrm>
            <a:off x="6177150" y="3349234"/>
            <a:ext cx="0" cy="369309"/>
          </a:xfrm>
          <a:prstGeom prst="straightConnector1">
            <a:avLst/>
          </a:prstGeom>
          <a:ln>
            <a:solidFill>
              <a:srgbClr val="FF0000"/>
            </a:solidFill>
            <a:headEnd type="triangle" w="lg" len="med"/>
            <a:tailEnd type="triangle" w="lg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feld 2">
            <a:extLst>
              <a:ext uri="{FF2B5EF4-FFF2-40B4-BE49-F238E27FC236}">
                <a16:creationId xmlns:a16="http://schemas.microsoft.com/office/drawing/2014/main" id="{59EF10EE-2358-4721-8405-54C99C13FE2F}"/>
              </a:ext>
            </a:extLst>
          </p:cNvPr>
          <p:cNvSpPr txBox="1"/>
          <p:nvPr/>
        </p:nvSpPr>
        <p:spPr>
          <a:xfrm>
            <a:off x="6278725" y="3394015"/>
            <a:ext cx="10255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b="1" dirty="0" err="1">
                <a:solidFill>
                  <a:srgbClr val="FF0000"/>
                </a:solidFill>
                <a:latin typeface="+mn-lt"/>
              </a:rPr>
              <a:t>Gießrand</a:t>
            </a:r>
            <a:endParaRPr lang="de-DE" sz="1600" b="1" dirty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3AC3DCC-7A3E-4981-A2E2-B3FE4718470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40037" y="199250"/>
            <a:ext cx="2647235" cy="2600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77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sz="2600" dirty="0"/>
              <a:t>Tropf-</a:t>
            </a:r>
            <a:r>
              <a:rPr lang="de-DE" sz="2600" dirty="0" err="1"/>
              <a:t>Blumat</a:t>
            </a:r>
            <a:endParaRPr lang="de-DE" sz="2600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3"/>
          </p:nvPr>
        </p:nvSpPr>
        <p:spPr>
          <a:xfrm>
            <a:off x="960327" y="1518947"/>
            <a:ext cx="3438492" cy="2694114"/>
          </a:xfrm>
        </p:spPr>
        <p:txBody>
          <a:bodyPr>
            <a:noAutofit/>
          </a:bodyPr>
          <a:lstStyle/>
          <a:p>
            <a:pPr marL="358775" indent="-357188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de-DE" sz="1900" dirty="0" err="1"/>
              <a:t>Tonkegel</a:t>
            </a:r>
            <a:r>
              <a:rPr lang="de-DE" sz="1900" dirty="0"/>
              <a:t> sind Feuchtesensoren und Tropfer zugleich </a:t>
            </a:r>
          </a:p>
          <a:p>
            <a:pPr marL="358775" indent="-357188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r>
              <a:rPr lang="de-DE" sz="1900" dirty="0"/>
              <a:t>Membran gibt den Wasserdurchgang frei, wenn der Boden austrocknet und verschließt ihn wieder, sobald der Boden die gewünschte Feuchte erreicht</a:t>
            </a:r>
          </a:p>
          <a:p>
            <a:pPr marL="358775" indent="-357188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</a:pPr>
            <a:endParaRPr lang="de-DE" sz="1900" dirty="0"/>
          </a:p>
        </p:txBody>
      </p:sp>
      <p:sp>
        <p:nvSpPr>
          <p:cNvPr id="2" name="Textplatzhalter 1"/>
          <p:cNvSpPr>
            <a:spLocks noGrp="1"/>
          </p:cNvSpPr>
          <p:nvPr>
            <p:ph type="body" sz="quarter" idx="14"/>
          </p:nvPr>
        </p:nvSpPr>
        <p:spPr>
          <a:xfrm>
            <a:off x="960326" y="1108177"/>
            <a:ext cx="6594662" cy="342900"/>
          </a:xfrm>
        </p:spPr>
        <p:txBody>
          <a:bodyPr/>
          <a:lstStyle/>
          <a:p>
            <a:r>
              <a:rPr lang="de-DE" sz="2000" dirty="0">
                <a:solidFill>
                  <a:schemeClr val="tx1"/>
                </a:solidFill>
                <a:latin typeface="+mj-lt"/>
              </a:rPr>
              <a:t>Automatisierung ohne Strom und Computer</a:t>
            </a:r>
          </a:p>
        </p:txBody>
      </p:sp>
      <p:sp>
        <p:nvSpPr>
          <p:cNvPr id="19" name="Textplatzhalter 5">
            <a:extLst>
              <a:ext uri="{FF2B5EF4-FFF2-40B4-BE49-F238E27FC236}">
                <a16:creationId xmlns:a16="http://schemas.microsoft.com/office/drawing/2014/main" id="{5F5B6F1C-7407-4463-9853-BE0E7B779E04}"/>
              </a:ext>
            </a:extLst>
          </p:cNvPr>
          <p:cNvSpPr txBox="1">
            <a:spLocks/>
          </p:cNvSpPr>
          <p:nvPr/>
        </p:nvSpPr>
        <p:spPr>
          <a:xfrm>
            <a:off x="1517496" y="4262544"/>
            <a:ext cx="3096352" cy="352548"/>
          </a:xfrm>
          <a:prstGeom prst="rect">
            <a:avLst/>
          </a:prstGeom>
        </p:spPr>
        <p:txBody>
          <a:bodyPr vert="horz" lIns="0" rIns="0" bIns="0">
            <a:noAutofit/>
          </a:bodyPr>
          <a:lstStyle>
            <a:lvl1pPr marL="135731" indent="-133350" algn="l" defTabSz="342900" rtl="0" eaLnBrk="0" fontAlgn="base" hangingPunct="0">
              <a:lnSpc>
                <a:spcPct val="150000"/>
              </a:lnSpc>
              <a:spcBef>
                <a:spcPts val="300"/>
              </a:spcBef>
              <a:spcAft>
                <a:spcPct val="0"/>
              </a:spcAft>
              <a:buClr>
                <a:srgbClr val="71AD2A"/>
              </a:buClr>
              <a:buSzPct val="100000"/>
              <a:buFont typeface="Arial" panose="020B0604020202020204" pitchFamily="34" charset="0"/>
              <a:buChar char="•"/>
              <a:tabLst/>
              <a:defRPr sz="21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404813" indent="-135731" algn="l" defTabSz="342900" rtl="0" eaLnBrk="0" fontAlgn="base" hangingPunct="0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Clr>
                <a:srgbClr val="71AD2A"/>
              </a:buClr>
              <a:buFont typeface="Symbol" panose="05050102010706020507" pitchFamily="18" charset="2"/>
              <a:buChar char="-"/>
              <a:tabLst/>
              <a:defRPr sz="19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2pPr>
            <a:lvl3pPr marL="538163" indent="-133350" algn="l" defTabSz="342900" rtl="0" eaLnBrk="0" fontAlgn="base" hangingPunct="0">
              <a:lnSpc>
                <a:spcPct val="150000"/>
              </a:lnSpc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Wingdings" panose="05000000000000000000" pitchFamily="2" charset="2"/>
              <a:buChar char="§"/>
              <a:defRPr sz="17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3pPr>
            <a:lvl4pPr marL="671513" indent="-1333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Systemschrift"/>
              <a:buChar char="+"/>
              <a:tabLst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4pPr>
            <a:lvl5pPr marL="809625" indent="-138113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Systemschrift"/>
              <a:buChar char="+"/>
              <a:tabLst>
                <a:tab pos="1276350" algn="l"/>
              </a:tabLst>
              <a:defRPr sz="1200" kern="1200" baseline="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381" indent="0">
              <a:lnSpc>
                <a:spcPct val="100000"/>
              </a:lnSpc>
              <a:buNone/>
            </a:pPr>
            <a:r>
              <a:rPr lang="de-DE" sz="1900" dirty="0"/>
              <a:t>Wasserabgabe nur bei Bedarf</a:t>
            </a:r>
          </a:p>
        </p:txBody>
      </p:sp>
      <p:pic>
        <p:nvPicPr>
          <p:cNvPr id="21" name="Grafik 20">
            <a:extLst>
              <a:ext uri="{FF2B5EF4-FFF2-40B4-BE49-F238E27FC236}">
                <a16:creationId xmlns:a16="http://schemas.microsoft.com/office/drawing/2014/main" id="{470AD543-60D9-40F0-9BD1-00BEFAFF076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1403" y="4202730"/>
            <a:ext cx="320793" cy="392612"/>
          </a:xfrm>
          <a:prstGeom prst="rect">
            <a:avLst/>
          </a:prstGeom>
        </p:spPr>
      </p:pic>
      <p:sp>
        <p:nvSpPr>
          <p:cNvPr id="7" name="Rechteck: abgerundete Ecken 6">
            <a:extLst>
              <a:ext uri="{FF2B5EF4-FFF2-40B4-BE49-F238E27FC236}">
                <a16:creationId xmlns:a16="http://schemas.microsoft.com/office/drawing/2014/main" id="{FB97AC05-B850-4649-80DD-1B58457698EF}"/>
              </a:ext>
            </a:extLst>
          </p:cNvPr>
          <p:cNvSpPr/>
          <p:nvPr/>
        </p:nvSpPr>
        <p:spPr>
          <a:xfrm>
            <a:off x="960326" y="4201582"/>
            <a:ext cx="3653522" cy="464169"/>
          </a:xfrm>
          <a:prstGeom prst="round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pic>
        <p:nvPicPr>
          <p:cNvPr id="29" name="Grafik 28">
            <a:extLst>
              <a:ext uri="{FF2B5EF4-FFF2-40B4-BE49-F238E27FC236}">
                <a16:creationId xmlns:a16="http://schemas.microsoft.com/office/drawing/2014/main" id="{D399AFAE-C4CB-43AE-944C-C0BBB6BFC39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41900" y="217636"/>
            <a:ext cx="1616597" cy="1560212"/>
          </a:xfrm>
          <a:prstGeom prst="rect">
            <a:avLst/>
          </a:prstGeom>
        </p:spPr>
      </p:pic>
      <p:sp>
        <p:nvSpPr>
          <p:cNvPr id="24" name="Textfeld 23">
            <a:extLst>
              <a:ext uri="{FF2B5EF4-FFF2-40B4-BE49-F238E27FC236}">
                <a16:creationId xmlns:a16="http://schemas.microsoft.com/office/drawing/2014/main" id="{1485B87E-9F80-4EEF-A406-FE809B538B3E}"/>
              </a:ext>
            </a:extLst>
          </p:cNvPr>
          <p:cNvSpPr txBox="1"/>
          <p:nvPr/>
        </p:nvSpPr>
        <p:spPr>
          <a:xfrm>
            <a:off x="7758497" y="1602791"/>
            <a:ext cx="5248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(36)</a:t>
            </a:r>
          </a:p>
        </p:txBody>
      </p:sp>
      <p:sp>
        <p:nvSpPr>
          <p:cNvPr id="25" name="Titel 4">
            <a:extLst>
              <a:ext uri="{FF2B5EF4-FFF2-40B4-BE49-F238E27FC236}">
                <a16:creationId xmlns:a16="http://schemas.microsoft.com/office/drawing/2014/main" id="{2DD33E56-FED1-4AA1-9539-C69D7E7605C1}"/>
              </a:ext>
            </a:extLst>
          </p:cNvPr>
          <p:cNvSpPr txBox="1">
            <a:spLocks/>
          </p:cNvSpPr>
          <p:nvPr/>
        </p:nvSpPr>
        <p:spPr>
          <a:xfrm rot="5400000">
            <a:off x="7609742" y="2936208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Beet- &amp; Balkonpflanzen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665F9D67-56C3-4D40-B8BE-6B875D89EC4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5183" y="2185392"/>
            <a:ext cx="3555682" cy="2480359"/>
          </a:xfrm>
          <a:prstGeom prst="rect">
            <a:avLst/>
          </a:prstGeom>
        </p:spPr>
      </p:pic>
      <p:cxnSp>
        <p:nvCxnSpPr>
          <p:cNvPr id="30" name="Gerade Verbindung mit Pfeil 29"/>
          <p:cNvCxnSpPr>
            <a:cxnSpLocks/>
          </p:cNvCxnSpPr>
          <p:nvPr/>
        </p:nvCxnSpPr>
        <p:spPr>
          <a:xfrm>
            <a:off x="6183738" y="2773680"/>
            <a:ext cx="0" cy="172286"/>
          </a:xfrm>
          <a:prstGeom prst="straightConnector1">
            <a:avLst/>
          </a:prstGeom>
          <a:ln>
            <a:solidFill>
              <a:srgbClr val="FF0000"/>
            </a:solidFill>
            <a:headEnd type="triangle" w="lg" len="sm"/>
            <a:tailEnd type="triangle" w="lg" len="sm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1" name="Textfeld 30">
            <a:extLst>
              <a:ext uri="{FF2B5EF4-FFF2-40B4-BE49-F238E27FC236}">
                <a16:creationId xmlns:a16="http://schemas.microsoft.com/office/drawing/2014/main" id="{23803899-D2C1-428A-BD75-2D4598BE874B}"/>
              </a:ext>
            </a:extLst>
          </p:cNvPr>
          <p:cNvSpPr txBox="1"/>
          <p:nvPr/>
        </p:nvSpPr>
        <p:spPr>
          <a:xfrm>
            <a:off x="8020900" y="4450307"/>
            <a:ext cx="5248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(37)</a:t>
            </a:r>
          </a:p>
        </p:txBody>
      </p:sp>
    </p:spTree>
    <p:extLst>
      <p:ext uri="{BB962C8B-B14F-4D97-AF65-F5344CB8AC3E}">
        <p14:creationId xmlns:p14="http://schemas.microsoft.com/office/powerpoint/2010/main" val="3714155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E1F66859-AB04-40B5-9D01-4C8A71E9191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346262" y="1248199"/>
            <a:ext cx="5165374" cy="1680067"/>
          </a:xfrm>
        </p:spPr>
        <p:txBody>
          <a:bodyPr/>
          <a:lstStyle/>
          <a:p>
            <a:pPr marL="457200" indent="-457200">
              <a:lnSpc>
                <a:spcPct val="100000"/>
              </a:lnSpc>
              <a:spcAft>
                <a:spcPts val="600"/>
              </a:spcAft>
              <a:buClr>
                <a:srgbClr val="7AB800"/>
              </a:buClr>
              <a:buFont typeface="+mj-lt"/>
              <a:buAutoNum type="arabicPeriod"/>
            </a:pPr>
            <a:r>
              <a:rPr lang="de-DE" sz="2000" dirty="0">
                <a:solidFill>
                  <a:schemeClr val="tx1"/>
                </a:solidFill>
                <a:latin typeface="+mn-lt"/>
              </a:rPr>
              <a:t>Beet- und Balkonpflanzen</a:t>
            </a:r>
          </a:p>
          <a:p>
            <a:pPr lvl="1" indent="0">
              <a:spcBef>
                <a:spcPts val="0"/>
              </a:spcBef>
              <a:spcAft>
                <a:spcPts val="600"/>
              </a:spcAft>
            </a:pPr>
            <a:r>
              <a:rPr lang="de-DE" sz="1600" dirty="0">
                <a:solidFill>
                  <a:srgbClr val="7AB800"/>
                </a:solidFill>
                <a:latin typeface="+mn-lt"/>
              </a:rPr>
              <a:t>1.1. </a:t>
            </a:r>
            <a:r>
              <a:rPr lang="de-DE" sz="1600" dirty="0">
                <a:latin typeface="+mn-lt"/>
              </a:rPr>
              <a:t>Herausforderung Klimawandel</a:t>
            </a:r>
          </a:p>
          <a:p>
            <a:pPr lvl="1" indent="0">
              <a:spcBef>
                <a:spcPts val="0"/>
              </a:spcBef>
              <a:spcAft>
                <a:spcPts val="600"/>
              </a:spcAft>
            </a:pPr>
            <a:r>
              <a:rPr lang="de-DE" sz="1600" dirty="0">
                <a:solidFill>
                  <a:srgbClr val="7AB800"/>
                </a:solidFill>
                <a:latin typeface="+mn-lt"/>
              </a:rPr>
              <a:t>1.2. </a:t>
            </a:r>
            <a:r>
              <a:rPr lang="de-DE" sz="1600" dirty="0">
                <a:solidFill>
                  <a:schemeClr val="tx1"/>
                </a:solidFill>
                <a:latin typeface="+mn-lt"/>
              </a:rPr>
              <a:t>Gewappnet für den Klimawandel</a:t>
            </a:r>
          </a:p>
          <a:p>
            <a:pPr lvl="1" indent="0">
              <a:spcBef>
                <a:spcPts val="0"/>
              </a:spcBef>
              <a:spcAft>
                <a:spcPts val="600"/>
              </a:spcAft>
            </a:pPr>
            <a:r>
              <a:rPr lang="de-DE" sz="1600" dirty="0">
                <a:solidFill>
                  <a:srgbClr val="7AB800"/>
                </a:solidFill>
                <a:latin typeface="+mn-lt"/>
              </a:rPr>
              <a:t>1.3. </a:t>
            </a:r>
            <a:r>
              <a:rPr lang="de-DE" sz="1600" dirty="0">
                <a:latin typeface="+mn-lt"/>
              </a:rPr>
              <a:t>Nachspielzeit</a:t>
            </a:r>
            <a:endParaRPr lang="de-DE" sz="1600" dirty="0">
              <a:solidFill>
                <a:schemeClr val="tx1"/>
              </a:solidFill>
              <a:latin typeface="+mn-lt"/>
            </a:endParaRPr>
          </a:p>
          <a:p>
            <a:pPr marL="457200" indent="-457200">
              <a:lnSpc>
                <a:spcPct val="100000"/>
              </a:lnSpc>
              <a:spcAft>
                <a:spcPts val="600"/>
              </a:spcAft>
              <a:buClr>
                <a:srgbClr val="7AB800"/>
              </a:buClr>
              <a:buFont typeface="+mj-lt"/>
              <a:buAutoNum type="arabicPeriod"/>
            </a:pPr>
            <a:r>
              <a:rPr lang="de-DE" sz="2000" dirty="0">
                <a:solidFill>
                  <a:schemeClr val="tx1"/>
                </a:solidFill>
                <a:latin typeface="+mn-lt"/>
              </a:rPr>
              <a:t>Stauden</a:t>
            </a:r>
          </a:p>
          <a:p>
            <a:pPr indent="539750">
              <a:lnSpc>
                <a:spcPct val="100000"/>
              </a:lnSpc>
              <a:spcAft>
                <a:spcPts val="600"/>
              </a:spcAft>
            </a:pPr>
            <a:r>
              <a:rPr lang="de-DE" sz="1600" dirty="0">
                <a:solidFill>
                  <a:srgbClr val="7AB800"/>
                </a:solidFill>
                <a:latin typeface="+mn-lt"/>
              </a:rPr>
              <a:t>2.1. </a:t>
            </a:r>
            <a:r>
              <a:rPr lang="de-DE" sz="1600" dirty="0">
                <a:solidFill>
                  <a:schemeClr val="tx1"/>
                </a:solidFill>
                <a:latin typeface="+mn-lt"/>
              </a:rPr>
              <a:t>Stauden im Klimawandel</a:t>
            </a:r>
          </a:p>
          <a:p>
            <a:pPr indent="539750">
              <a:lnSpc>
                <a:spcPct val="100000"/>
              </a:lnSpc>
              <a:spcAft>
                <a:spcPts val="600"/>
              </a:spcAft>
            </a:pPr>
            <a:r>
              <a:rPr lang="de-DE" sz="1600" dirty="0">
                <a:solidFill>
                  <a:srgbClr val="7AB800"/>
                </a:solidFill>
                <a:latin typeface="+mn-lt"/>
              </a:rPr>
              <a:t>2.2. </a:t>
            </a:r>
            <a:r>
              <a:rPr lang="de-DE" sz="1600" dirty="0">
                <a:solidFill>
                  <a:schemeClr val="tx1"/>
                </a:solidFill>
                <a:latin typeface="+mn-lt"/>
              </a:rPr>
              <a:t>Trockenheitsverträgliche Stauden</a:t>
            </a:r>
          </a:p>
          <a:p>
            <a:pPr indent="893763">
              <a:lnSpc>
                <a:spcPct val="100000"/>
              </a:lnSpc>
              <a:spcAft>
                <a:spcPts val="600"/>
              </a:spcAft>
            </a:pPr>
            <a:r>
              <a:rPr lang="de-DE" sz="1600" dirty="0">
                <a:solidFill>
                  <a:schemeClr val="tx1"/>
                </a:solidFill>
                <a:latin typeface="+mn-lt"/>
              </a:rPr>
              <a:t>	</a:t>
            </a:r>
            <a:r>
              <a:rPr lang="de-DE" sz="1400" dirty="0">
                <a:solidFill>
                  <a:srgbClr val="7AB800"/>
                </a:solidFill>
                <a:latin typeface="+mn-lt"/>
              </a:rPr>
              <a:t>2.2.1. </a:t>
            </a:r>
            <a:r>
              <a:rPr lang="de-DE" sz="1400" dirty="0">
                <a:solidFill>
                  <a:schemeClr val="tx1"/>
                </a:solidFill>
                <a:latin typeface="+mn-lt"/>
              </a:rPr>
              <a:t>Strategien und Erkennungsmerkmale</a:t>
            </a:r>
          </a:p>
          <a:p>
            <a:pPr indent="893763">
              <a:lnSpc>
                <a:spcPct val="100000"/>
              </a:lnSpc>
              <a:spcAft>
                <a:spcPts val="600"/>
              </a:spcAft>
            </a:pPr>
            <a:r>
              <a:rPr lang="de-DE" sz="1400" dirty="0">
                <a:solidFill>
                  <a:srgbClr val="7AB800"/>
                </a:solidFill>
                <a:latin typeface="+mn-lt"/>
              </a:rPr>
              <a:t>	2.2.2. </a:t>
            </a:r>
            <a:r>
              <a:rPr lang="de-DE" sz="1400" dirty="0">
                <a:solidFill>
                  <a:schemeClr val="tx1"/>
                </a:solidFill>
                <a:latin typeface="+mn-lt"/>
              </a:rPr>
              <a:t>Standortansprüche</a:t>
            </a:r>
          </a:p>
          <a:p>
            <a:pPr marL="457200" indent="-457200">
              <a:lnSpc>
                <a:spcPct val="100000"/>
              </a:lnSpc>
              <a:spcAft>
                <a:spcPts val="600"/>
              </a:spcAft>
              <a:buClr>
                <a:srgbClr val="7AB800"/>
              </a:buClr>
              <a:buFont typeface="+mj-lt"/>
              <a:buAutoNum type="arabicPeriod" startAt="3"/>
            </a:pPr>
            <a:r>
              <a:rPr lang="de-DE" sz="2000" dirty="0">
                <a:solidFill>
                  <a:schemeClr val="tx1"/>
                </a:solidFill>
                <a:latin typeface="+mn-lt"/>
              </a:rPr>
              <a:t>Gartengestaltung </a:t>
            </a:r>
          </a:p>
          <a:p>
            <a:pPr marL="457200" indent="-457200">
              <a:lnSpc>
                <a:spcPct val="100000"/>
              </a:lnSpc>
              <a:spcAft>
                <a:spcPts val="1200"/>
              </a:spcAft>
              <a:buClr>
                <a:srgbClr val="7AB800"/>
              </a:buClr>
              <a:buFont typeface="+mj-lt"/>
              <a:buAutoNum type="arabicPeriod" startAt="3"/>
            </a:pPr>
            <a:r>
              <a:rPr lang="de-DE" sz="2000" dirty="0">
                <a:solidFill>
                  <a:schemeClr val="tx1"/>
                </a:solidFill>
                <a:latin typeface="+mn-lt"/>
              </a:rPr>
              <a:t>Fazit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1C4D70F0-183D-4DC4-9330-84ECBF17556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sz="2800" dirty="0">
                <a:solidFill>
                  <a:schemeClr val="tx1"/>
                </a:solidFill>
              </a:rPr>
              <a:t>Gliederung</a:t>
            </a:r>
          </a:p>
        </p:txBody>
      </p:sp>
      <p:sp>
        <p:nvSpPr>
          <p:cNvPr id="4" name="Titel 4">
            <a:extLst>
              <a:ext uri="{FF2B5EF4-FFF2-40B4-BE49-F238E27FC236}">
                <a16:creationId xmlns:a16="http://schemas.microsoft.com/office/drawing/2014/main" id="{E20149BC-B692-485D-AC57-3317088690A3}"/>
              </a:ext>
            </a:extLst>
          </p:cNvPr>
          <p:cNvSpPr txBox="1">
            <a:spLocks/>
          </p:cNvSpPr>
          <p:nvPr/>
        </p:nvSpPr>
        <p:spPr>
          <a:xfrm rot="5400000">
            <a:off x="7609741" y="2828486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Gliederung</a:t>
            </a:r>
          </a:p>
        </p:txBody>
      </p:sp>
      <p:sp>
        <p:nvSpPr>
          <p:cNvPr id="5" name="Rechteck: abgerundete Ecken 4">
            <a:extLst>
              <a:ext uri="{FF2B5EF4-FFF2-40B4-BE49-F238E27FC236}">
                <a16:creationId xmlns:a16="http://schemas.microsoft.com/office/drawing/2014/main" id="{649E37DA-7DDA-4006-9870-14B0F65C1ADF}"/>
              </a:ext>
            </a:extLst>
          </p:cNvPr>
          <p:cNvSpPr/>
          <p:nvPr/>
        </p:nvSpPr>
        <p:spPr>
          <a:xfrm>
            <a:off x="971550" y="1156759"/>
            <a:ext cx="4758688" cy="3841960"/>
          </a:xfrm>
          <a:prstGeom prst="roundRect">
            <a:avLst/>
          </a:prstGeom>
          <a:ln w="19050">
            <a:solidFill>
              <a:srgbClr val="7AB800"/>
            </a:solidFill>
          </a:ln>
        </p:spPr>
        <p:txBody>
          <a:bodyPr wrap="square" rtlCol="0" anchor="ctr">
            <a:spAutoFit/>
          </a:bodyPr>
          <a:lstStyle/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  <a:defRPr/>
            </a:pPr>
            <a:endParaRPr kumimoji="0" lang="de-DE" sz="1100" b="1" i="0" u="none" strike="noStrike" kern="1200" cap="none" spc="0" normalizeH="0" baseline="0" noProof="0" dirty="0">
              <a:ln>
                <a:noFill/>
              </a:ln>
              <a:solidFill>
                <a:srgbClr val="79B800">
                  <a:lumMod val="50000"/>
                </a:srgbClr>
              </a:solidFill>
              <a:effectLst/>
              <a:uLnTx/>
              <a:uFillTx/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73726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7D69D98F-4756-474B-ADF3-39E23EEAAF7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60326" y="1830507"/>
            <a:ext cx="7373184" cy="3197595"/>
          </a:xfrm>
        </p:spPr>
        <p:txBody>
          <a:bodyPr/>
          <a:lstStyle/>
          <a:p>
            <a:r>
              <a:rPr lang="de-DE" dirty="0"/>
              <a:t>Gefäße besitzen einen doppelten Boden, der als Wasserspeicher dient</a:t>
            </a:r>
          </a:p>
          <a:p>
            <a:r>
              <a:rPr lang="de-DE" dirty="0"/>
              <a:t>Je nach Modell wird das Wasser über Dochte, Vliesstreifen oder eine spezielle Substratschicht in das Pflanzgefäß gesaugt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A74C938-EFB5-473F-8F77-32E96E22497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60326" y="1127971"/>
            <a:ext cx="6576732" cy="444505"/>
          </a:xfrm>
        </p:spPr>
        <p:txBody>
          <a:bodyPr/>
          <a:lstStyle/>
          <a:p>
            <a:r>
              <a:rPr lang="de-DE" dirty="0"/>
              <a:t>Gefäße mit eingebautem Wasserspeicher</a:t>
            </a:r>
          </a:p>
        </p:txBody>
      </p:sp>
      <p:sp>
        <p:nvSpPr>
          <p:cNvPr id="46" name="Rectangle 46">
            <a:extLst>
              <a:ext uri="{FF2B5EF4-FFF2-40B4-BE49-F238E27FC236}">
                <a16:creationId xmlns:a16="http://schemas.microsoft.com/office/drawing/2014/main" id="{9390A836-5847-4B2A-B23B-93E3D63CE3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1126" y="3572813"/>
            <a:ext cx="1296987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anose="05000000000000000000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anose="05000000000000000000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anose="05000000000000000000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de-DE" altLang="de-DE" sz="1200"/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F75181EF-ED4D-46C3-BBE4-CC8B24A3A599}"/>
              </a:ext>
            </a:extLst>
          </p:cNvPr>
          <p:cNvSpPr txBox="1"/>
          <p:nvPr/>
        </p:nvSpPr>
        <p:spPr>
          <a:xfrm>
            <a:off x="6165897" y="4891564"/>
            <a:ext cx="5126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(41)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68508C1-E4E6-43F6-9285-881DEA830F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128730" y="2924050"/>
            <a:ext cx="4239924" cy="2182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CC3F6969-CE56-470A-90CA-DCB531ADFEC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32869" y="1581"/>
            <a:ext cx="988207" cy="1467001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BBACE552-CCCC-428A-899B-400B5212A7F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65782" y="-1805"/>
            <a:ext cx="2990868" cy="8814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ADA1025A-D960-4AA5-9D21-3E3D42EF491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581"/>
            <a:ext cx="3089564" cy="874628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7BC0A25C-E1FB-4439-AD1C-DE9D63E77E92}"/>
              </a:ext>
            </a:extLst>
          </p:cNvPr>
          <p:cNvSpPr txBox="1"/>
          <p:nvPr/>
        </p:nvSpPr>
        <p:spPr>
          <a:xfrm>
            <a:off x="2833254" y="846512"/>
            <a:ext cx="5126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(38)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2D8528AF-F38E-4D19-9586-333C765D5BD0}"/>
              </a:ext>
            </a:extLst>
          </p:cNvPr>
          <p:cNvSpPr txBox="1"/>
          <p:nvPr/>
        </p:nvSpPr>
        <p:spPr>
          <a:xfrm>
            <a:off x="7795329" y="1268714"/>
            <a:ext cx="5126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(40)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66BD4842-321E-42E0-85AA-A19C81F208A9}"/>
              </a:ext>
            </a:extLst>
          </p:cNvPr>
          <p:cNvSpPr txBox="1"/>
          <p:nvPr/>
        </p:nvSpPr>
        <p:spPr>
          <a:xfrm>
            <a:off x="6200341" y="846512"/>
            <a:ext cx="5126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(39)</a:t>
            </a:r>
          </a:p>
        </p:txBody>
      </p:sp>
      <p:sp>
        <p:nvSpPr>
          <p:cNvPr id="16" name="Titel 4">
            <a:extLst>
              <a:ext uri="{FF2B5EF4-FFF2-40B4-BE49-F238E27FC236}">
                <a16:creationId xmlns:a16="http://schemas.microsoft.com/office/drawing/2014/main" id="{5DE6D36B-2BB9-4DF7-B36F-12B4DBE14E9B}"/>
              </a:ext>
            </a:extLst>
          </p:cNvPr>
          <p:cNvSpPr txBox="1">
            <a:spLocks/>
          </p:cNvSpPr>
          <p:nvPr/>
        </p:nvSpPr>
        <p:spPr>
          <a:xfrm rot="5400000">
            <a:off x="7609742" y="2936208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Beet- &amp; Balkonpflanzen</a:t>
            </a:r>
          </a:p>
        </p:txBody>
      </p:sp>
    </p:spTree>
    <p:extLst>
      <p:ext uri="{BB962C8B-B14F-4D97-AF65-F5344CB8AC3E}">
        <p14:creationId xmlns:p14="http://schemas.microsoft.com/office/powerpoint/2010/main" val="39251269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B593D7C8-0CC9-4EFC-9A4E-D0FB5281341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Zu beachten: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625ABC25-072C-4F51-B585-63183A13C83D}"/>
              </a:ext>
            </a:extLst>
          </p:cNvPr>
          <p:cNvSpPr txBox="1">
            <a:spLocks/>
          </p:cNvSpPr>
          <p:nvPr/>
        </p:nvSpPr>
        <p:spPr>
          <a:xfrm>
            <a:off x="971550" y="1302318"/>
            <a:ext cx="4237759" cy="3754591"/>
          </a:xfrm>
          <a:prstGeom prst="rect">
            <a:avLst/>
          </a:prstGeom>
        </p:spPr>
        <p:txBody>
          <a:bodyPr vert="horz" lIns="0" tIns="0" rIns="0" bIns="0">
            <a:normAutofit/>
          </a:bodyPr>
          <a:lstStyle>
            <a:lvl1pPr marL="342900" indent="-342900" algn="l" defTabSz="342900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AB800"/>
              </a:buClr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685800" indent="-34290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AB800"/>
              </a:buClr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 err="1"/>
              <a:t>Vernässungsgefahr</a:t>
            </a:r>
            <a:r>
              <a:rPr lang="de-DE" dirty="0"/>
              <a:t> bei geringem Wasserbedarf der Pflanzen oder anhaltenden Niederschlägen</a:t>
            </a:r>
          </a:p>
          <a:p>
            <a:r>
              <a:rPr lang="de-DE" dirty="0"/>
              <a:t>In der Anwachsphase zusätzliches Gießen notwendig</a:t>
            </a:r>
          </a:p>
          <a:p>
            <a:pPr lvl="1">
              <a:spcAft>
                <a:spcPts val="600"/>
              </a:spcAft>
              <a:buFont typeface="Calibri" panose="020F0502020204030204" pitchFamily="34" charset="0"/>
              <a:buChar char="→"/>
            </a:pPr>
            <a:r>
              <a:rPr lang="de-DE" sz="1700" dirty="0">
                <a:latin typeface="+mn-lt"/>
              </a:rPr>
              <a:t>Wurzeln sind noch nicht weit genug ausgebildet, um von unten geliefertes Wasser aufzusaugen</a:t>
            </a:r>
          </a:p>
          <a:p>
            <a:r>
              <a:rPr lang="de-DE" dirty="0"/>
              <a:t>Aufwand für regelmäßiges Nachfüllen des Wasserspeichers entfällt bei Systemen mit automatischer Befüllung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99E4ACF0-3318-431F-9586-D1D6B4A25C24}"/>
              </a:ext>
            </a:extLst>
          </p:cNvPr>
          <p:cNvSpPr txBox="1"/>
          <p:nvPr/>
        </p:nvSpPr>
        <p:spPr>
          <a:xfrm>
            <a:off x="7859768" y="3731148"/>
            <a:ext cx="5126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(42)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55673" y="1702234"/>
            <a:ext cx="2748485" cy="1951347"/>
          </a:xfrm>
          <a:prstGeom prst="rect">
            <a:avLst/>
          </a:prstGeom>
        </p:spPr>
      </p:pic>
      <p:sp>
        <p:nvSpPr>
          <p:cNvPr id="3" name="Pfeil nach rechts 2"/>
          <p:cNvSpPr/>
          <p:nvPr/>
        </p:nvSpPr>
        <p:spPr>
          <a:xfrm>
            <a:off x="5138206" y="3016034"/>
            <a:ext cx="323797" cy="327158"/>
          </a:xfrm>
          <a:prstGeom prst="rightArrow">
            <a:avLst/>
          </a:prstGeom>
          <a:solidFill>
            <a:srgbClr val="FF0000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el 4">
            <a:extLst>
              <a:ext uri="{FF2B5EF4-FFF2-40B4-BE49-F238E27FC236}">
                <a16:creationId xmlns:a16="http://schemas.microsoft.com/office/drawing/2014/main" id="{B118D1AA-3B11-4286-9162-2E379154CF86}"/>
              </a:ext>
            </a:extLst>
          </p:cNvPr>
          <p:cNvSpPr txBox="1">
            <a:spLocks/>
          </p:cNvSpPr>
          <p:nvPr/>
        </p:nvSpPr>
        <p:spPr>
          <a:xfrm rot="5400000">
            <a:off x="7609742" y="2936208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Beet- &amp; Balkonpflanzen</a:t>
            </a:r>
          </a:p>
        </p:txBody>
      </p:sp>
    </p:spTree>
    <p:extLst>
      <p:ext uri="{BB962C8B-B14F-4D97-AF65-F5344CB8AC3E}">
        <p14:creationId xmlns:p14="http://schemas.microsoft.com/office/powerpoint/2010/main" val="9800488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9F11F781-75A6-40E1-9CD9-C34D9DD2650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72000" y="971576"/>
            <a:ext cx="7434000" cy="452438"/>
          </a:xfrm>
        </p:spPr>
        <p:txBody>
          <a:bodyPr/>
          <a:lstStyle/>
          <a:p>
            <a:r>
              <a:rPr lang="de-DE" sz="3200" dirty="0"/>
              <a:t>1.3.  Nachspielzeit</a:t>
            </a:r>
          </a:p>
        </p:txBody>
      </p:sp>
    </p:spTree>
    <p:extLst>
      <p:ext uri="{BB962C8B-B14F-4D97-AF65-F5344CB8AC3E}">
        <p14:creationId xmlns:p14="http://schemas.microsoft.com/office/powerpoint/2010/main" val="16936036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CA2BB4B-F8BD-4337-9FC3-62CB49F6AE0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Verlängerte Herbstsaison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8FC4E24-895E-40B0-9D35-BBF6BA559B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030912" y="1264073"/>
            <a:ext cx="6798219" cy="1057275"/>
          </a:xfrm>
        </p:spPr>
        <p:txBody>
          <a:bodyPr>
            <a:normAutofit/>
          </a:bodyPr>
          <a:lstStyle/>
          <a:p>
            <a:pPr marL="2381" indent="0" algn="ctr">
              <a:buNone/>
            </a:pPr>
            <a:r>
              <a:rPr lang="de-DE" dirty="0"/>
              <a:t>Mit dem breit gefächerten </a:t>
            </a:r>
            <a:r>
              <a:rPr lang="de-DE" b="1" dirty="0"/>
              <a:t>Herbst-/Winter-Sortiment </a:t>
            </a:r>
            <a:r>
              <a:rPr lang="de-DE" dirty="0"/>
              <a:t>kann die verlängerte Vegetationsperiode genutzt und zum Ende des Jahres ein </a:t>
            </a:r>
            <a:r>
              <a:rPr lang="de-DE" b="1" dirty="0"/>
              <a:t>weiterer Höhepunkt </a:t>
            </a:r>
            <a:r>
              <a:rPr lang="de-DE" dirty="0"/>
              <a:t>auf Balkon und Terrasse gesetzt werden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3BEB94FF-8327-4BBF-9F8E-8837D1E89BB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791827" y="2444461"/>
            <a:ext cx="1966717" cy="2474225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7E259B08-C692-4DC2-AD38-994A972A502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07456" y="2449682"/>
            <a:ext cx="1763183" cy="2463782"/>
          </a:xfrm>
          <a:prstGeom prst="rect">
            <a:avLst/>
          </a:pr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FAC9C692-1C99-4F8B-85CB-F16098A3E1C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0325" y="2816426"/>
            <a:ext cx="2399763" cy="1727507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0D4F767F-FC9A-4183-A64F-F9D85CD0C3A3}"/>
              </a:ext>
            </a:extLst>
          </p:cNvPr>
          <p:cNvSpPr txBox="1"/>
          <p:nvPr/>
        </p:nvSpPr>
        <p:spPr>
          <a:xfrm>
            <a:off x="7502235" y="4902943"/>
            <a:ext cx="5126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(46)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AFE1A205-F1BC-4CBD-BFA6-251141012B13}"/>
              </a:ext>
            </a:extLst>
          </p:cNvPr>
          <p:cNvSpPr txBox="1"/>
          <p:nvPr/>
        </p:nvSpPr>
        <p:spPr>
          <a:xfrm>
            <a:off x="3103779" y="4543933"/>
            <a:ext cx="5126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(44)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B4502A42-AFD8-432A-A55F-DBACD5B93B71}"/>
              </a:ext>
            </a:extLst>
          </p:cNvPr>
          <p:cNvSpPr txBox="1"/>
          <p:nvPr/>
        </p:nvSpPr>
        <p:spPr>
          <a:xfrm>
            <a:off x="5214330" y="4895930"/>
            <a:ext cx="5126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(45)</a:t>
            </a:r>
          </a:p>
        </p:txBody>
      </p:sp>
      <p:sp>
        <p:nvSpPr>
          <p:cNvPr id="5" name="Abgerundetes Rechteck 4"/>
          <p:cNvSpPr/>
          <p:nvPr/>
        </p:nvSpPr>
        <p:spPr>
          <a:xfrm>
            <a:off x="960325" y="1218510"/>
            <a:ext cx="6939394" cy="1042097"/>
          </a:xfrm>
          <a:prstGeom prst="roundRect">
            <a:avLst/>
          </a:prstGeom>
          <a:ln w="28575">
            <a:solidFill>
              <a:srgbClr val="7AB80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pic>
        <p:nvPicPr>
          <p:cNvPr id="12" name="Grafik 11" descr="Blatt">
            <a:extLst>
              <a:ext uri="{FF2B5EF4-FFF2-40B4-BE49-F238E27FC236}">
                <a16:creationId xmlns:a16="http://schemas.microsoft.com/office/drawing/2014/main" id="{5E006B41-C976-446C-8D28-C7B17E667B7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6724567" flipV="1">
            <a:off x="5026450" y="209691"/>
            <a:ext cx="695503" cy="695503"/>
          </a:xfrm>
          <a:prstGeom prst="rect">
            <a:avLst/>
          </a:prstGeom>
        </p:spPr>
      </p:pic>
      <p:pic>
        <p:nvPicPr>
          <p:cNvPr id="16" name="Grafik 15" descr="Blatt">
            <a:extLst>
              <a:ext uri="{FF2B5EF4-FFF2-40B4-BE49-F238E27FC236}">
                <a16:creationId xmlns:a16="http://schemas.microsoft.com/office/drawing/2014/main" id="{A3B4BF03-F932-4A7E-A28E-9D920BF279C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6977246" flipH="1" flipV="1">
            <a:off x="5829420" y="547959"/>
            <a:ext cx="606959" cy="606959"/>
          </a:xfrm>
          <a:prstGeom prst="rect">
            <a:avLst/>
          </a:prstGeom>
        </p:spPr>
      </p:pic>
      <p:pic>
        <p:nvPicPr>
          <p:cNvPr id="17" name="Grafik 16" descr="Blatt">
            <a:extLst>
              <a:ext uri="{FF2B5EF4-FFF2-40B4-BE49-F238E27FC236}">
                <a16:creationId xmlns:a16="http://schemas.microsoft.com/office/drawing/2014/main" id="{F1FBF180-A46C-4521-8FA5-16B8FA4BE3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4875433" flipH="1" flipV="1">
            <a:off x="6524796" y="450796"/>
            <a:ext cx="500777" cy="500777"/>
          </a:xfrm>
          <a:prstGeom prst="rect">
            <a:avLst/>
          </a:prstGeom>
        </p:spPr>
      </p:pic>
      <p:sp>
        <p:nvSpPr>
          <p:cNvPr id="18" name="Textfeld 17">
            <a:extLst>
              <a:ext uri="{FF2B5EF4-FFF2-40B4-BE49-F238E27FC236}">
                <a16:creationId xmlns:a16="http://schemas.microsoft.com/office/drawing/2014/main" id="{E046A7BF-AC39-4CC8-9B99-12C4354AEE4D}"/>
              </a:ext>
            </a:extLst>
          </p:cNvPr>
          <p:cNvSpPr txBox="1"/>
          <p:nvPr/>
        </p:nvSpPr>
        <p:spPr>
          <a:xfrm>
            <a:off x="7005735" y="892054"/>
            <a:ext cx="5126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(43)</a:t>
            </a:r>
          </a:p>
        </p:txBody>
      </p:sp>
      <p:sp>
        <p:nvSpPr>
          <p:cNvPr id="19" name="Titel 4">
            <a:extLst>
              <a:ext uri="{FF2B5EF4-FFF2-40B4-BE49-F238E27FC236}">
                <a16:creationId xmlns:a16="http://schemas.microsoft.com/office/drawing/2014/main" id="{5C6693D7-BB16-4092-88D7-C68FEA741C46}"/>
              </a:ext>
            </a:extLst>
          </p:cNvPr>
          <p:cNvSpPr txBox="1">
            <a:spLocks/>
          </p:cNvSpPr>
          <p:nvPr/>
        </p:nvSpPr>
        <p:spPr>
          <a:xfrm rot="5400000">
            <a:off x="7609742" y="2936208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Beet- &amp; Balkonpflanzen</a:t>
            </a:r>
          </a:p>
        </p:txBody>
      </p:sp>
    </p:spTree>
    <p:extLst>
      <p:ext uri="{BB962C8B-B14F-4D97-AF65-F5344CB8AC3E}">
        <p14:creationId xmlns:p14="http://schemas.microsoft.com/office/powerpoint/2010/main" val="10650501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8B827B9-8230-41EC-8A46-27F4C5252EC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71551" y="1295396"/>
            <a:ext cx="3690504" cy="3197595"/>
          </a:xfrm>
        </p:spPr>
        <p:txBody>
          <a:bodyPr/>
          <a:lstStyle/>
          <a:p>
            <a:r>
              <a:rPr lang="de-DE" dirty="0"/>
              <a:t>Farb- und formschönes, winter- oder immergrünes Laub </a:t>
            </a:r>
          </a:p>
          <a:p>
            <a:r>
              <a:rPr lang="de-DE" dirty="0"/>
              <a:t>Blüten</a:t>
            </a:r>
          </a:p>
          <a:p>
            <a:r>
              <a:rPr lang="de-DE" dirty="0"/>
              <a:t>Fruchtschmuck</a:t>
            </a:r>
          </a:p>
          <a:p>
            <a:r>
              <a:rPr lang="de-DE" dirty="0"/>
              <a:t>Besondere Wuchsform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5FC8AE6-93DA-470E-BC10-166D802D73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Schmuckaspekte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2D388A1-A32C-42A1-B73F-C4C883FB268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4261" y="216098"/>
            <a:ext cx="2833254" cy="1889237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BF89A9F7-99A0-4189-AC50-EA05B4FDE315}"/>
              </a:ext>
            </a:extLst>
          </p:cNvPr>
          <p:cNvSpPr txBox="1"/>
          <p:nvPr/>
        </p:nvSpPr>
        <p:spPr>
          <a:xfrm>
            <a:off x="4863648" y="2067648"/>
            <a:ext cx="28938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200" dirty="0">
                <a:latin typeface="+mn-lt"/>
              </a:rPr>
              <a:t>Purpurglöckchen</a:t>
            </a:r>
            <a:r>
              <a:rPr lang="de-DE" sz="1100" dirty="0">
                <a:latin typeface="+mn-lt"/>
              </a:rPr>
              <a:t> </a:t>
            </a:r>
            <a:r>
              <a:rPr lang="de-DE" sz="1050" dirty="0">
                <a:latin typeface="+mn-lt"/>
              </a:rPr>
              <a:t>(</a:t>
            </a:r>
            <a:r>
              <a:rPr lang="de-DE" sz="1050" i="1" dirty="0" err="1">
                <a:latin typeface="+mn-lt"/>
              </a:rPr>
              <a:t>Heuchera</a:t>
            </a:r>
            <a:r>
              <a:rPr lang="de-DE" sz="1050" dirty="0">
                <a:latin typeface="+mn-lt"/>
              </a:rPr>
              <a:t>-Hybriden)</a:t>
            </a:r>
            <a:endParaRPr lang="de-DE" sz="800" dirty="0">
              <a:latin typeface="+mn-lt"/>
            </a:endParaRP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D8DB4796-D2AE-41FC-AB19-A8C5202CD17D}"/>
              </a:ext>
            </a:extLst>
          </p:cNvPr>
          <p:cNvSpPr txBox="1"/>
          <p:nvPr/>
        </p:nvSpPr>
        <p:spPr>
          <a:xfrm>
            <a:off x="7724506" y="4464756"/>
            <a:ext cx="48231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(49)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5D322195-715D-4909-B805-6500904B659C}"/>
              </a:ext>
            </a:extLst>
          </p:cNvPr>
          <p:cNvSpPr txBox="1"/>
          <p:nvPr/>
        </p:nvSpPr>
        <p:spPr>
          <a:xfrm>
            <a:off x="3915641" y="4464756"/>
            <a:ext cx="5126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(48)</a:t>
            </a:r>
          </a:p>
        </p:txBody>
      </p:sp>
      <p:sp>
        <p:nvSpPr>
          <p:cNvPr id="11" name="Titel 4">
            <a:extLst>
              <a:ext uri="{FF2B5EF4-FFF2-40B4-BE49-F238E27FC236}">
                <a16:creationId xmlns:a16="http://schemas.microsoft.com/office/drawing/2014/main" id="{C896E61A-31E8-4696-A3D4-8D176841BD3F}"/>
              </a:ext>
            </a:extLst>
          </p:cNvPr>
          <p:cNvSpPr txBox="1">
            <a:spLocks/>
          </p:cNvSpPr>
          <p:nvPr/>
        </p:nvSpPr>
        <p:spPr>
          <a:xfrm rot="5400000">
            <a:off x="7609742" y="2936208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Beet- &amp; Balkonpflanzen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B1122F5-59E3-48EC-965B-C54A17B65ED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25290" y="2541602"/>
            <a:ext cx="2833254" cy="2103978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FF92CB1C-F32D-4C30-87DC-498A8677D25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1551" y="3138055"/>
            <a:ext cx="2937164" cy="1507525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B2728507-B679-456A-A47A-908C5E717FAF}"/>
              </a:ext>
            </a:extLst>
          </p:cNvPr>
          <p:cNvSpPr txBox="1"/>
          <p:nvPr/>
        </p:nvSpPr>
        <p:spPr>
          <a:xfrm>
            <a:off x="7718980" y="1925306"/>
            <a:ext cx="48231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(47)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592EA1E1-36DA-4DF9-8D2E-84B2DABBA9AF}"/>
              </a:ext>
            </a:extLst>
          </p:cNvPr>
          <p:cNvSpPr txBox="1"/>
          <p:nvPr/>
        </p:nvSpPr>
        <p:spPr>
          <a:xfrm>
            <a:off x="937181" y="4645580"/>
            <a:ext cx="2893867" cy="2812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Stacheldraht </a:t>
            </a:r>
            <a:r>
              <a:rPr lang="de-DE" sz="10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de-DE" sz="105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Calocephalus</a:t>
            </a:r>
            <a:r>
              <a:rPr lang="de-DE" sz="105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de-DE" sz="105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brownii</a:t>
            </a:r>
            <a:r>
              <a:rPr lang="de-DE" sz="10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de-DE" sz="500" dirty="0">
              <a:latin typeface="+mn-lt"/>
            </a:endParaRP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E575CF49-BB7C-4CFA-BCD3-9EF111E6ABD3}"/>
              </a:ext>
            </a:extLst>
          </p:cNvPr>
          <p:cNvSpPr txBox="1"/>
          <p:nvPr/>
        </p:nvSpPr>
        <p:spPr>
          <a:xfrm>
            <a:off x="4925290" y="4645579"/>
            <a:ext cx="3131128" cy="2812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de-DE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Herbst-Chrysantheme </a:t>
            </a:r>
            <a:r>
              <a:rPr lang="de-DE" sz="10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de-DE" sz="105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Chrysanthemum</a:t>
            </a:r>
            <a:r>
              <a:rPr lang="de-DE" sz="10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-Hybride)</a:t>
            </a:r>
            <a:endParaRPr lang="de-DE" sz="5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483802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24109934-4C87-4832-B421-9445F607B3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Überwinterung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303905E-544A-4611-B638-EBBCF1580EA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11732" y="1239981"/>
            <a:ext cx="3829050" cy="3754581"/>
          </a:xfrm>
        </p:spPr>
        <p:txBody>
          <a:bodyPr>
            <a:normAutofit/>
          </a:bodyPr>
          <a:lstStyle/>
          <a:p>
            <a:pPr marL="361950" indent="-360363"/>
            <a:r>
              <a:rPr lang="de-DE" dirty="0"/>
              <a:t>Auch prinzipiell winterharte Pflanzen überleben den Winter im Topf nur in den seltensten Fällen ohne Schutz</a:t>
            </a:r>
          </a:p>
          <a:p>
            <a:pPr marL="714375" lvl="1" indent="-352425"/>
            <a:r>
              <a:rPr lang="de-DE" sz="1900" dirty="0"/>
              <a:t>Geringes Topfvolumen friert viel schneller durch als Boden</a:t>
            </a:r>
          </a:p>
          <a:p>
            <a:pPr marL="714375" lvl="1" indent="-352425"/>
            <a:r>
              <a:rPr lang="de-DE" sz="1900" dirty="0"/>
              <a:t>Wurzelballen unterliegt ständigem Wechsel zwischen Durchfrieren und Auftauen </a:t>
            </a:r>
          </a:p>
          <a:p>
            <a:pPr marL="714375" lvl="1" indent="-352425">
              <a:buFont typeface="Calibri" panose="020F0502020204030204" pitchFamily="34" charset="0"/>
              <a:buChar char="→"/>
            </a:pPr>
            <a:r>
              <a:rPr lang="de-DE" sz="1900" b="1" dirty="0"/>
              <a:t>Winterschutz!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BAC56E18-7883-4538-A8B5-B53341A0814E}"/>
              </a:ext>
            </a:extLst>
          </p:cNvPr>
          <p:cNvSpPr txBox="1"/>
          <p:nvPr/>
        </p:nvSpPr>
        <p:spPr>
          <a:xfrm>
            <a:off x="2642889" y="4328489"/>
            <a:ext cx="5126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(50)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95337CB0-6A39-4D3B-852A-1AC0FDEF43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2688" y="229156"/>
            <a:ext cx="578029" cy="592663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4AA8F015-A3BB-40D4-B198-10C10DB9E9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9133" y="641867"/>
            <a:ext cx="487809" cy="500159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5FAB3537-6691-4B83-B74A-554DD1BE4B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0314" y="194301"/>
            <a:ext cx="395259" cy="405266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DD80C968-9F6F-43C5-8FA4-B67B3E395BF4}"/>
              </a:ext>
            </a:extLst>
          </p:cNvPr>
          <p:cNvSpPr txBox="1"/>
          <p:nvPr/>
        </p:nvSpPr>
        <p:spPr>
          <a:xfrm>
            <a:off x="4917224" y="992689"/>
            <a:ext cx="5126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(10)</a:t>
            </a:r>
          </a:p>
        </p:txBody>
      </p:sp>
      <p:sp>
        <p:nvSpPr>
          <p:cNvPr id="10" name="Titel 4">
            <a:extLst>
              <a:ext uri="{FF2B5EF4-FFF2-40B4-BE49-F238E27FC236}">
                <a16:creationId xmlns:a16="http://schemas.microsoft.com/office/drawing/2014/main" id="{C16BB39D-8B93-4499-A7BC-83BA1394C6AC}"/>
              </a:ext>
            </a:extLst>
          </p:cNvPr>
          <p:cNvSpPr txBox="1">
            <a:spLocks/>
          </p:cNvSpPr>
          <p:nvPr/>
        </p:nvSpPr>
        <p:spPr>
          <a:xfrm rot="5400000">
            <a:off x="7609742" y="2936208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Beet- &amp; Balkonpflanzen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00FF5EC4-C0FD-4E1C-9A9D-A1BD6B1BEC0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10248" y="1790059"/>
            <a:ext cx="3088933" cy="1988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0591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8BE5AB59-E4B7-42FF-B1EA-DC6992AA29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71550" y="1118192"/>
            <a:ext cx="7434000" cy="452438"/>
          </a:xfrm>
        </p:spPr>
        <p:txBody>
          <a:bodyPr/>
          <a:lstStyle/>
          <a:p>
            <a:r>
              <a:rPr lang="de-DE" sz="3600">
                <a:latin typeface="+mj-lt"/>
              </a:rPr>
              <a:t>2. Stauden</a:t>
            </a:r>
            <a:endParaRPr lang="de-DE" dirty="0">
              <a:latin typeface="+mj-lt"/>
            </a:endParaRP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0ACE731-9EF8-4E3D-AB34-FF053F066A2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8F939A7-152B-478E-8641-02ABBDF99D0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5384F5F-DD8A-4F2A-86BA-D96FEC1726C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100331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6E86856-9732-42D8-9F16-FE184738C5A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de-DE" dirty="0"/>
              <a:t>Was sind Stauden?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5C5AB2B-AC3F-4BDB-B6EB-3EFBD261994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1550" y="1742559"/>
            <a:ext cx="7469064" cy="280137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1950" indent="-360363"/>
            <a:r>
              <a:rPr lang="de-DE" dirty="0"/>
              <a:t>Sie entwickeln sich jedes Jahr aufs Neue im Frühjahr aus einem unterirdischen Wurzelstock und sterben zum Winter hin oberirdisch ab </a:t>
            </a:r>
          </a:p>
          <a:p>
            <a:pPr marL="361950" indent="-360363"/>
            <a:r>
              <a:rPr lang="de-DE" dirty="0"/>
              <a:t>Der unterirdische Teil der Pflanze überdauert und beginnt den Zyklus nach dem Winter von Neuem </a:t>
            </a:r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A45BDFAB-ADE4-473D-B2A7-92BE1662CA2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dirty="0"/>
              <a:t>Stauden sind mehrjährige, winterharte Gewächse.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520104A-079A-451D-9BC7-14F6D400980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92604" y="3213906"/>
            <a:ext cx="1805237" cy="1372099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B9DB1BCA-E9AC-48DB-9100-8955BDE9AB3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46158" y="3223863"/>
            <a:ext cx="1687824" cy="1368468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AD52C701-2421-430C-9B88-762836F6170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92179" y="3217537"/>
            <a:ext cx="1559641" cy="1381121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D4D2DC13-190C-4FDB-93E4-48CF2BE38E68}"/>
              </a:ext>
            </a:extLst>
          </p:cNvPr>
          <p:cNvSpPr txBox="1"/>
          <p:nvPr/>
        </p:nvSpPr>
        <p:spPr>
          <a:xfrm>
            <a:off x="1005549" y="4586005"/>
            <a:ext cx="184842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</a:pPr>
            <a:r>
              <a:rPr lang="de-DE" sz="1200" dirty="0">
                <a:latin typeface="+mn-lt"/>
              </a:rPr>
              <a:t>Pfingstrose – Frühling </a:t>
            </a:r>
            <a:r>
              <a:rPr lang="de-DE" sz="800" dirty="0">
                <a:latin typeface="+mn-lt"/>
              </a:rPr>
              <a:t>(51)</a:t>
            </a:r>
            <a:endParaRPr lang="de-DE" sz="1200" dirty="0">
              <a:latin typeface="+mn-lt"/>
            </a:endParaRP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02BC30E2-3B74-4D61-8564-1EEF76290063}"/>
              </a:ext>
            </a:extLst>
          </p:cNvPr>
          <p:cNvSpPr txBox="1"/>
          <p:nvPr/>
        </p:nvSpPr>
        <p:spPr>
          <a:xfrm>
            <a:off x="6195047" y="4599905"/>
            <a:ext cx="17389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</a:pPr>
            <a:r>
              <a:rPr lang="de-DE" sz="1200" dirty="0">
                <a:latin typeface="+mn-lt"/>
              </a:rPr>
              <a:t>Pfingstrose – Herbst </a:t>
            </a:r>
            <a:r>
              <a:rPr lang="de-DE" sz="800" dirty="0">
                <a:latin typeface="+mn-lt"/>
              </a:rPr>
              <a:t>(53)</a:t>
            </a:r>
            <a:endParaRPr lang="de-DE" sz="1200" dirty="0">
              <a:latin typeface="+mn-lt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2195BB84-C864-468E-8262-064698355057}"/>
              </a:ext>
            </a:extLst>
          </p:cNvPr>
          <p:cNvSpPr txBox="1"/>
          <p:nvPr/>
        </p:nvSpPr>
        <p:spPr>
          <a:xfrm>
            <a:off x="3697202" y="4599905"/>
            <a:ext cx="21009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</a:pPr>
            <a:r>
              <a:rPr lang="de-DE" sz="1200" dirty="0">
                <a:latin typeface="+mn-lt"/>
              </a:rPr>
              <a:t>Pfingstrose – Frühsommer </a:t>
            </a:r>
            <a:r>
              <a:rPr lang="de-DE" sz="800" dirty="0">
                <a:latin typeface="+mn-lt"/>
              </a:rPr>
              <a:t>(52)</a:t>
            </a:r>
            <a:endParaRPr lang="de-DE" sz="1200" dirty="0">
              <a:latin typeface="+mn-lt"/>
            </a:endParaRPr>
          </a:p>
        </p:txBody>
      </p:sp>
      <p:sp>
        <p:nvSpPr>
          <p:cNvPr id="13" name="Titel 4">
            <a:extLst>
              <a:ext uri="{FF2B5EF4-FFF2-40B4-BE49-F238E27FC236}">
                <a16:creationId xmlns:a16="http://schemas.microsoft.com/office/drawing/2014/main" id="{4C770A8E-E33C-45D9-94AE-C541DBFDFF4C}"/>
              </a:ext>
            </a:extLst>
          </p:cNvPr>
          <p:cNvSpPr txBox="1">
            <a:spLocks/>
          </p:cNvSpPr>
          <p:nvPr/>
        </p:nvSpPr>
        <p:spPr>
          <a:xfrm rot="5400000">
            <a:off x="7609741" y="2828486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Stauden</a:t>
            </a:r>
          </a:p>
        </p:txBody>
      </p:sp>
    </p:spTree>
    <p:extLst>
      <p:ext uri="{BB962C8B-B14F-4D97-AF65-F5344CB8AC3E}">
        <p14:creationId xmlns:p14="http://schemas.microsoft.com/office/powerpoint/2010/main" val="38662201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D5EFC31-8586-4215-A139-44D40E1392C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8102" y="1180526"/>
            <a:ext cx="3552117" cy="3927317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de-DE" dirty="0"/>
              <a:t>Stauden haben sich an die Bedingungen ihres </a:t>
            </a:r>
            <a:r>
              <a:rPr lang="de-DE" b="1" dirty="0"/>
              <a:t>Naturstandorts</a:t>
            </a:r>
            <a:r>
              <a:rPr lang="de-DE" dirty="0"/>
              <a:t> angepasst</a:t>
            </a:r>
          </a:p>
          <a:p>
            <a:pPr lvl="1">
              <a:spcAft>
                <a:spcPts val="600"/>
              </a:spcAft>
              <a:buFont typeface="Calibri" panose="020F0502020204030204" pitchFamily="34" charset="0"/>
              <a:buChar char="→"/>
            </a:pPr>
            <a:r>
              <a:rPr lang="de-DE" sz="1900" b="1" dirty="0">
                <a:latin typeface="+mn-lt"/>
              </a:rPr>
              <a:t>Natürlicher</a:t>
            </a:r>
            <a:r>
              <a:rPr lang="de-DE" sz="1900" dirty="0">
                <a:latin typeface="+mn-lt"/>
              </a:rPr>
              <a:t> </a:t>
            </a:r>
            <a:r>
              <a:rPr lang="de-DE" sz="1900" b="1" dirty="0">
                <a:latin typeface="+mn-lt"/>
              </a:rPr>
              <a:t>Standort </a:t>
            </a:r>
            <a:r>
              <a:rPr lang="de-DE" sz="1900" dirty="0">
                <a:latin typeface="+mn-lt"/>
              </a:rPr>
              <a:t>gibt</a:t>
            </a:r>
            <a:r>
              <a:rPr lang="de-DE" sz="1900" b="1" dirty="0">
                <a:latin typeface="+mn-lt"/>
              </a:rPr>
              <a:t> </a:t>
            </a:r>
            <a:r>
              <a:rPr lang="de-DE" sz="1900" dirty="0">
                <a:latin typeface="+mn-lt"/>
              </a:rPr>
              <a:t>Auskunft über Bedingungen, unter denen die Staude auch im </a:t>
            </a:r>
            <a:r>
              <a:rPr lang="de-DE" sz="1900" b="1" dirty="0">
                <a:latin typeface="+mn-lt"/>
              </a:rPr>
              <a:t>Garten</a:t>
            </a:r>
            <a:r>
              <a:rPr lang="de-DE" sz="1900" dirty="0">
                <a:latin typeface="+mn-lt"/>
              </a:rPr>
              <a:t> gut gedeihen kann</a:t>
            </a:r>
          </a:p>
          <a:p>
            <a:pPr lvl="1">
              <a:buFont typeface="Calibri" panose="020F0502020204030204" pitchFamily="34" charset="0"/>
              <a:buChar char="→"/>
            </a:pPr>
            <a:r>
              <a:rPr lang="de-DE" sz="1900" dirty="0">
                <a:latin typeface="+mn-lt"/>
              </a:rPr>
              <a:t>Je besser die </a:t>
            </a:r>
            <a:r>
              <a:rPr lang="de-DE" sz="1900" b="1" dirty="0">
                <a:latin typeface="+mn-lt"/>
              </a:rPr>
              <a:t>Passung zwischen Pflanze und Standort</a:t>
            </a:r>
            <a:r>
              <a:rPr lang="de-DE" sz="1900" dirty="0">
                <a:latin typeface="+mn-lt"/>
              </a:rPr>
              <a:t>, desto </a:t>
            </a:r>
            <a:r>
              <a:rPr lang="de-DE" sz="1900" b="1" dirty="0">
                <a:latin typeface="+mn-lt"/>
              </a:rPr>
              <a:t>pflegeleichter</a:t>
            </a:r>
            <a:r>
              <a:rPr lang="de-DE" sz="1900" dirty="0">
                <a:latin typeface="+mn-lt"/>
              </a:rPr>
              <a:t> und </a:t>
            </a:r>
            <a:r>
              <a:rPr lang="de-DE" sz="1900" b="1" dirty="0">
                <a:latin typeface="+mn-lt"/>
              </a:rPr>
              <a:t>langlebiger</a:t>
            </a:r>
            <a:r>
              <a:rPr lang="de-DE" sz="1900" dirty="0">
                <a:latin typeface="+mn-lt"/>
              </a:rPr>
              <a:t> die Pflanzung</a:t>
            </a:r>
            <a:endParaRPr lang="de-DE" sz="1900" b="1" dirty="0">
              <a:latin typeface="+mn-lt"/>
            </a:endParaRPr>
          </a:p>
          <a:p>
            <a:endParaRPr lang="de-DE" dirty="0"/>
          </a:p>
          <a:p>
            <a:endParaRPr lang="de-DE" dirty="0"/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889EDEAD-4C51-4504-B5A4-85912427D9C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Standortansprüche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01AFBE4-58DC-49BE-8CD0-F0BD9F57B6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2783" y="2219379"/>
            <a:ext cx="741915" cy="1435963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E4E15BCE-3224-49E6-AD39-6B8D09FF48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5086" y="3763051"/>
            <a:ext cx="267764" cy="281379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1E040CB5-67CA-4D51-8059-0C38C252C8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4083" y="4029098"/>
            <a:ext cx="267764" cy="281379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3838A65D-09AE-42C4-8EFF-58AAF2504C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85751" y="3763051"/>
            <a:ext cx="258687" cy="281379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BEF423DB-E5DD-47CA-BACC-8956108B3E7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2826" y="3747717"/>
            <a:ext cx="1113215" cy="562760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371907C4-611D-4245-A6E0-F4E365D80CE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1731" y="1184079"/>
            <a:ext cx="619767" cy="608894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43E51B46-BC52-4A1F-AAB5-A51770CFC94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90780" y="1180526"/>
            <a:ext cx="195854" cy="576934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4B3D4326-7A22-436E-B15F-4BA1A1A8971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15628" y="2210160"/>
            <a:ext cx="434003" cy="843344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E28EB2EE-94BB-4E60-A22B-87C1F23E9D1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924" y="2633796"/>
            <a:ext cx="553887" cy="497750"/>
          </a:xfrm>
          <a:prstGeom prst="rect">
            <a:avLst/>
          </a:prstGeom>
        </p:spPr>
      </p:pic>
      <p:sp>
        <p:nvSpPr>
          <p:cNvPr id="26" name="Textfeld 25">
            <a:extLst>
              <a:ext uri="{FF2B5EF4-FFF2-40B4-BE49-F238E27FC236}">
                <a16:creationId xmlns:a16="http://schemas.microsoft.com/office/drawing/2014/main" id="{7B72F143-4080-445F-A39A-BFFF4E6612F5}"/>
              </a:ext>
            </a:extLst>
          </p:cNvPr>
          <p:cNvSpPr txBox="1"/>
          <p:nvPr/>
        </p:nvSpPr>
        <p:spPr>
          <a:xfrm>
            <a:off x="740214" y="4331087"/>
            <a:ext cx="15584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</a:pPr>
            <a:r>
              <a:rPr lang="de-DE" sz="1400" dirty="0">
                <a:latin typeface="+mn-lt"/>
              </a:rPr>
              <a:t>Bodenverhältnisse</a:t>
            </a:r>
            <a:endParaRPr lang="de-DE" sz="1200" dirty="0">
              <a:latin typeface="+mn-lt"/>
            </a:endParaRP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D4CB360C-E0ED-4F56-A290-1FFE7FDB1F74}"/>
              </a:ext>
            </a:extLst>
          </p:cNvPr>
          <p:cNvSpPr txBox="1"/>
          <p:nvPr/>
        </p:nvSpPr>
        <p:spPr>
          <a:xfrm>
            <a:off x="2925730" y="4334419"/>
            <a:ext cx="15026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</a:pPr>
            <a:r>
              <a:rPr lang="de-DE" sz="1400" dirty="0">
                <a:latin typeface="+mn-lt"/>
              </a:rPr>
              <a:t>Nährstoffangebot</a:t>
            </a:r>
            <a:endParaRPr lang="de-DE" sz="1200" dirty="0">
              <a:latin typeface="+mn-lt"/>
            </a:endParaRP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563FB6E5-C761-4B3B-B6F5-26AFDB17A09F}"/>
              </a:ext>
            </a:extLst>
          </p:cNvPr>
          <p:cNvSpPr txBox="1"/>
          <p:nvPr/>
        </p:nvSpPr>
        <p:spPr>
          <a:xfrm>
            <a:off x="808801" y="2937361"/>
            <a:ext cx="6841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</a:pPr>
            <a:r>
              <a:rPr lang="de-DE" sz="1400" dirty="0">
                <a:latin typeface="+mn-lt"/>
              </a:rPr>
              <a:t>Wind</a:t>
            </a:r>
            <a:endParaRPr lang="de-DE" sz="1200" dirty="0">
              <a:latin typeface="+mn-lt"/>
            </a:endParaRP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075C97BE-6F19-4165-B844-E81354684B78}"/>
              </a:ext>
            </a:extLst>
          </p:cNvPr>
          <p:cNvSpPr txBox="1"/>
          <p:nvPr/>
        </p:nvSpPr>
        <p:spPr>
          <a:xfrm>
            <a:off x="3386226" y="2942380"/>
            <a:ext cx="112681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</a:pPr>
            <a:r>
              <a:rPr lang="de-DE" sz="1400" dirty="0">
                <a:latin typeface="+mn-lt"/>
              </a:rPr>
              <a:t>Feuchtigkeit</a:t>
            </a:r>
            <a:endParaRPr lang="de-DE" sz="1200" dirty="0">
              <a:latin typeface="+mn-lt"/>
            </a:endParaRP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41230F01-7A8B-4AFC-B2EF-1D9BD4C379C2}"/>
              </a:ext>
            </a:extLst>
          </p:cNvPr>
          <p:cNvSpPr txBox="1"/>
          <p:nvPr/>
        </p:nvSpPr>
        <p:spPr>
          <a:xfrm>
            <a:off x="1524363" y="1539867"/>
            <a:ext cx="5332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</a:pPr>
            <a:r>
              <a:rPr lang="de-DE" sz="1400" dirty="0">
                <a:latin typeface="+mn-lt"/>
              </a:rPr>
              <a:t>Licht</a:t>
            </a:r>
            <a:endParaRPr lang="de-DE" sz="1200" dirty="0">
              <a:latin typeface="+mn-lt"/>
            </a:endParaRP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54B08CBC-D491-4F33-8A92-7DB7A50CFF70}"/>
              </a:ext>
            </a:extLst>
          </p:cNvPr>
          <p:cNvSpPr txBox="1"/>
          <p:nvPr/>
        </p:nvSpPr>
        <p:spPr>
          <a:xfrm>
            <a:off x="3339218" y="1538878"/>
            <a:ext cx="10454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</a:pPr>
            <a:r>
              <a:rPr lang="de-DE" sz="1400" dirty="0">
                <a:latin typeface="+mn-lt"/>
              </a:rPr>
              <a:t>Temperatur</a:t>
            </a:r>
            <a:endParaRPr lang="de-DE" sz="1200" dirty="0">
              <a:latin typeface="+mn-lt"/>
            </a:endParaRPr>
          </a:p>
        </p:txBody>
      </p:sp>
      <p:sp>
        <p:nvSpPr>
          <p:cNvPr id="37" name="Bogen 36">
            <a:extLst>
              <a:ext uri="{FF2B5EF4-FFF2-40B4-BE49-F238E27FC236}">
                <a16:creationId xmlns:a16="http://schemas.microsoft.com/office/drawing/2014/main" id="{D47697AC-1069-4650-B7B2-70F13B9A799A}"/>
              </a:ext>
            </a:extLst>
          </p:cNvPr>
          <p:cNvSpPr/>
          <p:nvPr/>
        </p:nvSpPr>
        <p:spPr>
          <a:xfrm rot="18780057">
            <a:off x="1052405" y="1487397"/>
            <a:ext cx="3088614" cy="2973344"/>
          </a:xfrm>
          <a:prstGeom prst="arc">
            <a:avLst>
              <a:gd name="adj1" fmla="val 17715417"/>
              <a:gd name="adj2" fmla="val 19678523"/>
            </a:avLst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2" name="Bogen 41">
            <a:extLst>
              <a:ext uri="{FF2B5EF4-FFF2-40B4-BE49-F238E27FC236}">
                <a16:creationId xmlns:a16="http://schemas.microsoft.com/office/drawing/2014/main" id="{14C564D1-B72D-4170-9139-1981CF549E79}"/>
              </a:ext>
            </a:extLst>
          </p:cNvPr>
          <p:cNvSpPr/>
          <p:nvPr/>
        </p:nvSpPr>
        <p:spPr>
          <a:xfrm rot="18780057">
            <a:off x="1057504" y="1477828"/>
            <a:ext cx="3088614" cy="2973344"/>
          </a:xfrm>
          <a:prstGeom prst="arc">
            <a:avLst>
              <a:gd name="adj1" fmla="val 454337"/>
              <a:gd name="adj2" fmla="val 2457343"/>
            </a:avLst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3" name="Bogen 42">
            <a:extLst>
              <a:ext uri="{FF2B5EF4-FFF2-40B4-BE49-F238E27FC236}">
                <a16:creationId xmlns:a16="http://schemas.microsoft.com/office/drawing/2014/main" id="{E6CCE105-7B79-4A66-934F-9CC7642F7570}"/>
              </a:ext>
            </a:extLst>
          </p:cNvPr>
          <p:cNvSpPr/>
          <p:nvPr/>
        </p:nvSpPr>
        <p:spPr>
          <a:xfrm rot="18780057">
            <a:off x="1060318" y="1487397"/>
            <a:ext cx="3088614" cy="2973344"/>
          </a:xfrm>
          <a:prstGeom prst="arc">
            <a:avLst>
              <a:gd name="adj1" fmla="val 3687843"/>
              <a:gd name="adj2" fmla="val 4622124"/>
            </a:avLst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4" name="Bogen 43">
            <a:extLst>
              <a:ext uri="{FF2B5EF4-FFF2-40B4-BE49-F238E27FC236}">
                <a16:creationId xmlns:a16="http://schemas.microsoft.com/office/drawing/2014/main" id="{FFE676A2-98FF-414F-92FB-CA02CBEAE033}"/>
              </a:ext>
            </a:extLst>
          </p:cNvPr>
          <p:cNvSpPr/>
          <p:nvPr/>
        </p:nvSpPr>
        <p:spPr>
          <a:xfrm rot="18780057">
            <a:off x="1052405" y="1477829"/>
            <a:ext cx="3088614" cy="2973344"/>
          </a:xfrm>
          <a:prstGeom prst="arc">
            <a:avLst>
              <a:gd name="adj1" fmla="val 7572376"/>
              <a:gd name="adj2" fmla="val 8628877"/>
            </a:avLst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5" name="Bogen 44">
            <a:extLst>
              <a:ext uri="{FF2B5EF4-FFF2-40B4-BE49-F238E27FC236}">
                <a16:creationId xmlns:a16="http://schemas.microsoft.com/office/drawing/2014/main" id="{C9B7FD62-DE55-4A78-B98E-6ADBBBDBB04F}"/>
              </a:ext>
            </a:extLst>
          </p:cNvPr>
          <p:cNvSpPr/>
          <p:nvPr/>
        </p:nvSpPr>
        <p:spPr>
          <a:xfrm rot="18780057">
            <a:off x="1060712" y="1487397"/>
            <a:ext cx="3088614" cy="2973344"/>
          </a:xfrm>
          <a:prstGeom prst="arc">
            <a:avLst>
              <a:gd name="adj1" fmla="val 11825649"/>
              <a:gd name="adj2" fmla="val 12974037"/>
            </a:avLst>
          </a:prstGeom>
          <a:ln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6" name="Bogen 45">
            <a:extLst>
              <a:ext uri="{FF2B5EF4-FFF2-40B4-BE49-F238E27FC236}">
                <a16:creationId xmlns:a16="http://schemas.microsoft.com/office/drawing/2014/main" id="{839860B9-AE50-4A8E-ABC4-49044D2E6D19}"/>
              </a:ext>
            </a:extLst>
          </p:cNvPr>
          <p:cNvSpPr/>
          <p:nvPr/>
        </p:nvSpPr>
        <p:spPr>
          <a:xfrm rot="18780057">
            <a:off x="1052405" y="1496966"/>
            <a:ext cx="3088614" cy="2973344"/>
          </a:xfrm>
          <a:prstGeom prst="arc">
            <a:avLst>
              <a:gd name="adj1" fmla="val 14691590"/>
              <a:gd name="adj2" fmla="val 16420702"/>
            </a:avLst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2" name="Titel 4">
            <a:extLst>
              <a:ext uri="{FF2B5EF4-FFF2-40B4-BE49-F238E27FC236}">
                <a16:creationId xmlns:a16="http://schemas.microsoft.com/office/drawing/2014/main" id="{E2D4C447-3BAB-4AE2-87AE-29D85D62C48A}"/>
              </a:ext>
            </a:extLst>
          </p:cNvPr>
          <p:cNvSpPr txBox="1">
            <a:spLocks/>
          </p:cNvSpPr>
          <p:nvPr/>
        </p:nvSpPr>
        <p:spPr>
          <a:xfrm rot="5400000">
            <a:off x="7609741" y="2828486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Stauden</a:t>
            </a: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5A090A39-5340-4073-9D66-E6C12BC5CDE1}"/>
              </a:ext>
            </a:extLst>
          </p:cNvPr>
          <p:cNvSpPr txBox="1"/>
          <p:nvPr/>
        </p:nvSpPr>
        <p:spPr>
          <a:xfrm>
            <a:off x="3939901" y="4677595"/>
            <a:ext cx="5126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(54)</a:t>
            </a:r>
          </a:p>
        </p:txBody>
      </p:sp>
    </p:spTree>
    <p:extLst>
      <p:ext uri="{BB962C8B-B14F-4D97-AF65-F5344CB8AC3E}">
        <p14:creationId xmlns:p14="http://schemas.microsoft.com/office/powerpoint/2010/main" val="28176505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9F11F781-75A6-40E1-9CD9-C34D9DD2650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72000" y="971576"/>
            <a:ext cx="7434000" cy="452438"/>
          </a:xfrm>
        </p:spPr>
        <p:txBody>
          <a:bodyPr/>
          <a:lstStyle/>
          <a:p>
            <a:r>
              <a:rPr lang="de-DE" sz="3200" dirty="0"/>
              <a:t>2.1.  Stauden im Klimawandel</a:t>
            </a:r>
          </a:p>
        </p:txBody>
      </p:sp>
    </p:spTree>
    <p:extLst>
      <p:ext uri="{BB962C8B-B14F-4D97-AF65-F5344CB8AC3E}">
        <p14:creationId xmlns:p14="http://schemas.microsoft.com/office/powerpoint/2010/main" val="21439237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E614E7B6-4056-4709-AEDB-15DB5A912FE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Herausforderung Klimawandel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FDF120C-D53C-481D-A449-D4C09456B9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447224" y="3992837"/>
            <a:ext cx="6591876" cy="709770"/>
          </a:xfrm>
        </p:spPr>
        <p:txBody>
          <a:bodyPr>
            <a:noAutofit/>
          </a:bodyPr>
          <a:lstStyle/>
          <a:p>
            <a:pPr marL="46038" indent="0">
              <a:buNone/>
              <a:tabLst>
                <a:tab pos="179388" algn="l"/>
              </a:tabLst>
            </a:pPr>
            <a:r>
              <a:rPr lang="de-DE" b="1" dirty="0"/>
              <a:t>Hitze- und trockenheitsverträgliche </a:t>
            </a:r>
            <a:r>
              <a:rPr lang="de-DE" dirty="0"/>
              <a:t>Pflanzen, sowie </a:t>
            </a:r>
            <a:r>
              <a:rPr lang="de-DE" b="1" dirty="0"/>
              <a:t>anpassungs-fähige</a:t>
            </a:r>
            <a:r>
              <a:rPr lang="de-DE" dirty="0"/>
              <a:t> </a:t>
            </a:r>
            <a:r>
              <a:rPr lang="de-DE" b="1" dirty="0"/>
              <a:t>Allrounder</a:t>
            </a:r>
            <a:r>
              <a:rPr lang="de-DE" dirty="0"/>
              <a:t> werden künftig besonders gefragt sein!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B41854E-2A52-47A4-B66C-5DB2E6B314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0326" y="1290166"/>
            <a:ext cx="913565" cy="897537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0C2F063E-B422-40FF-A6C7-135388B64A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6613" y="1206068"/>
            <a:ext cx="333240" cy="981635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9D094774-26A6-4074-B58B-055E764876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5170" y="1347555"/>
            <a:ext cx="1067043" cy="698659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70CD90ED-9A41-40C2-B30F-8DB850C701E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5654" y="1741195"/>
            <a:ext cx="405175" cy="528979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E5F3456B-2530-423A-B572-38D0B5A0A7F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29299" y="1290166"/>
            <a:ext cx="924034" cy="698659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226AD2B0-88E5-4242-A582-0E5512D25E0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46431" y="1769926"/>
            <a:ext cx="215949" cy="552576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883B7DB6-4EF9-4B8B-A86B-7F63343D342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20163" y="1383013"/>
            <a:ext cx="833787" cy="906599"/>
          </a:xfrm>
          <a:prstGeom prst="rect">
            <a:avLst/>
          </a:prstGeom>
        </p:spPr>
      </p:pic>
      <p:sp>
        <p:nvSpPr>
          <p:cNvPr id="19" name="Textfeld 18">
            <a:extLst>
              <a:ext uri="{FF2B5EF4-FFF2-40B4-BE49-F238E27FC236}">
                <a16:creationId xmlns:a16="http://schemas.microsoft.com/office/drawing/2014/main" id="{B2FC30B8-CB9B-4787-AFE4-5CD3178F186B}"/>
              </a:ext>
            </a:extLst>
          </p:cNvPr>
          <p:cNvSpPr txBox="1"/>
          <p:nvPr/>
        </p:nvSpPr>
        <p:spPr>
          <a:xfrm>
            <a:off x="1036810" y="2568233"/>
            <a:ext cx="16741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+mn-lt"/>
              </a:rPr>
              <a:t>Hitzewellen und Trockenperioden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3136DF8D-7738-4D8B-9EC1-E67188ADF080}"/>
              </a:ext>
            </a:extLst>
          </p:cNvPr>
          <p:cNvSpPr txBox="1"/>
          <p:nvPr/>
        </p:nvSpPr>
        <p:spPr>
          <a:xfrm>
            <a:off x="3356733" y="2535268"/>
            <a:ext cx="16741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+mn-lt"/>
              </a:rPr>
              <a:t>Feuchte, schneearme Winter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A7EEA567-CE33-4922-B9DD-E7F8FB593FBB}"/>
              </a:ext>
            </a:extLst>
          </p:cNvPr>
          <p:cNvSpPr txBox="1"/>
          <p:nvPr/>
        </p:nvSpPr>
        <p:spPr>
          <a:xfrm>
            <a:off x="5862898" y="2568234"/>
            <a:ext cx="16741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+mn-lt"/>
              </a:rPr>
              <a:t>Extremwetter-ereignisse</a:t>
            </a:r>
          </a:p>
        </p:txBody>
      </p:sp>
      <p:sp>
        <p:nvSpPr>
          <p:cNvPr id="22" name="Rechteck: abgerundete Ecken 21">
            <a:extLst>
              <a:ext uri="{FF2B5EF4-FFF2-40B4-BE49-F238E27FC236}">
                <a16:creationId xmlns:a16="http://schemas.microsoft.com/office/drawing/2014/main" id="{45F4F112-3507-47A5-A5AE-75E9B242B473}"/>
              </a:ext>
            </a:extLst>
          </p:cNvPr>
          <p:cNvSpPr/>
          <p:nvPr/>
        </p:nvSpPr>
        <p:spPr>
          <a:xfrm>
            <a:off x="1075054" y="2512778"/>
            <a:ext cx="1597672" cy="695686"/>
          </a:xfrm>
          <a:prstGeom prst="roundRect">
            <a:avLst/>
          </a:prstGeom>
          <a:ln w="28575">
            <a:solidFill>
              <a:srgbClr val="C0000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hteck: abgerundete Ecken 22">
            <a:extLst>
              <a:ext uri="{FF2B5EF4-FFF2-40B4-BE49-F238E27FC236}">
                <a16:creationId xmlns:a16="http://schemas.microsoft.com/office/drawing/2014/main" id="{BE738296-CABE-4DE0-9BA7-DB513C3386B6}"/>
              </a:ext>
            </a:extLst>
          </p:cNvPr>
          <p:cNvSpPr/>
          <p:nvPr/>
        </p:nvSpPr>
        <p:spPr>
          <a:xfrm>
            <a:off x="3526341" y="2512778"/>
            <a:ext cx="1334944" cy="875235"/>
          </a:xfrm>
          <a:prstGeom prst="roundRect">
            <a:avLst/>
          </a:prstGeom>
          <a:ln w="28575">
            <a:solidFill>
              <a:srgbClr val="C0000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hteck: abgerundete Ecken 23">
            <a:extLst>
              <a:ext uri="{FF2B5EF4-FFF2-40B4-BE49-F238E27FC236}">
                <a16:creationId xmlns:a16="http://schemas.microsoft.com/office/drawing/2014/main" id="{6B973874-4635-4BBB-B209-1FE210F436E6}"/>
              </a:ext>
            </a:extLst>
          </p:cNvPr>
          <p:cNvSpPr/>
          <p:nvPr/>
        </p:nvSpPr>
        <p:spPr>
          <a:xfrm>
            <a:off x="5901141" y="2512778"/>
            <a:ext cx="1597672" cy="695686"/>
          </a:xfrm>
          <a:prstGeom prst="roundRect">
            <a:avLst/>
          </a:prstGeom>
          <a:ln w="28575">
            <a:solidFill>
              <a:srgbClr val="C0000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5" name="Titel 4">
            <a:extLst>
              <a:ext uri="{FF2B5EF4-FFF2-40B4-BE49-F238E27FC236}">
                <a16:creationId xmlns:a16="http://schemas.microsoft.com/office/drawing/2014/main" id="{3EA2DB79-D749-4D8A-9A5E-FC6B6EB5B016}"/>
              </a:ext>
            </a:extLst>
          </p:cNvPr>
          <p:cNvSpPr txBox="1">
            <a:spLocks/>
          </p:cNvSpPr>
          <p:nvPr/>
        </p:nvSpPr>
        <p:spPr>
          <a:xfrm rot="5400000">
            <a:off x="7609741" y="2828486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Stauden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269145F8-E7FD-4678-8057-073E62ED3860}"/>
              </a:ext>
            </a:extLst>
          </p:cNvPr>
          <p:cNvSpPr txBox="1"/>
          <p:nvPr/>
        </p:nvSpPr>
        <p:spPr>
          <a:xfrm>
            <a:off x="7280747" y="3286634"/>
            <a:ext cx="5126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(2)</a:t>
            </a:r>
          </a:p>
        </p:txBody>
      </p:sp>
      <p:sp>
        <p:nvSpPr>
          <p:cNvPr id="27" name="Abgerundetes Rechteck 26"/>
          <p:cNvSpPr/>
          <p:nvPr/>
        </p:nvSpPr>
        <p:spPr>
          <a:xfrm>
            <a:off x="960325" y="3910366"/>
            <a:ext cx="7078775" cy="823835"/>
          </a:xfrm>
          <a:prstGeom prst="roundRect">
            <a:avLst/>
          </a:prstGeom>
          <a:ln w="28575">
            <a:solidFill>
              <a:srgbClr val="7AB80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4" name="Pfeil nach rechts 3"/>
          <p:cNvSpPr/>
          <p:nvPr/>
        </p:nvSpPr>
        <p:spPr>
          <a:xfrm>
            <a:off x="1070605" y="4039694"/>
            <a:ext cx="266340" cy="295569"/>
          </a:xfrm>
          <a:prstGeom prst="rightArrow">
            <a:avLst/>
          </a:prstGeom>
          <a:solidFill>
            <a:srgbClr val="7AB800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2251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27" grpId="0" animBg="1"/>
      <p:bldP spid="4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CBAC58AC-319D-4FB3-937C-C98B838D7CD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Verlierer des Klimawandels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8BC99F9-4C73-4251-A381-6C3A6E2EF1A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60326" y="1187701"/>
            <a:ext cx="7012965" cy="1056735"/>
          </a:xfrm>
        </p:spPr>
        <p:txBody>
          <a:bodyPr>
            <a:normAutofit/>
          </a:bodyPr>
          <a:lstStyle/>
          <a:p>
            <a:pPr marL="361950" indent="-360363">
              <a:spcBef>
                <a:spcPts val="0"/>
              </a:spcBef>
            </a:pPr>
            <a:r>
              <a:rPr lang="de-DE" sz="1800" dirty="0"/>
              <a:t>Insbesondere Stauden, die </a:t>
            </a:r>
            <a:r>
              <a:rPr lang="de-DE" sz="1800" b="1" dirty="0"/>
              <a:t>kühl-feuchte</a:t>
            </a:r>
            <a:r>
              <a:rPr lang="de-DE" sz="1800" dirty="0"/>
              <a:t> Standorte bevorzugen, leiden unter den Auswirkungen des Klimawandels</a:t>
            </a:r>
          </a:p>
          <a:p>
            <a:pPr marL="361950" indent="-360363">
              <a:spcBef>
                <a:spcPts val="0"/>
              </a:spcBef>
            </a:pPr>
            <a:r>
              <a:rPr lang="de-DE" sz="1800" dirty="0"/>
              <a:t>Hochgezüchtete </a:t>
            </a:r>
            <a:r>
              <a:rPr lang="de-DE" sz="1800" b="1" dirty="0"/>
              <a:t>Prachtstauden</a:t>
            </a:r>
            <a:r>
              <a:rPr lang="de-DE" sz="1800" dirty="0"/>
              <a:t> sind stärker betroffen als Wildstauden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174CE935-4EB2-487C-8E55-D869230740AF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823967" y="3028316"/>
            <a:ext cx="1343403" cy="199414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20B944CE-E655-4050-AD62-6B3695FC2B6A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4350819" y="2765575"/>
            <a:ext cx="1987264" cy="1363716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855AD5A8-7062-42AE-B451-9BCB08ABEF9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21532" y="3028316"/>
            <a:ext cx="1363716" cy="2005221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0E0F6F3A-04AD-4953-824A-5D79290598B4}"/>
              </a:ext>
            </a:extLst>
          </p:cNvPr>
          <p:cNvSpPr txBox="1"/>
          <p:nvPr/>
        </p:nvSpPr>
        <p:spPr>
          <a:xfrm>
            <a:off x="960326" y="4504025"/>
            <a:ext cx="1621295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</a:pPr>
            <a:r>
              <a:rPr lang="de-DE" sz="1200" dirty="0">
                <a:latin typeface="+mn-lt"/>
              </a:rPr>
              <a:t>Hohe Flammenblume </a:t>
            </a:r>
            <a:r>
              <a:rPr lang="de-DE" sz="1000" dirty="0">
                <a:latin typeface="+mn-lt"/>
              </a:rPr>
              <a:t>(</a:t>
            </a:r>
            <a:r>
              <a:rPr lang="de-DE" sz="1000" i="1" dirty="0">
                <a:latin typeface="+mn-lt"/>
              </a:rPr>
              <a:t>Phlox </a:t>
            </a:r>
            <a:r>
              <a:rPr lang="de-DE" sz="1000" i="1" dirty="0" err="1">
                <a:latin typeface="+mn-lt"/>
              </a:rPr>
              <a:t>paniculata</a:t>
            </a:r>
            <a:r>
              <a:rPr lang="de-DE" sz="1000" dirty="0">
                <a:latin typeface="+mn-lt"/>
              </a:rPr>
              <a:t>) </a:t>
            </a:r>
            <a:r>
              <a:rPr lang="de-DE" sz="800" dirty="0">
                <a:latin typeface="+mn-lt"/>
              </a:rPr>
              <a:t>(55)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E44A15DF-C722-4023-8B0C-DB5D2B90061E}"/>
              </a:ext>
            </a:extLst>
          </p:cNvPr>
          <p:cNvSpPr txBox="1"/>
          <p:nvPr/>
        </p:nvSpPr>
        <p:spPr>
          <a:xfrm>
            <a:off x="2743768" y="2453800"/>
            <a:ext cx="15649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</a:pPr>
            <a:r>
              <a:rPr lang="de-DE" sz="1200" dirty="0">
                <a:latin typeface="+mn-lt"/>
              </a:rPr>
              <a:t>Oktober-Silberkerze </a:t>
            </a:r>
            <a:r>
              <a:rPr lang="de-DE" sz="1000" dirty="0">
                <a:latin typeface="+mn-lt"/>
              </a:rPr>
              <a:t>(</a:t>
            </a:r>
            <a:r>
              <a:rPr lang="de-DE" sz="1000" i="1" dirty="0" err="1">
                <a:latin typeface="+mn-lt"/>
              </a:rPr>
              <a:t>Cimicifuga</a:t>
            </a:r>
            <a:r>
              <a:rPr lang="de-DE" sz="1000" i="1" dirty="0">
                <a:latin typeface="+mn-lt"/>
              </a:rPr>
              <a:t> </a:t>
            </a:r>
            <a:r>
              <a:rPr lang="de-DE" sz="1000" i="1" dirty="0" err="1">
                <a:latin typeface="+mn-lt"/>
              </a:rPr>
              <a:t>simplex</a:t>
            </a:r>
            <a:r>
              <a:rPr lang="de-DE" sz="1000" dirty="0">
                <a:latin typeface="+mn-lt"/>
              </a:rPr>
              <a:t>) </a:t>
            </a:r>
            <a:r>
              <a:rPr lang="de-DE" sz="800" dirty="0">
                <a:latin typeface="+mn-lt"/>
              </a:rPr>
              <a:t>(56)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34B68CAD-BBB5-4428-8690-882210D87594}"/>
              </a:ext>
            </a:extLst>
          </p:cNvPr>
          <p:cNvSpPr txBox="1"/>
          <p:nvPr/>
        </p:nvSpPr>
        <p:spPr>
          <a:xfrm>
            <a:off x="4621932" y="4459896"/>
            <a:ext cx="162448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</a:pPr>
            <a:r>
              <a:rPr lang="de-DE" sz="1200" dirty="0">
                <a:latin typeface="+mn-lt"/>
              </a:rPr>
              <a:t>Prächtige Wiesenraute </a:t>
            </a:r>
            <a:r>
              <a:rPr lang="de-DE" sz="1000" dirty="0">
                <a:latin typeface="+mn-lt"/>
              </a:rPr>
              <a:t>(</a:t>
            </a:r>
            <a:r>
              <a:rPr lang="de-DE" sz="1000" i="1" dirty="0" err="1">
                <a:latin typeface="+mn-lt"/>
              </a:rPr>
              <a:t>Thalictrum</a:t>
            </a:r>
            <a:r>
              <a:rPr lang="de-DE" sz="1000" i="1" dirty="0">
                <a:latin typeface="+mn-lt"/>
              </a:rPr>
              <a:t> </a:t>
            </a:r>
            <a:r>
              <a:rPr lang="de-DE" sz="1000" i="1" dirty="0" err="1">
                <a:latin typeface="+mn-lt"/>
              </a:rPr>
              <a:t>rochebruneanum</a:t>
            </a:r>
            <a:r>
              <a:rPr lang="de-DE" sz="1000" dirty="0">
                <a:latin typeface="+mn-lt"/>
              </a:rPr>
              <a:t>)</a:t>
            </a:r>
            <a:r>
              <a:rPr lang="de-DE" sz="1050" dirty="0">
                <a:latin typeface="+mn-lt"/>
              </a:rPr>
              <a:t> </a:t>
            </a:r>
            <a:r>
              <a:rPr lang="de-DE" sz="800" dirty="0">
                <a:latin typeface="+mn-lt"/>
              </a:rPr>
              <a:t>(57)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B4F76B80-45C3-4BEE-B1A4-4ACE7FCE2E8E}"/>
              </a:ext>
            </a:extLst>
          </p:cNvPr>
          <p:cNvSpPr txBox="1"/>
          <p:nvPr/>
        </p:nvSpPr>
        <p:spPr>
          <a:xfrm>
            <a:off x="6461645" y="2446105"/>
            <a:ext cx="1564995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</a:pPr>
            <a:r>
              <a:rPr lang="de-DE" sz="1200" dirty="0">
                <a:latin typeface="+mn-lt"/>
              </a:rPr>
              <a:t>Rittersporn </a:t>
            </a:r>
            <a:r>
              <a:rPr lang="de-DE" sz="1000" dirty="0">
                <a:latin typeface="+mn-lt"/>
              </a:rPr>
              <a:t>(</a:t>
            </a:r>
            <a:r>
              <a:rPr lang="de-DE" sz="1000" i="1" dirty="0" err="1">
                <a:latin typeface="+mn-lt"/>
              </a:rPr>
              <a:t>Delphinium</a:t>
            </a:r>
            <a:r>
              <a:rPr lang="de-DE" sz="1000" i="1" dirty="0">
                <a:latin typeface="+mn-lt"/>
              </a:rPr>
              <a:t>-</a:t>
            </a:r>
            <a:r>
              <a:rPr lang="de-DE" sz="1000" dirty="0">
                <a:latin typeface="+mn-lt"/>
              </a:rPr>
              <a:t>Hybride)</a:t>
            </a:r>
            <a:r>
              <a:rPr lang="de-DE" sz="1050" dirty="0">
                <a:latin typeface="+mn-lt"/>
              </a:rPr>
              <a:t> </a:t>
            </a:r>
            <a:r>
              <a:rPr lang="de-DE" sz="800" dirty="0">
                <a:latin typeface="+mn-lt"/>
              </a:rPr>
              <a:t>(58)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A225A780-F8BE-4C75-AEF9-3E5E6005050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32344" y="2453800"/>
            <a:ext cx="1337061" cy="1987265"/>
          </a:xfrm>
          <a:prstGeom prst="rect">
            <a:avLst/>
          </a:prstGeom>
        </p:spPr>
      </p:pic>
      <p:sp>
        <p:nvSpPr>
          <p:cNvPr id="15" name="Titel 4">
            <a:extLst>
              <a:ext uri="{FF2B5EF4-FFF2-40B4-BE49-F238E27FC236}">
                <a16:creationId xmlns:a16="http://schemas.microsoft.com/office/drawing/2014/main" id="{EC4BE4B0-CC3C-4C59-B1EA-27BC32A7F508}"/>
              </a:ext>
            </a:extLst>
          </p:cNvPr>
          <p:cNvSpPr txBox="1">
            <a:spLocks/>
          </p:cNvSpPr>
          <p:nvPr/>
        </p:nvSpPr>
        <p:spPr>
          <a:xfrm rot="5400000">
            <a:off x="7609741" y="2828486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Stauden</a:t>
            </a:r>
          </a:p>
        </p:txBody>
      </p:sp>
    </p:spTree>
    <p:extLst>
      <p:ext uri="{BB962C8B-B14F-4D97-AF65-F5344CB8AC3E}">
        <p14:creationId xmlns:p14="http://schemas.microsoft.com/office/powerpoint/2010/main" val="13599080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F266297B-4372-4C84-B773-9424F8CC8C4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60327" y="1295396"/>
            <a:ext cx="6576732" cy="3197595"/>
          </a:xfrm>
        </p:spPr>
        <p:txBody>
          <a:bodyPr/>
          <a:lstStyle/>
          <a:p>
            <a:r>
              <a:rPr lang="de-DE" dirty="0"/>
              <a:t>Eine gepflegte </a:t>
            </a:r>
            <a:r>
              <a:rPr lang="de-DE" b="1" dirty="0"/>
              <a:t>Rasenfläche</a:t>
            </a:r>
            <a:r>
              <a:rPr lang="de-DE" dirty="0"/>
              <a:t> ist nicht nur </a:t>
            </a:r>
            <a:r>
              <a:rPr lang="de-DE" b="1" dirty="0"/>
              <a:t>arbeitsintensiv</a:t>
            </a:r>
            <a:r>
              <a:rPr lang="de-DE" dirty="0"/>
              <a:t>, sondern verlangt auch nach reichlicher </a:t>
            </a:r>
            <a:r>
              <a:rPr lang="de-DE" b="1" dirty="0"/>
              <a:t>Bewässerung</a:t>
            </a:r>
            <a:r>
              <a:rPr lang="de-DE" dirty="0"/>
              <a:t>, wenn sie den Sommer ohne Trockenschäden überstehen soll</a:t>
            </a:r>
          </a:p>
          <a:p>
            <a:r>
              <a:rPr lang="de-DE" dirty="0"/>
              <a:t>Für weniger beanspruchte Gartenbereiche sind </a:t>
            </a:r>
            <a:r>
              <a:rPr lang="de-DE" b="1" dirty="0"/>
              <a:t>Kräuterrasen</a:t>
            </a:r>
            <a:r>
              <a:rPr lang="de-DE" dirty="0"/>
              <a:t>, </a:t>
            </a:r>
            <a:r>
              <a:rPr lang="de-DE" b="1" dirty="0"/>
              <a:t>Wildblumen-Wiesen</a:t>
            </a:r>
            <a:r>
              <a:rPr lang="de-DE" dirty="0"/>
              <a:t> oder </a:t>
            </a:r>
            <a:r>
              <a:rPr lang="de-DE" b="1" dirty="0"/>
              <a:t>Rasenersatzpflanzen</a:t>
            </a:r>
            <a:r>
              <a:rPr lang="de-DE" dirty="0"/>
              <a:t> </a:t>
            </a:r>
            <a:r>
              <a:rPr lang="de-DE" b="1" dirty="0"/>
              <a:t>pflegeleichte</a:t>
            </a:r>
            <a:r>
              <a:rPr lang="de-DE" dirty="0"/>
              <a:t> </a:t>
            </a:r>
            <a:r>
              <a:rPr lang="de-DE" b="1" dirty="0"/>
              <a:t>Alternativen</a:t>
            </a:r>
            <a:r>
              <a:rPr lang="de-DE" dirty="0"/>
              <a:t> mit </a:t>
            </a:r>
            <a:r>
              <a:rPr lang="de-DE" b="1" dirty="0"/>
              <a:t>ökologischem Mehrwert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C1D31F7-8E67-4065-8920-B1E47886978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/>
              <a:t>Problemkandidat Rasen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2276E2E8-6B53-4F7A-AAF4-843658BF9C9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11779" y="3240895"/>
            <a:ext cx="2577952" cy="1703564"/>
          </a:xfrm>
          <a:prstGeom prst="rect">
            <a:avLst/>
          </a:prstGeom>
        </p:spPr>
      </p:pic>
      <p:sp>
        <p:nvSpPr>
          <p:cNvPr id="9" name="Titel 4">
            <a:extLst>
              <a:ext uri="{FF2B5EF4-FFF2-40B4-BE49-F238E27FC236}">
                <a16:creationId xmlns:a16="http://schemas.microsoft.com/office/drawing/2014/main" id="{34239F38-523D-4B65-8843-2C2E8561DF5D}"/>
              </a:ext>
            </a:extLst>
          </p:cNvPr>
          <p:cNvSpPr txBox="1">
            <a:spLocks/>
          </p:cNvSpPr>
          <p:nvPr/>
        </p:nvSpPr>
        <p:spPr>
          <a:xfrm rot="5400000">
            <a:off x="7609741" y="2828486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Stauden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FF336403-618D-4451-A1A5-51EB852C7C71}"/>
              </a:ext>
            </a:extLst>
          </p:cNvPr>
          <p:cNvSpPr txBox="1"/>
          <p:nvPr/>
        </p:nvSpPr>
        <p:spPr>
          <a:xfrm>
            <a:off x="3819605" y="4772925"/>
            <a:ext cx="5126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(59)</a:t>
            </a:r>
          </a:p>
        </p:txBody>
      </p:sp>
      <p:sp>
        <p:nvSpPr>
          <p:cNvPr id="11" name="Pfeil: nach links und rechts 11">
            <a:extLst>
              <a:ext uri="{FF2B5EF4-FFF2-40B4-BE49-F238E27FC236}">
                <a16:creationId xmlns:a16="http://schemas.microsoft.com/office/drawing/2014/main" id="{517CF8F9-F41B-44CF-8726-23A52B29EEA0}"/>
              </a:ext>
            </a:extLst>
          </p:cNvPr>
          <p:cNvSpPr/>
          <p:nvPr/>
        </p:nvSpPr>
        <p:spPr>
          <a:xfrm>
            <a:off x="4018935" y="3717290"/>
            <a:ext cx="553065" cy="375387"/>
          </a:xfrm>
          <a:prstGeom prst="leftRightArrow">
            <a:avLst/>
          </a:prstGeom>
          <a:gradFill flip="none" rotWithShape="1">
            <a:gsLst>
              <a:gs pos="0">
                <a:srgbClr val="FF0000"/>
              </a:gs>
              <a:gs pos="100000">
                <a:srgbClr val="00B050"/>
              </a:gs>
            </a:gsLst>
            <a:lin ang="0" scaled="1"/>
            <a:tileRect/>
          </a:gra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8502" y="3240895"/>
            <a:ext cx="2555345" cy="1703564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CF18B567-0B4E-496D-9316-494C5F8CD245}"/>
              </a:ext>
            </a:extLst>
          </p:cNvPr>
          <p:cNvSpPr txBox="1"/>
          <p:nvPr/>
        </p:nvSpPr>
        <p:spPr>
          <a:xfrm>
            <a:off x="7356669" y="4772925"/>
            <a:ext cx="5126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(60)</a:t>
            </a:r>
          </a:p>
        </p:txBody>
      </p:sp>
    </p:spTree>
    <p:extLst>
      <p:ext uri="{BB962C8B-B14F-4D97-AF65-F5344CB8AC3E}">
        <p14:creationId xmlns:p14="http://schemas.microsoft.com/office/powerpoint/2010/main" val="1879242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BB5DBFF-A63B-490B-9C6C-988F1C3D078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Rasenersatzpflanzen 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81BD591-A3A5-4448-959D-5A8A3711A9C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0324" y="1059996"/>
            <a:ext cx="2664689" cy="1556906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7A2404C3-DBEF-49D6-AC9E-B3F7268BC10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82428" y="121575"/>
            <a:ext cx="2619415" cy="1370837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1216EBCC-3833-4C58-B8CB-EF528A0B380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78382" y="1759527"/>
            <a:ext cx="2623461" cy="1416082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828D9C25-85EE-4CE5-A71F-C834221EC8C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78382" y="3448225"/>
            <a:ext cx="2623461" cy="1475696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03CC1F06-EAC2-40C4-A870-C72A3CE9B93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0323" y="3065825"/>
            <a:ext cx="2664689" cy="1498888"/>
          </a:xfrm>
          <a:prstGeom prst="rect">
            <a:avLst/>
          </a:prstGeom>
        </p:spPr>
      </p:pic>
      <p:sp>
        <p:nvSpPr>
          <p:cNvPr id="21" name="Textfeld 20">
            <a:extLst>
              <a:ext uri="{FF2B5EF4-FFF2-40B4-BE49-F238E27FC236}">
                <a16:creationId xmlns:a16="http://schemas.microsoft.com/office/drawing/2014/main" id="{E8579ABD-ED82-4AC5-87EC-A77649ADED98}"/>
              </a:ext>
            </a:extLst>
          </p:cNvPr>
          <p:cNvSpPr txBox="1"/>
          <p:nvPr/>
        </p:nvSpPr>
        <p:spPr>
          <a:xfrm>
            <a:off x="879764" y="2597194"/>
            <a:ext cx="242454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</a:pPr>
            <a:r>
              <a:rPr lang="de-DE" sz="1200" dirty="0">
                <a:latin typeface="+mn-lt"/>
              </a:rPr>
              <a:t>Teppichverbene </a:t>
            </a:r>
            <a:br>
              <a:rPr lang="de-DE" sz="1200" dirty="0">
                <a:latin typeface="+mn-lt"/>
              </a:rPr>
            </a:br>
            <a:r>
              <a:rPr lang="de-DE" sz="1000" dirty="0">
                <a:latin typeface="+mn-lt"/>
              </a:rPr>
              <a:t>(</a:t>
            </a:r>
            <a:r>
              <a:rPr lang="de-DE" sz="1000" i="1" dirty="0">
                <a:latin typeface="+mn-lt"/>
              </a:rPr>
              <a:t>Phyla </a:t>
            </a:r>
            <a:r>
              <a:rPr lang="de-DE" sz="1000" i="1" dirty="0" err="1">
                <a:latin typeface="+mn-lt"/>
              </a:rPr>
              <a:t>nodiflora</a:t>
            </a:r>
            <a:r>
              <a:rPr lang="de-DE" sz="1000" i="1" dirty="0">
                <a:latin typeface="+mn-lt"/>
              </a:rPr>
              <a:t> </a:t>
            </a:r>
            <a:r>
              <a:rPr lang="de-DE" sz="1000" dirty="0">
                <a:latin typeface="+mn-lt"/>
              </a:rPr>
              <a:t>'Summer Pearls‘) </a:t>
            </a:r>
            <a:r>
              <a:rPr lang="de-DE" sz="800" dirty="0">
                <a:latin typeface="+mn-lt"/>
              </a:rPr>
              <a:t>(61)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6FA90D3F-8CE3-4F8A-B1F5-6FE9D56F971D}"/>
              </a:ext>
            </a:extLst>
          </p:cNvPr>
          <p:cNvSpPr txBox="1"/>
          <p:nvPr/>
        </p:nvSpPr>
        <p:spPr>
          <a:xfrm>
            <a:off x="4701197" y="4900619"/>
            <a:ext cx="24245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</a:pPr>
            <a:r>
              <a:rPr lang="de-DE" sz="1200" dirty="0">
                <a:latin typeface="+mn-lt"/>
              </a:rPr>
              <a:t>Sand-Thymian </a:t>
            </a:r>
            <a:r>
              <a:rPr lang="de-DE" sz="1000" dirty="0">
                <a:latin typeface="+mn-lt"/>
              </a:rPr>
              <a:t>(</a:t>
            </a:r>
            <a:r>
              <a:rPr lang="de-DE" sz="1000" i="1" dirty="0">
                <a:latin typeface="+mn-lt"/>
              </a:rPr>
              <a:t>Thymus </a:t>
            </a:r>
            <a:r>
              <a:rPr lang="de-DE" sz="1000" i="1" dirty="0" err="1">
                <a:latin typeface="+mn-lt"/>
              </a:rPr>
              <a:t>serphyllum</a:t>
            </a:r>
            <a:r>
              <a:rPr lang="de-DE" sz="1000" dirty="0">
                <a:latin typeface="+mn-lt"/>
              </a:rPr>
              <a:t>)</a:t>
            </a:r>
            <a:r>
              <a:rPr lang="de-DE" sz="1000" i="1" dirty="0">
                <a:latin typeface="+mn-lt"/>
              </a:rPr>
              <a:t> </a:t>
            </a:r>
            <a:r>
              <a:rPr lang="de-DE" sz="800" dirty="0">
                <a:latin typeface="+mn-lt"/>
              </a:rPr>
              <a:t>(65)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369DAB5A-52EB-4A9A-8B8A-6D54C5A6C337}"/>
              </a:ext>
            </a:extLst>
          </p:cNvPr>
          <p:cNvSpPr txBox="1"/>
          <p:nvPr/>
        </p:nvSpPr>
        <p:spPr>
          <a:xfrm>
            <a:off x="4701197" y="1428195"/>
            <a:ext cx="27871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</a:pPr>
            <a:r>
              <a:rPr lang="de-DE" sz="1200" dirty="0">
                <a:latin typeface="+mn-lt"/>
              </a:rPr>
              <a:t>Sternmoos </a:t>
            </a:r>
            <a:r>
              <a:rPr lang="de-DE" sz="1000" dirty="0">
                <a:latin typeface="+mn-lt"/>
              </a:rPr>
              <a:t>(</a:t>
            </a:r>
            <a:r>
              <a:rPr lang="de-DE" sz="1000" i="1" dirty="0" err="1">
                <a:latin typeface="+mn-lt"/>
              </a:rPr>
              <a:t>Sagina</a:t>
            </a:r>
            <a:r>
              <a:rPr lang="de-DE" sz="1000" i="1" dirty="0">
                <a:latin typeface="+mn-lt"/>
              </a:rPr>
              <a:t> </a:t>
            </a:r>
            <a:r>
              <a:rPr lang="de-DE" sz="1000" i="1" dirty="0" err="1">
                <a:latin typeface="+mn-lt"/>
              </a:rPr>
              <a:t>subulata</a:t>
            </a:r>
            <a:r>
              <a:rPr lang="de-DE" sz="1000" dirty="0">
                <a:latin typeface="+mn-lt"/>
              </a:rPr>
              <a:t>)</a:t>
            </a:r>
            <a:r>
              <a:rPr lang="de-DE" sz="1000" i="1" dirty="0">
                <a:latin typeface="+mn-lt"/>
              </a:rPr>
              <a:t> </a:t>
            </a:r>
            <a:r>
              <a:rPr lang="de-DE" sz="800" dirty="0">
                <a:latin typeface="+mn-lt"/>
              </a:rPr>
              <a:t>(63)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2ADF668C-5A2F-44C8-8E30-B6B70013569A}"/>
              </a:ext>
            </a:extLst>
          </p:cNvPr>
          <p:cNvSpPr txBox="1"/>
          <p:nvPr/>
        </p:nvSpPr>
        <p:spPr>
          <a:xfrm>
            <a:off x="4694496" y="3132414"/>
            <a:ext cx="278718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</a:pPr>
            <a:r>
              <a:rPr lang="de-DE" sz="1200" dirty="0">
                <a:latin typeface="+mn-lt"/>
              </a:rPr>
              <a:t>Römische Kamille </a:t>
            </a:r>
            <a:r>
              <a:rPr lang="de-DE" sz="1000" dirty="0">
                <a:latin typeface="+mn-lt"/>
              </a:rPr>
              <a:t>(</a:t>
            </a:r>
            <a:r>
              <a:rPr lang="de-DE" sz="1000" i="1" dirty="0" err="1">
                <a:latin typeface="+mn-lt"/>
              </a:rPr>
              <a:t>Chamaemelum</a:t>
            </a:r>
            <a:r>
              <a:rPr lang="de-DE" sz="1000" i="1" dirty="0">
                <a:latin typeface="+mn-lt"/>
              </a:rPr>
              <a:t> </a:t>
            </a:r>
            <a:r>
              <a:rPr lang="de-DE" sz="1000" i="1" dirty="0" err="1">
                <a:latin typeface="+mn-lt"/>
              </a:rPr>
              <a:t>nobile</a:t>
            </a:r>
            <a:r>
              <a:rPr lang="de-DE" sz="1000" dirty="0">
                <a:latin typeface="+mn-lt"/>
              </a:rPr>
              <a:t>)</a:t>
            </a:r>
            <a:r>
              <a:rPr lang="de-DE" sz="1000" i="1" dirty="0">
                <a:latin typeface="+mn-lt"/>
              </a:rPr>
              <a:t> </a:t>
            </a:r>
            <a:r>
              <a:rPr lang="de-DE" sz="800" dirty="0">
                <a:latin typeface="+mn-lt"/>
              </a:rPr>
              <a:t>(64)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5F1CF782-F785-4449-BB1D-285695040829}"/>
              </a:ext>
            </a:extLst>
          </p:cNvPr>
          <p:cNvSpPr txBox="1"/>
          <p:nvPr/>
        </p:nvSpPr>
        <p:spPr>
          <a:xfrm>
            <a:off x="879764" y="4543932"/>
            <a:ext cx="287803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</a:pPr>
            <a:r>
              <a:rPr lang="de-DE" sz="1200" dirty="0">
                <a:latin typeface="+mn-lt"/>
              </a:rPr>
              <a:t>Gold-Fetthenne </a:t>
            </a:r>
            <a:r>
              <a:rPr lang="de-DE" sz="1000" dirty="0">
                <a:latin typeface="+mn-lt"/>
              </a:rPr>
              <a:t>(</a:t>
            </a:r>
            <a:r>
              <a:rPr lang="de-DE" sz="1000" i="1" dirty="0">
                <a:latin typeface="+mn-lt"/>
              </a:rPr>
              <a:t>Sedum </a:t>
            </a:r>
            <a:r>
              <a:rPr lang="de-DE" sz="1000" i="1" dirty="0" err="1">
                <a:latin typeface="+mn-lt"/>
              </a:rPr>
              <a:t>floriferum</a:t>
            </a:r>
            <a:r>
              <a:rPr lang="de-DE" sz="1000" i="1" dirty="0">
                <a:latin typeface="+mn-lt"/>
              </a:rPr>
              <a:t> </a:t>
            </a:r>
            <a:r>
              <a:rPr lang="de-DE" sz="1000" dirty="0">
                <a:latin typeface="+mn-lt"/>
              </a:rPr>
              <a:t>'Weihenstephaner Gold') </a:t>
            </a:r>
            <a:r>
              <a:rPr lang="de-DE" sz="800" dirty="0">
                <a:latin typeface="+mn-lt"/>
              </a:rPr>
              <a:t>(62)</a:t>
            </a:r>
          </a:p>
        </p:txBody>
      </p:sp>
      <p:sp>
        <p:nvSpPr>
          <p:cNvPr id="15" name="Titel 4">
            <a:extLst>
              <a:ext uri="{FF2B5EF4-FFF2-40B4-BE49-F238E27FC236}">
                <a16:creationId xmlns:a16="http://schemas.microsoft.com/office/drawing/2014/main" id="{B5846727-C7ED-40E6-B11D-C02FC8C580C2}"/>
              </a:ext>
            </a:extLst>
          </p:cNvPr>
          <p:cNvSpPr txBox="1">
            <a:spLocks/>
          </p:cNvSpPr>
          <p:nvPr/>
        </p:nvSpPr>
        <p:spPr>
          <a:xfrm rot="5400000">
            <a:off x="7609741" y="2828486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Stauden</a:t>
            </a:r>
          </a:p>
        </p:txBody>
      </p:sp>
    </p:spTree>
    <p:extLst>
      <p:ext uri="{BB962C8B-B14F-4D97-AF65-F5344CB8AC3E}">
        <p14:creationId xmlns:p14="http://schemas.microsoft.com/office/powerpoint/2010/main" val="13426570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D6F0213-CD52-41A7-8B5C-2706D91F65F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Winterhärtezonen in Bayern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955D9C95-FFEE-4E5E-AA73-92C8EECFF1C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0327" y="1044071"/>
            <a:ext cx="2168638" cy="3036093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C9F19060-4A06-474D-9826-31944245183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5455" y="1044071"/>
            <a:ext cx="2168638" cy="3036093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B5418212-3282-402B-8874-0DA50D390A2E}"/>
              </a:ext>
            </a:extLst>
          </p:cNvPr>
          <p:cNvSpPr txBox="1"/>
          <p:nvPr/>
        </p:nvSpPr>
        <p:spPr>
          <a:xfrm>
            <a:off x="974582" y="4170218"/>
            <a:ext cx="23366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Langjähriges Mittel 1961-1990 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E1E1BE0A-2F6C-4B95-9D9F-719FD72BE2BA}"/>
              </a:ext>
            </a:extLst>
          </p:cNvPr>
          <p:cNvSpPr txBox="1"/>
          <p:nvPr/>
        </p:nvSpPr>
        <p:spPr>
          <a:xfrm>
            <a:off x="3624700" y="4170216"/>
            <a:ext cx="21543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Messwerte 2019 </a:t>
            </a:r>
            <a:endParaRPr lang="de-DE" sz="800" dirty="0">
              <a:latin typeface="+mn-lt"/>
            </a:endParaRPr>
          </a:p>
          <a:p>
            <a:pPr algn="l"/>
            <a:endParaRPr lang="de-DE" sz="1200" dirty="0">
              <a:latin typeface="+mn-lt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7DDCA77C-01A3-4167-B660-6EA696A41669}"/>
              </a:ext>
            </a:extLst>
          </p:cNvPr>
          <p:cNvSpPr txBox="1"/>
          <p:nvPr/>
        </p:nvSpPr>
        <p:spPr>
          <a:xfrm>
            <a:off x="2043874" y="3001867"/>
            <a:ext cx="3396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solidFill>
                  <a:schemeClr val="bg1"/>
                </a:solidFill>
                <a:latin typeface="+mn-lt"/>
              </a:rPr>
              <a:t>6a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76EF238A-A85F-4B73-A85E-AC0C52EFB256}"/>
              </a:ext>
            </a:extLst>
          </p:cNvPr>
          <p:cNvSpPr txBox="1"/>
          <p:nvPr/>
        </p:nvSpPr>
        <p:spPr>
          <a:xfrm>
            <a:off x="1023511" y="1575054"/>
            <a:ext cx="4035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7b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A2FFF517-97E1-4B52-862C-57DB13B02397}"/>
              </a:ext>
            </a:extLst>
          </p:cNvPr>
          <p:cNvSpPr txBox="1"/>
          <p:nvPr/>
        </p:nvSpPr>
        <p:spPr>
          <a:xfrm>
            <a:off x="1552037" y="1745970"/>
            <a:ext cx="3396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7a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EF188E6F-6810-43D3-94B4-C201D400359C}"/>
              </a:ext>
            </a:extLst>
          </p:cNvPr>
          <p:cNvSpPr txBox="1"/>
          <p:nvPr/>
        </p:nvSpPr>
        <p:spPr>
          <a:xfrm>
            <a:off x="2230084" y="2383036"/>
            <a:ext cx="4299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solidFill>
                  <a:schemeClr val="bg1"/>
                </a:solidFill>
                <a:latin typeface="+mn-lt"/>
              </a:rPr>
              <a:t>6b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9BC411BB-3B51-4F0A-B7BE-21E7802BC325}"/>
              </a:ext>
            </a:extLst>
          </p:cNvPr>
          <p:cNvSpPr txBox="1"/>
          <p:nvPr/>
        </p:nvSpPr>
        <p:spPr>
          <a:xfrm>
            <a:off x="4424779" y="3128243"/>
            <a:ext cx="4299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6b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70E0A462-7793-4780-8D87-3B26314B0C68}"/>
              </a:ext>
            </a:extLst>
          </p:cNvPr>
          <p:cNvSpPr txBox="1"/>
          <p:nvPr/>
        </p:nvSpPr>
        <p:spPr>
          <a:xfrm>
            <a:off x="4639773" y="2944717"/>
            <a:ext cx="33961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7a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521D81AD-4E3B-46A3-8CB2-DD6CBF6F89D5}"/>
              </a:ext>
            </a:extLst>
          </p:cNvPr>
          <p:cNvSpPr txBox="1"/>
          <p:nvPr/>
        </p:nvSpPr>
        <p:spPr>
          <a:xfrm>
            <a:off x="4607828" y="1487133"/>
            <a:ext cx="4035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7b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74693CD6-D46A-4D9F-BA19-9F5E58341D7C}"/>
              </a:ext>
            </a:extLst>
          </p:cNvPr>
          <p:cNvSpPr txBox="1"/>
          <p:nvPr/>
        </p:nvSpPr>
        <p:spPr>
          <a:xfrm>
            <a:off x="4809581" y="2383035"/>
            <a:ext cx="4035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8a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924EEBCD-233B-4A4B-B10E-064CEAB5F8F7}"/>
              </a:ext>
            </a:extLst>
          </p:cNvPr>
          <p:cNvSpPr txBox="1"/>
          <p:nvPr/>
        </p:nvSpPr>
        <p:spPr>
          <a:xfrm>
            <a:off x="3560595" y="1625632"/>
            <a:ext cx="4035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8b</a:t>
            </a:r>
          </a:p>
        </p:txBody>
      </p:sp>
      <p:graphicFrame>
        <p:nvGraphicFramePr>
          <p:cNvPr id="22" name="Tabelle 22">
            <a:extLst>
              <a:ext uri="{FF2B5EF4-FFF2-40B4-BE49-F238E27FC236}">
                <a16:creationId xmlns:a16="http://schemas.microsoft.com/office/drawing/2014/main" id="{5FEE08C2-83F7-4190-BE7E-B4F2586C80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54908676"/>
              </p:ext>
            </p:extLst>
          </p:nvPr>
        </p:nvGraphicFramePr>
        <p:xfrm>
          <a:off x="6248072" y="1263048"/>
          <a:ext cx="1995383" cy="27505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79201">
                  <a:extLst>
                    <a:ext uri="{9D8B030D-6E8A-4147-A177-3AD203B41FA5}">
                      <a16:colId xmlns:a16="http://schemas.microsoft.com/office/drawing/2014/main" val="1566415173"/>
                    </a:ext>
                  </a:extLst>
                </a:gridCol>
                <a:gridCol w="1316182">
                  <a:extLst>
                    <a:ext uri="{9D8B030D-6E8A-4147-A177-3AD203B41FA5}">
                      <a16:colId xmlns:a16="http://schemas.microsoft.com/office/drawing/2014/main" val="646181568"/>
                    </a:ext>
                  </a:extLst>
                </a:gridCol>
              </a:tblGrid>
              <a:tr h="875168">
                <a:tc>
                  <a:txBody>
                    <a:bodyPr/>
                    <a:lstStyle/>
                    <a:p>
                      <a:r>
                        <a:rPr lang="de-DE" sz="1200" dirty="0"/>
                        <a:t>Winter-härte-zone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/>
                        <a:t>Mittleres jährliches Minimum der Lufttemperatur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45994326"/>
                  </a:ext>
                </a:extLst>
              </a:tr>
              <a:tr h="312558">
                <a:tc>
                  <a:txBody>
                    <a:bodyPr/>
                    <a:lstStyle/>
                    <a:p>
                      <a:r>
                        <a:rPr lang="de-DE" sz="1200" dirty="0"/>
                        <a:t>6a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/>
                        <a:t>-23,3 bis –20,5 °C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6803531"/>
                  </a:ext>
                </a:extLst>
              </a:tr>
              <a:tr h="312558">
                <a:tc>
                  <a:txBody>
                    <a:bodyPr/>
                    <a:lstStyle/>
                    <a:p>
                      <a:r>
                        <a:rPr lang="de-DE" sz="1200" dirty="0"/>
                        <a:t>6b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/>
                        <a:t>-20,4 bis –17,8 °C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2920526"/>
                  </a:ext>
                </a:extLst>
              </a:tr>
              <a:tr h="312558">
                <a:tc>
                  <a:txBody>
                    <a:bodyPr/>
                    <a:lstStyle/>
                    <a:p>
                      <a:r>
                        <a:rPr lang="de-DE" sz="1200" dirty="0"/>
                        <a:t>7a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/>
                        <a:t>-17,7 bis –15 °C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52769601"/>
                  </a:ext>
                </a:extLst>
              </a:tr>
              <a:tr h="312558">
                <a:tc>
                  <a:txBody>
                    <a:bodyPr/>
                    <a:lstStyle/>
                    <a:p>
                      <a:r>
                        <a:rPr lang="de-DE" sz="1200" dirty="0"/>
                        <a:t>7b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-14,9 bis –12,3 °C</a:t>
                      </a:r>
                      <a:endParaRPr lang="de-DE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1267358"/>
                  </a:ext>
                </a:extLst>
              </a:tr>
              <a:tr h="312558">
                <a:tc>
                  <a:txBody>
                    <a:bodyPr/>
                    <a:lstStyle/>
                    <a:p>
                      <a:r>
                        <a:rPr lang="de-DE" sz="1200" dirty="0"/>
                        <a:t>8a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-12,3 bis –9,4 °C</a:t>
                      </a:r>
                      <a:endParaRPr lang="de-DE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3612917"/>
                  </a:ext>
                </a:extLst>
              </a:tr>
              <a:tr h="312558">
                <a:tc>
                  <a:txBody>
                    <a:bodyPr/>
                    <a:lstStyle/>
                    <a:p>
                      <a:r>
                        <a:rPr lang="de-DE" sz="1200" dirty="0"/>
                        <a:t>8b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-9,3 bis – 6,7 °C</a:t>
                      </a:r>
                      <a:endParaRPr lang="de-DE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1119209"/>
                  </a:ext>
                </a:extLst>
              </a:tr>
            </a:tbl>
          </a:graphicData>
        </a:graphic>
      </p:graphicFrame>
      <p:sp>
        <p:nvSpPr>
          <p:cNvPr id="23" name="Titel 4">
            <a:extLst>
              <a:ext uri="{FF2B5EF4-FFF2-40B4-BE49-F238E27FC236}">
                <a16:creationId xmlns:a16="http://schemas.microsoft.com/office/drawing/2014/main" id="{12C98816-2613-4F54-888E-5BCFD78D16EF}"/>
              </a:ext>
            </a:extLst>
          </p:cNvPr>
          <p:cNvSpPr txBox="1">
            <a:spLocks/>
          </p:cNvSpPr>
          <p:nvPr/>
        </p:nvSpPr>
        <p:spPr>
          <a:xfrm rot="5400000">
            <a:off x="7609741" y="2828486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Stauden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A4ED7E35-EB52-47F2-8B0D-B260815A715E}"/>
              </a:ext>
            </a:extLst>
          </p:cNvPr>
          <p:cNvSpPr txBox="1"/>
          <p:nvPr/>
        </p:nvSpPr>
        <p:spPr>
          <a:xfrm>
            <a:off x="7982983" y="3975386"/>
            <a:ext cx="5126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(67)</a:t>
            </a:r>
          </a:p>
        </p:txBody>
      </p:sp>
      <p:sp>
        <p:nvSpPr>
          <p:cNvPr id="24" name="Textplatzhalter 2">
            <a:extLst>
              <a:ext uri="{FF2B5EF4-FFF2-40B4-BE49-F238E27FC236}">
                <a16:creationId xmlns:a16="http://schemas.microsoft.com/office/drawing/2014/main" id="{3FDF120C-D53C-481D-A449-D4C09456B9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57604" y="4653247"/>
            <a:ext cx="5182175" cy="408715"/>
          </a:xfrm>
        </p:spPr>
        <p:txBody>
          <a:bodyPr>
            <a:noAutofit/>
          </a:bodyPr>
          <a:lstStyle/>
          <a:p>
            <a:pPr marL="46038" indent="0">
              <a:buNone/>
              <a:tabLst>
                <a:tab pos="179388" algn="l"/>
              </a:tabLst>
            </a:pPr>
            <a:r>
              <a:rPr lang="de-DE"/>
              <a:t>Wintertemperaturen sinken tendenziell weniger tief</a:t>
            </a:r>
            <a:endParaRPr lang="de-DE" dirty="0"/>
          </a:p>
        </p:txBody>
      </p:sp>
      <p:sp>
        <p:nvSpPr>
          <p:cNvPr id="26" name="Abgerundetes Rechteck 25"/>
          <p:cNvSpPr/>
          <p:nvPr/>
        </p:nvSpPr>
        <p:spPr>
          <a:xfrm>
            <a:off x="1604819" y="4637451"/>
            <a:ext cx="5287746" cy="440309"/>
          </a:xfrm>
          <a:prstGeom prst="roundRect">
            <a:avLst/>
          </a:prstGeom>
          <a:ln w="28575">
            <a:solidFill>
              <a:srgbClr val="7AB80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E1A7AEC3-9508-41BC-B631-8A228BBE53C6}"/>
              </a:ext>
            </a:extLst>
          </p:cNvPr>
          <p:cNvSpPr txBox="1"/>
          <p:nvPr/>
        </p:nvSpPr>
        <p:spPr>
          <a:xfrm>
            <a:off x="5669106" y="3778892"/>
            <a:ext cx="5126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(66)</a:t>
            </a:r>
          </a:p>
        </p:txBody>
      </p:sp>
    </p:spTree>
    <p:extLst>
      <p:ext uri="{BB962C8B-B14F-4D97-AF65-F5344CB8AC3E}">
        <p14:creationId xmlns:p14="http://schemas.microsoft.com/office/powerpoint/2010/main" val="3627724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build="p"/>
      <p:bldP spid="2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C7417AEB-5A8C-4869-B76B-1871E5FD3FC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Klimawandel als Chance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99A9433-A35B-46DA-90D2-6CCD45F0D67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80971" y="3186576"/>
            <a:ext cx="2093342" cy="1510122"/>
          </a:xfrm>
          <a:prstGeom prst="rect">
            <a:avLst/>
          </a:prstGeom>
        </p:spPr>
      </p:pic>
      <p:sp>
        <p:nvSpPr>
          <p:cNvPr id="5" name="Textplatzhalter 4">
            <a:extLst>
              <a:ext uri="{FF2B5EF4-FFF2-40B4-BE49-F238E27FC236}">
                <a16:creationId xmlns:a16="http://schemas.microsoft.com/office/drawing/2014/main" id="{3FBC7BFB-3245-439B-A457-CBE03BF2302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60326" y="1248857"/>
            <a:ext cx="4149556" cy="342900"/>
          </a:xfrm>
        </p:spPr>
        <p:txBody>
          <a:bodyPr/>
          <a:lstStyle/>
          <a:p>
            <a:r>
              <a:rPr lang="de-DE" dirty="0">
                <a:solidFill>
                  <a:srgbClr val="7AB800"/>
                </a:solidFill>
              </a:rPr>
              <a:t>Bedingt frostharte Arten kommen besser </a:t>
            </a:r>
            <a:br>
              <a:rPr lang="de-DE" dirty="0">
                <a:solidFill>
                  <a:srgbClr val="7AB800"/>
                </a:solidFill>
              </a:rPr>
            </a:br>
            <a:r>
              <a:rPr lang="de-DE" dirty="0">
                <a:solidFill>
                  <a:srgbClr val="7AB800"/>
                </a:solidFill>
              </a:rPr>
              <a:t>durch den Winter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9F16F041-871D-4790-9FFC-03322CD3E95C}"/>
              </a:ext>
            </a:extLst>
          </p:cNvPr>
          <p:cNvSpPr txBox="1"/>
          <p:nvPr/>
        </p:nvSpPr>
        <p:spPr>
          <a:xfrm>
            <a:off x="5593159" y="4722524"/>
            <a:ext cx="25487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</a:pPr>
            <a:r>
              <a:rPr lang="de-DE" sz="1200" dirty="0">
                <a:latin typeface="+mn-lt"/>
              </a:rPr>
              <a:t>Schmucklilie </a:t>
            </a:r>
            <a:r>
              <a:rPr lang="de-DE" sz="1000" dirty="0">
                <a:latin typeface="+mn-lt"/>
              </a:rPr>
              <a:t>(</a:t>
            </a:r>
            <a:r>
              <a:rPr lang="de-DE" sz="1000" i="1" dirty="0">
                <a:latin typeface="+mn-lt"/>
              </a:rPr>
              <a:t>Agapanthus</a:t>
            </a:r>
            <a:r>
              <a:rPr lang="de-DE" sz="1000" dirty="0">
                <a:latin typeface="+mn-lt"/>
              </a:rPr>
              <a:t>-Hybride) </a:t>
            </a:r>
            <a:r>
              <a:rPr lang="de-DE" sz="800" dirty="0">
                <a:latin typeface="+mn-lt"/>
              </a:rPr>
              <a:t>(69)</a:t>
            </a:r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A911299C-A718-4985-83C7-C667489489AB}"/>
              </a:ext>
            </a:extLst>
          </p:cNvPr>
          <p:cNvSpPr txBox="1">
            <a:spLocks/>
          </p:cNvSpPr>
          <p:nvPr/>
        </p:nvSpPr>
        <p:spPr>
          <a:xfrm>
            <a:off x="960326" y="1921871"/>
            <a:ext cx="4431944" cy="3259746"/>
          </a:xfrm>
          <a:prstGeom prst="rect">
            <a:avLst/>
          </a:prstGeom>
        </p:spPr>
        <p:txBody>
          <a:bodyPr vert="horz" lIns="0" rIns="0" bIns="0">
            <a:normAutofit/>
          </a:bodyPr>
          <a:lstStyle>
            <a:lvl1pPr marL="135731" indent="-133350" algn="l" defTabSz="342900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1AD2A"/>
              </a:buClr>
              <a:buSzPct val="100000"/>
              <a:buFont typeface="Arial" panose="020B0604020202020204" pitchFamily="34" charset="0"/>
              <a:buChar char="•"/>
              <a:tabLst/>
              <a:defRPr sz="19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404813" indent="-135731" algn="l" defTabSz="342900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1AD2A"/>
              </a:buClr>
              <a:buFont typeface="Symbol" panose="05050102010706020507" pitchFamily="18" charset="2"/>
              <a:buChar char="-"/>
              <a:tabLst/>
              <a:defRPr sz="17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2pPr>
            <a:lvl3pPr marL="538163" indent="-133350" algn="l" defTabSz="342900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1AD2A"/>
              </a:buClr>
              <a:buFont typeface="Wingdings" panose="05000000000000000000" pitchFamily="2" charset="2"/>
              <a:buChar char="§"/>
              <a:defRPr sz="15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3pPr>
            <a:lvl4pPr marL="671513" indent="-1333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Systemschrift"/>
              <a:buChar char="+"/>
              <a:tabLst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4pPr>
            <a:lvl5pPr marL="809625" indent="-138113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1AD2A"/>
              </a:buClr>
              <a:buFont typeface="Systemschrift"/>
              <a:buChar char="+"/>
              <a:tabLst>
                <a:tab pos="1276350" algn="l"/>
              </a:tabLst>
              <a:defRPr sz="1200" kern="1200" baseline="0">
                <a:solidFill>
                  <a:schemeClr val="tx1"/>
                </a:solidFill>
                <a:latin typeface="Arial" panose="020B0604020202020204" pitchFamily="34" charset="0"/>
                <a:ea typeface="Fira Sans" panose="020B05030500000200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1950" indent="-360363"/>
            <a:r>
              <a:rPr lang="de-DE" b="1" dirty="0"/>
              <a:t>Weniger raue Winter </a:t>
            </a:r>
            <a:r>
              <a:rPr lang="de-DE" dirty="0"/>
              <a:t>ermöglichen Pflanzen aus milderen Winterhärtezonen zunehmend erfolgreiche Überwinterung </a:t>
            </a:r>
          </a:p>
          <a:p>
            <a:pPr marL="361950" indent="-360363"/>
            <a:r>
              <a:rPr lang="de-DE" b="1" dirty="0"/>
              <a:t>Beispiele: </a:t>
            </a:r>
            <a:r>
              <a:rPr lang="de-DE" dirty="0"/>
              <a:t>Inkalilie </a:t>
            </a:r>
            <a:r>
              <a:rPr lang="de-DE" sz="1700" dirty="0"/>
              <a:t>(</a:t>
            </a:r>
            <a:r>
              <a:rPr lang="de-DE" sz="1700" i="1" dirty="0" err="1"/>
              <a:t>Alstroemeria</a:t>
            </a:r>
            <a:r>
              <a:rPr lang="de-DE" sz="1700" dirty="0"/>
              <a:t>-Hybriden), </a:t>
            </a:r>
            <a:r>
              <a:rPr lang="de-DE" dirty="0"/>
              <a:t>Schmucklilie </a:t>
            </a:r>
            <a:r>
              <a:rPr lang="de-DE" sz="1700" dirty="0"/>
              <a:t>(</a:t>
            </a:r>
            <a:r>
              <a:rPr lang="de-DE" sz="1700" i="1" dirty="0"/>
              <a:t>Agapanthus</a:t>
            </a:r>
            <a:r>
              <a:rPr lang="de-DE" sz="1700" dirty="0"/>
              <a:t>-Hybriden)</a:t>
            </a:r>
            <a:r>
              <a:rPr lang="de-DE" dirty="0"/>
              <a:t>, </a:t>
            </a: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Strauch-Stockrose (</a:t>
            </a:r>
            <a:r>
              <a:rPr lang="de-DE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Alcalthaea</a:t>
            </a: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x </a:t>
            </a:r>
            <a:r>
              <a:rPr lang="de-DE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suffrutescens</a:t>
            </a:r>
            <a:r>
              <a:rPr lang="de-DE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361950" indent="-360363"/>
            <a:r>
              <a:rPr lang="de-DE" b="1" dirty="0"/>
              <a:t>Winterschutz</a:t>
            </a:r>
            <a:r>
              <a:rPr lang="de-DE" dirty="0"/>
              <a:t> bleibt dennoch ratsam</a:t>
            </a:r>
          </a:p>
          <a:p>
            <a:pPr marL="631032" lvl="1" indent="-360363">
              <a:buFont typeface="Calibri" panose="020F0502020204030204" pitchFamily="34" charset="0"/>
              <a:buChar char="→"/>
            </a:pPr>
            <a:r>
              <a:rPr lang="de-DE" sz="1900" dirty="0"/>
              <a:t>Außergewöhnlich kalte Winter sind weiterhin möglich!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5D1DBB4B-6C31-4358-BF06-73A009B675E4}"/>
              </a:ext>
            </a:extLst>
          </p:cNvPr>
          <p:cNvSpPr txBox="1"/>
          <p:nvPr/>
        </p:nvSpPr>
        <p:spPr>
          <a:xfrm>
            <a:off x="5593159" y="2507594"/>
            <a:ext cx="24100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</a:pPr>
            <a:r>
              <a:rPr lang="de-DE" sz="1200" dirty="0" err="1">
                <a:latin typeface="+mn-lt"/>
              </a:rPr>
              <a:t>Inklilie</a:t>
            </a:r>
            <a:r>
              <a:rPr lang="de-DE" sz="1200" dirty="0">
                <a:latin typeface="+mn-lt"/>
              </a:rPr>
              <a:t> </a:t>
            </a:r>
            <a:r>
              <a:rPr lang="de-DE" sz="1000" dirty="0">
                <a:latin typeface="+mn-lt"/>
              </a:rPr>
              <a:t>(</a:t>
            </a:r>
            <a:r>
              <a:rPr lang="de-DE" sz="1000" i="1" dirty="0" err="1">
                <a:latin typeface="+mn-lt"/>
              </a:rPr>
              <a:t>Alstroemeria</a:t>
            </a:r>
            <a:r>
              <a:rPr lang="de-DE" sz="1000" dirty="0">
                <a:latin typeface="+mn-lt"/>
              </a:rPr>
              <a:t>-Hybride) </a:t>
            </a:r>
            <a:r>
              <a:rPr lang="de-DE" sz="800" dirty="0">
                <a:latin typeface="+mn-lt"/>
              </a:rPr>
              <a:t>(68)</a:t>
            </a:r>
          </a:p>
        </p:txBody>
      </p:sp>
      <p:sp>
        <p:nvSpPr>
          <p:cNvPr id="9" name="Titel 4">
            <a:extLst>
              <a:ext uri="{FF2B5EF4-FFF2-40B4-BE49-F238E27FC236}">
                <a16:creationId xmlns:a16="http://schemas.microsoft.com/office/drawing/2014/main" id="{4611789C-207E-420A-8BF1-4F2E6E33A1A2}"/>
              </a:ext>
            </a:extLst>
          </p:cNvPr>
          <p:cNvSpPr txBox="1">
            <a:spLocks/>
          </p:cNvSpPr>
          <p:nvPr/>
        </p:nvSpPr>
        <p:spPr>
          <a:xfrm rot="5400000">
            <a:off x="7609741" y="2828486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Stauden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8DF7D611-37D6-4572-8973-7E3C373C8A5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80971" y="599567"/>
            <a:ext cx="2093342" cy="1897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84159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A46BECD-ABA0-454F-90B2-5AC2CC01C1E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71551" y="1295396"/>
            <a:ext cx="2715490" cy="3197595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de-DE" dirty="0"/>
              <a:t>Die </a:t>
            </a:r>
            <a:r>
              <a:rPr lang="de-DE" b="1" dirty="0"/>
              <a:t>verlängerte Vegetationsperiode </a:t>
            </a:r>
            <a:r>
              <a:rPr lang="de-DE" dirty="0"/>
              <a:t>lässt sich auch im Staudenbeet ausgiebig zelebrieren:</a:t>
            </a:r>
          </a:p>
          <a:p>
            <a:pPr lvl="1"/>
            <a:r>
              <a:rPr lang="de-DE" sz="1900" dirty="0"/>
              <a:t>Bunte Herbst-färbung</a:t>
            </a:r>
          </a:p>
          <a:p>
            <a:pPr lvl="1"/>
            <a:r>
              <a:rPr lang="de-DE" sz="1900" dirty="0"/>
              <a:t>Leuchtkräftige Blüten</a:t>
            </a:r>
          </a:p>
          <a:p>
            <a:pPr lvl="1"/>
            <a:r>
              <a:rPr lang="de-DE" sz="1900" dirty="0"/>
              <a:t>Attraktive Samen- und Fruchtstände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3B6A291-058E-4AC2-9D35-0470DC9D5D5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Farbenfroher Herbst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5A3B894-3C3D-44FD-933C-197D19C401B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6062" y="634376"/>
            <a:ext cx="2708502" cy="1523532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2614C6E2-CF2B-4751-977C-120AA85DBA9B}"/>
              </a:ext>
            </a:extLst>
          </p:cNvPr>
          <p:cNvSpPr txBox="1"/>
          <p:nvPr/>
        </p:nvSpPr>
        <p:spPr>
          <a:xfrm>
            <a:off x="4607410" y="2149949"/>
            <a:ext cx="2757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</a:pPr>
            <a:r>
              <a:rPr lang="de-DE" sz="1200" dirty="0">
                <a:latin typeface="+mn-lt"/>
              </a:rPr>
              <a:t>Astern </a:t>
            </a:r>
            <a:r>
              <a:rPr lang="de-DE" sz="1000" dirty="0">
                <a:latin typeface="+mn-lt"/>
              </a:rPr>
              <a:t>(</a:t>
            </a:r>
            <a:r>
              <a:rPr lang="de-DE" sz="1000" i="1" dirty="0">
                <a:latin typeface="+mn-lt"/>
              </a:rPr>
              <a:t>Aster-</a:t>
            </a:r>
            <a:r>
              <a:rPr lang="de-DE" sz="1000" dirty="0">
                <a:latin typeface="+mn-lt"/>
              </a:rPr>
              <a:t>Arten und -Sorten) </a:t>
            </a:r>
            <a:r>
              <a:rPr lang="de-DE" sz="1200" dirty="0">
                <a:latin typeface="+mn-lt"/>
              </a:rPr>
              <a:t>sind für den herbstlichen Garten unverzichtbar </a:t>
            </a:r>
            <a:r>
              <a:rPr lang="de-DE" sz="800" dirty="0">
                <a:latin typeface="+mn-lt"/>
              </a:rPr>
              <a:t>(70)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54C96B27-31CA-4579-8CA7-EE4DEF2D8942}"/>
              </a:ext>
            </a:extLst>
          </p:cNvPr>
          <p:cNvSpPr txBox="1"/>
          <p:nvPr/>
        </p:nvSpPr>
        <p:spPr>
          <a:xfrm>
            <a:off x="3610669" y="4567144"/>
            <a:ext cx="26090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</a:pPr>
            <a:r>
              <a:rPr lang="de-DE" sz="1200" dirty="0">
                <a:latin typeface="+mn-lt"/>
              </a:rPr>
              <a:t>Leuchtende Herbstfärbung der Dreiblattspiere </a:t>
            </a:r>
            <a:r>
              <a:rPr lang="de-DE" sz="1000" dirty="0">
                <a:latin typeface="+mn-lt"/>
              </a:rPr>
              <a:t>(</a:t>
            </a:r>
            <a:r>
              <a:rPr lang="de-DE" sz="1000" i="1" dirty="0" err="1">
                <a:latin typeface="+mn-lt"/>
              </a:rPr>
              <a:t>Gillenia</a:t>
            </a:r>
            <a:r>
              <a:rPr lang="de-DE" sz="1000" i="1" dirty="0">
                <a:latin typeface="+mn-lt"/>
              </a:rPr>
              <a:t> </a:t>
            </a:r>
            <a:r>
              <a:rPr lang="de-DE" sz="1000" i="1" dirty="0" err="1">
                <a:latin typeface="+mn-lt"/>
              </a:rPr>
              <a:t>trifoliata</a:t>
            </a:r>
            <a:r>
              <a:rPr lang="de-DE" sz="1000" dirty="0">
                <a:latin typeface="+mn-lt"/>
              </a:rPr>
              <a:t>) </a:t>
            </a:r>
            <a:r>
              <a:rPr lang="de-DE" sz="800" dirty="0">
                <a:latin typeface="+mn-lt"/>
              </a:rPr>
              <a:t>(71)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1EBF2351-A8E7-4255-919A-14BFBE253D9E}"/>
              </a:ext>
            </a:extLst>
          </p:cNvPr>
          <p:cNvSpPr txBox="1"/>
          <p:nvPr/>
        </p:nvSpPr>
        <p:spPr>
          <a:xfrm>
            <a:off x="6065804" y="4534463"/>
            <a:ext cx="24560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</a:pPr>
            <a:r>
              <a:rPr lang="de-DE" sz="1200" dirty="0">
                <a:latin typeface="+mn-lt"/>
              </a:rPr>
              <a:t>Samenstände des Purpur-sonnenhuts </a:t>
            </a:r>
            <a:r>
              <a:rPr lang="de-DE" sz="1000" dirty="0">
                <a:latin typeface="+mn-lt"/>
              </a:rPr>
              <a:t>(</a:t>
            </a:r>
            <a:r>
              <a:rPr lang="de-DE" sz="1000" i="1" dirty="0">
                <a:latin typeface="+mn-lt"/>
              </a:rPr>
              <a:t>Echinacea </a:t>
            </a:r>
            <a:r>
              <a:rPr lang="de-DE" sz="1000" i="1" dirty="0" err="1">
                <a:latin typeface="+mn-lt"/>
              </a:rPr>
              <a:t>purpurea</a:t>
            </a:r>
            <a:r>
              <a:rPr lang="de-DE" sz="1000" dirty="0">
                <a:latin typeface="+mn-lt"/>
              </a:rPr>
              <a:t>) </a:t>
            </a:r>
            <a:r>
              <a:rPr lang="de-DE" sz="800" dirty="0">
                <a:latin typeface="+mn-lt"/>
              </a:rPr>
              <a:t>(72)</a:t>
            </a:r>
          </a:p>
        </p:txBody>
      </p:sp>
      <p:sp>
        <p:nvSpPr>
          <p:cNvPr id="10" name="Titel 4">
            <a:extLst>
              <a:ext uri="{FF2B5EF4-FFF2-40B4-BE49-F238E27FC236}">
                <a16:creationId xmlns:a16="http://schemas.microsoft.com/office/drawing/2014/main" id="{9BDE164A-8990-4443-B4B3-E43F6608FBDF}"/>
              </a:ext>
            </a:extLst>
          </p:cNvPr>
          <p:cNvSpPr txBox="1">
            <a:spLocks/>
          </p:cNvSpPr>
          <p:nvPr/>
        </p:nvSpPr>
        <p:spPr>
          <a:xfrm rot="5400000">
            <a:off x="7609741" y="2828486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Stauden</a:t>
            </a:r>
          </a:p>
        </p:txBody>
      </p:sp>
      <p:pic>
        <p:nvPicPr>
          <p:cNvPr id="12" name="Grafik 11" descr="Blatt">
            <a:extLst>
              <a:ext uri="{FF2B5EF4-FFF2-40B4-BE49-F238E27FC236}">
                <a16:creationId xmlns:a16="http://schemas.microsoft.com/office/drawing/2014/main" id="{920AC302-25E0-4F54-8AE8-46F7AFA224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6724567" flipV="1">
            <a:off x="3880038" y="1709550"/>
            <a:ext cx="695503" cy="695503"/>
          </a:xfrm>
          <a:prstGeom prst="rect">
            <a:avLst/>
          </a:prstGeom>
        </p:spPr>
      </p:pic>
      <p:pic>
        <p:nvPicPr>
          <p:cNvPr id="13" name="Grafik 12" descr="Blatt">
            <a:extLst>
              <a:ext uri="{FF2B5EF4-FFF2-40B4-BE49-F238E27FC236}">
                <a16:creationId xmlns:a16="http://schemas.microsoft.com/office/drawing/2014/main" id="{83793890-85CC-41A4-A4BA-7119484348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4314677" flipH="1" flipV="1">
            <a:off x="7523416" y="1195522"/>
            <a:ext cx="844227" cy="844227"/>
          </a:xfrm>
          <a:prstGeom prst="rect">
            <a:avLst/>
          </a:prstGeom>
        </p:spPr>
      </p:pic>
      <p:pic>
        <p:nvPicPr>
          <p:cNvPr id="14" name="Grafik 13" descr="Blatt">
            <a:extLst>
              <a:ext uri="{FF2B5EF4-FFF2-40B4-BE49-F238E27FC236}">
                <a16:creationId xmlns:a16="http://schemas.microsoft.com/office/drawing/2014/main" id="{F1B550AC-2948-4DCC-9065-451B8E1A12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4875433" flipH="1" flipV="1">
            <a:off x="3533727" y="1251336"/>
            <a:ext cx="518258" cy="518258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3E9BD6B6-B40D-43BA-9B2A-ADE41E5813EA}"/>
              </a:ext>
            </a:extLst>
          </p:cNvPr>
          <p:cNvSpPr txBox="1"/>
          <p:nvPr/>
        </p:nvSpPr>
        <p:spPr>
          <a:xfrm>
            <a:off x="8009263" y="1886004"/>
            <a:ext cx="5126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(43)</a:t>
            </a:r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39189264-883F-4F97-A915-A84812E86BF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48012" y="2739972"/>
            <a:ext cx="2063925" cy="1791475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EAA55EB6-7A75-4605-82FB-4933C4548C7A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87041" y="2739972"/>
            <a:ext cx="2200220" cy="179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08408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ECD400C-A881-4AD6-9AE1-05FDC6501DE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447309" y="1295395"/>
            <a:ext cx="3290864" cy="3197595"/>
          </a:xfrm>
        </p:spPr>
        <p:txBody>
          <a:bodyPr/>
          <a:lstStyle/>
          <a:p>
            <a:r>
              <a:rPr lang="de-DE" dirty="0"/>
              <a:t>Die heimische Vegetation bietet Insekten im Spätsommer und Herbst kaum noch Nahrung</a:t>
            </a:r>
          </a:p>
          <a:p>
            <a:r>
              <a:rPr lang="de-DE" dirty="0"/>
              <a:t>Spätblühende Stauden helfen dabei, die Trachtlücken zu schließen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6EE4164-EF83-481F-9AE4-053DAE19599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Reich gedecktes Buffet im Herbst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30B499C-92E7-4DA1-BB05-5B1CFC003A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0326" y="3151909"/>
            <a:ext cx="3082442" cy="1733874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F760AE1A-2552-4C5A-A7AD-957BB0AB1EF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0326" y="1070517"/>
            <a:ext cx="3082443" cy="1733874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80F299BC-2B15-4A3F-8EE6-70E4EA41A9F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92243" y="3485319"/>
            <a:ext cx="2800996" cy="1400464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A1FF30F6-7141-48DD-BB4F-8F8F041E6662}"/>
              </a:ext>
            </a:extLst>
          </p:cNvPr>
          <p:cNvSpPr txBox="1"/>
          <p:nvPr/>
        </p:nvSpPr>
        <p:spPr>
          <a:xfrm>
            <a:off x="839803" y="2775045"/>
            <a:ext cx="32029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</a:pPr>
            <a:r>
              <a:rPr lang="de-DE" sz="1200" dirty="0">
                <a:latin typeface="+mn-lt"/>
              </a:rPr>
              <a:t>Herbst-Chrysantheme </a:t>
            </a:r>
            <a:r>
              <a:rPr lang="de-DE" sz="1000" dirty="0">
                <a:latin typeface="+mn-lt"/>
              </a:rPr>
              <a:t>(</a:t>
            </a:r>
            <a:r>
              <a:rPr lang="de-DE" sz="1000" i="1" dirty="0">
                <a:latin typeface="+mn-lt"/>
              </a:rPr>
              <a:t>Chrysanthemum-</a:t>
            </a:r>
            <a:r>
              <a:rPr lang="de-DE" sz="1000" dirty="0">
                <a:latin typeface="+mn-lt"/>
              </a:rPr>
              <a:t>Hybride) </a:t>
            </a:r>
            <a:r>
              <a:rPr lang="de-DE" sz="800" dirty="0">
                <a:latin typeface="+mn-lt"/>
              </a:rPr>
              <a:t>(73 a)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B2971AC8-BC2A-4F7A-A9E7-D785DDF971E9}"/>
              </a:ext>
            </a:extLst>
          </p:cNvPr>
          <p:cNvSpPr txBox="1"/>
          <p:nvPr/>
        </p:nvSpPr>
        <p:spPr>
          <a:xfrm>
            <a:off x="1244344" y="4882882"/>
            <a:ext cx="32029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</a:pPr>
            <a:r>
              <a:rPr lang="de-DE" sz="1200" dirty="0">
                <a:latin typeface="+mn-lt"/>
              </a:rPr>
              <a:t>Kerzen-Knöterich </a:t>
            </a:r>
            <a:r>
              <a:rPr lang="de-DE" sz="1000" dirty="0">
                <a:latin typeface="+mn-lt"/>
              </a:rPr>
              <a:t>(</a:t>
            </a:r>
            <a:r>
              <a:rPr lang="de-DE" sz="1000" i="1" dirty="0" err="1">
                <a:latin typeface="+mn-lt"/>
              </a:rPr>
              <a:t>Bistorta</a:t>
            </a:r>
            <a:r>
              <a:rPr lang="de-DE" sz="1000" i="1" dirty="0">
                <a:latin typeface="+mn-lt"/>
              </a:rPr>
              <a:t> </a:t>
            </a:r>
            <a:r>
              <a:rPr lang="de-DE" sz="1000" i="1" dirty="0" err="1">
                <a:latin typeface="+mn-lt"/>
              </a:rPr>
              <a:t>amplexicaulis</a:t>
            </a:r>
            <a:r>
              <a:rPr lang="de-DE" sz="1000" i="1" dirty="0">
                <a:latin typeface="+mn-lt"/>
              </a:rPr>
              <a:t> </a:t>
            </a:r>
            <a:r>
              <a:rPr lang="de-DE" sz="1000" dirty="0">
                <a:latin typeface="+mn-lt"/>
              </a:rPr>
              <a:t>'Rosea') </a:t>
            </a:r>
            <a:r>
              <a:rPr lang="de-DE" sz="800" dirty="0">
                <a:latin typeface="+mn-lt"/>
              </a:rPr>
              <a:t>(73 b)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163EA31A-4B1E-4860-91B0-DF2ECCD03420}"/>
              </a:ext>
            </a:extLst>
          </p:cNvPr>
          <p:cNvSpPr txBox="1"/>
          <p:nvPr/>
        </p:nvSpPr>
        <p:spPr>
          <a:xfrm>
            <a:off x="4592781" y="4882881"/>
            <a:ext cx="32029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</a:pPr>
            <a:r>
              <a:rPr lang="de-DE" sz="1200" dirty="0">
                <a:latin typeface="+mn-lt"/>
              </a:rPr>
              <a:t>Herbst-Fetthenne </a:t>
            </a:r>
            <a:r>
              <a:rPr lang="de-DE" sz="1000" dirty="0">
                <a:latin typeface="+mn-lt"/>
              </a:rPr>
              <a:t>(</a:t>
            </a:r>
            <a:r>
              <a:rPr lang="de-DE" sz="1000" i="1" dirty="0">
                <a:latin typeface="+mn-lt"/>
              </a:rPr>
              <a:t>Sedum </a:t>
            </a:r>
            <a:r>
              <a:rPr lang="de-DE" sz="1000" dirty="0">
                <a:latin typeface="+mn-lt"/>
              </a:rPr>
              <a:t>'</a:t>
            </a:r>
            <a:r>
              <a:rPr lang="de-DE" sz="1000" dirty="0" err="1">
                <a:latin typeface="+mn-lt"/>
              </a:rPr>
              <a:t>Matrona</a:t>
            </a:r>
            <a:r>
              <a:rPr lang="de-DE" sz="1000" dirty="0">
                <a:latin typeface="+mn-lt"/>
              </a:rPr>
              <a:t>') </a:t>
            </a:r>
            <a:r>
              <a:rPr lang="de-DE" sz="800" dirty="0">
                <a:latin typeface="+mn-lt"/>
              </a:rPr>
              <a:t>(73 c)</a:t>
            </a:r>
          </a:p>
        </p:txBody>
      </p:sp>
    </p:spTree>
    <p:extLst>
      <p:ext uri="{BB962C8B-B14F-4D97-AF65-F5344CB8AC3E}">
        <p14:creationId xmlns:p14="http://schemas.microsoft.com/office/powerpoint/2010/main" val="229540390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D67046A-F1CE-4652-99F3-6F028309A30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Attraktive Samenstände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F998D00-F0D6-4792-A87A-0532E43EAEA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95209" y="1708172"/>
            <a:ext cx="3646505" cy="2316274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E8D36730-C8BA-4878-B4E1-0B35108959F3}"/>
              </a:ext>
            </a:extLst>
          </p:cNvPr>
          <p:cNvSpPr txBox="1"/>
          <p:nvPr/>
        </p:nvSpPr>
        <p:spPr>
          <a:xfrm>
            <a:off x="4017007" y="2674127"/>
            <a:ext cx="34159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</a:pPr>
            <a:r>
              <a:rPr lang="de-DE" sz="1200" dirty="0">
                <a:latin typeface="+mn-lt"/>
              </a:rPr>
              <a:t>Riesen-Mannstreu </a:t>
            </a:r>
            <a:r>
              <a:rPr lang="de-DE" sz="1000" dirty="0">
                <a:latin typeface="+mn-lt"/>
              </a:rPr>
              <a:t>(</a:t>
            </a:r>
            <a:r>
              <a:rPr lang="de-DE" sz="1000" i="1" dirty="0" err="1">
                <a:latin typeface="+mn-lt"/>
              </a:rPr>
              <a:t>Eryngium</a:t>
            </a:r>
            <a:r>
              <a:rPr lang="de-DE" sz="1000" i="1" dirty="0">
                <a:latin typeface="+mn-lt"/>
              </a:rPr>
              <a:t> </a:t>
            </a:r>
            <a:r>
              <a:rPr lang="de-DE" sz="1000" i="1" dirty="0" err="1">
                <a:latin typeface="+mn-lt"/>
              </a:rPr>
              <a:t>giganteum</a:t>
            </a:r>
            <a:r>
              <a:rPr lang="de-DE" sz="1000" dirty="0">
                <a:latin typeface="+mn-lt"/>
              </a:rPr>
              <a:t>) </a:t>
            </a:r>
            <a:r>
              <a:rPr lang="de-DE" sz="800" dirty="0">
                <a:latin typeface="+mn-lt"/>
              </a:rPr>
              <a:t>(74 b)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8EF0CCE7-4432-4DCF-8722-7E938C1F16C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21077" y="1043056"/>
            <a:ext cx="3207842" cy="1650346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EDA17041-D0EE-4AFB-990D-039799335F64}"/>
              </a:ext>
            </a:extLst>
          </p:cNvPr>
          <p:cNvSpPr txBox="1"/>
          <p:nvPr/>
        </p:nvSpPr>
        <p:spPr>
          <a:xfrm>
            <a:off x="1687199" y="4697223"/>
            <a:ext cx="170735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</a:pPr>
            <a:r>
              <a:rPr lang="de-DE" sz="1200" dirty="0">
                <a:latin typeface="+mn-lt"/>
              </a:rPr>
              <a:t>Kandelaber-</a:t>
            </a:r>
            <a:r>
              <a:rPr lang="de-DE" sz="1200" dirty="0" err="1">
                <a:latin typeface="+mn-lt"/>
              </a:rPr>
              <a:t>Köngiskerze</a:t>
            </a:r>
            <a:r>
              <a:rPr lang="de-DE" sz="1200" dirty="0">
                <a:latin typeface="+mn-lt"/>
              </a:rPr>
              <a:t> </a:t>
            </a:r>
            <a:r>
              <a:rPr lang="de-DE" sz="1000" dirty="0">
                <a:latin typeface="+mn-lt"/>
              </a:rPr>
              <a:t>(</a:t>
            </a:r>
            <a:r>
              <a:rPr lang="de-DE" sz="1000" i="1" dirty="0" err="1">
                <a:latin typeface="+mn-lt"/>
              </a:rPr>
              <a:t>Verbascum</a:t>
            </a:r>
            <a:r>
              <a:rPr lang="de-DE" sz="1000" i="1" dirty="0">
                <a:latin typeface="+mn-lt"/>
              </a:rPr>
              <a:t> </a:t>
            </a:r>
            <a:r>
              <a:rPr lang="de-DE" sz="1000" i="1" dirty="0" err="1">
                <a:latin typeface="+mn-lt"/>
              </a:rPr>
              <a:t>olympicum</a:t>
            </a:r>
            <a:r>
              <a:rPr lang="de-DE" sz="1000" dirty="0">
                <a:latin typeface="+mn-lt"/>
              </a:rPr>
              <a:t>) </a:t>
            </a:r>
            <a:r>
              <a:rPr lang="de-DE" sz="800" dirty="0">
                <a:latin typeface="+mn-lt"/>
              </a:rPr>
              <a:t>(74 a)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244BD5DA-045B-44C6-9671-517CD4D0FFE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21076" y="2970676"/>
            <a:ext cx="3207842" cy="1715757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AAA9AC60-1061-47A2-86A7-8FB4EEFD85B6}"/>
              </a:ext>
            </a:extLst>
          </p:cNvPr>
          <p:cNvSpPr txBox="1"/>
          <p:nvPr/>
        </p:nvSpPr>
        <p:spPr>
          <a:xfrm>
            <a:off x="4040820" y="4681835"/>
            <a:ext cx="34159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</a:pPr>
            <a:r>
              <a:rPr lang="de-DE" sz="1200" dirty="0">
                <a:latin typeface="+mn-lt"/>
              </a:rPr>
              <a:t>Rasen-Schmiele 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+mn-cs"/>
              </a:rPr>
              <a:t>(</a:t>
            </a:r>
            <a:r>
              <a:rPr kumimoji="0" lang="de-DE" sz="10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+mn-cs"/>
              </a:rPr>
              <a:t>Deschampsia</a:t>
            </a:r>
            <a:r>
              <a:rPr kumimoji="0" lang="de-DE" sz="10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+mn-cs"/>
              </a:rPr>
              <a:t> </a:t>
            </a:r>
            <a:r>
              <a:rPr kumimoji="0" lang="de-DE" sz="1000" b="0" i="1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+mn-cs"/>
              </a:rPr>
              <a:t>caespitosa</a:t>
            </a:r>
            <a:r>
              <a:rPr kumimoji="0" lang="de-DE" sz="1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+mn-cs"/>
              </a:rPr>
              <a:t>) </a:t>
            </a:r>
            <a:r>
              <a:rPr lang="de-DE" sz="1200" dirty="0">
                <a:latin typeface="+mn-lt"/>
              </a:rPr>
              <a:t>und Gelber Fingerhut </a:t>
            </a:r>
            <a:r>
              <a:rPr lang="de-DE" sz="1000" dirty="0">
                <a:latin typeface="+mn-lt"/>
              </a:rPr>
              <a:t>(</a:t>
            </a:r>
            <a:r>
              <a:rPr lang="de-DE" sz="1000" i="1" dirty="0">
                <a:latin typeface="+mn-lt"/>
              </a:rPr>
              <a:t>Digitalis </a:t>
            </a:r>
            <a:r>
              <a:rPr lang="de-DE" sz="1000" i="1" dirty="0" err="1">
                <a:latin typeface="+mn-lt"/>
              </a:rPr>
              <a:t>lutea</a:t>
            </a:r>
            <a:r>
              <a:rPr lang="de-DE" sz="1000" dirty="0">
                <a:latin typeface="+mn-lt"/>
              </a:rPr>
              <a:t>) </a:t>
            </a:r>
            <a:r>
              <a:rPr lang="de-DE" sz="800" dirty="0">
                <a:latin typeface="+mn-lt"/>
              </a:rPr>
              <a:t>(74 c)</a:t>
            </a:r>
          </a:p>
        </p:txBody>
      </p:sp>
    </p:spTree>
    <p:extLst>
      <p:ext uri="{BB962C8B-B14F-4D97-AF65-F5344CB8AC3E}">
        <p14:creationId xmlns:p14="http://schemas.microsoft.com/office/powerpoint/2010/main" val="8330818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fik 9">
            <a:extLst>
              <a:ext uri="{FF2B5EF4-FFF2-40B4-BE49-F238E27FC236}">
                <a16:creationId xmlns:a16="http://schemas.microsoft.com/office/drawing/2014/main" id="{95AC4C41-3729-46E0-8F16-EE7070E5DE4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25604" y="263707"/>
            <a:ext cx="3890890" cy="2036153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BB3B8541-60F8-4AE7-87F9-E21F84FEC70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52285" y="2128766"/>
            <a:ext cx="3338392" cy="2122310"/>
          </a:xfrm>
          <a:prstGeom prst="rect">
            <a:avLst/>
          </a:prstGeom>
        </p:spPr>
      </p:pic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959EE6C-57AA-4515-93AF-FFFDA94AE25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60326" y="599567"/>
            <a:ext cx="2954053" cy="444505"/>
          </a:xfrm>
        </p:spPr>
        <p:txBody>
          <a:bodyPr/>
          <a:lstStyle/>
          <a:p>
            <a:r>
              <a:rPr lang="de-DE" dirty="0"/>
              <a:t>Herbstliche Impressionen…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627A1044-1748-400D-907B-6986C0A22E69}"/>
              </a:ext>
            </a:extLst>
          </p:cNvPr>
          <p:cNvSpPr txBox="1"/>
          <p:nvPr/>
        </p:nvSpPr>
        <p:spPr>
          <a:xfrm>
            <a:off x="3886635" y="2380401"/>
            <a:ext cx="424558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600" dirty="0">
                <a:latin typeface="+mj-lt"/>
              </a:rPr>
              <a:t>… aus dem Sichtungsgarten Weihenstephan</a:t>
            </a:r>
          </a:p>
        </p:txBody>
      </p:sp>
      <p:pic>
        <p:nvPicPr>
          <p:cNvPr id="17" name="Grafik 16" descr="Blatt">
            <a:extLst>
              <a:ext uri="{FF2B5EF4-FFF2-40B4-BE49-F238E27FC236}">
                <a16:creationId xmlns:a16="http://schemas.microsoft.com/office/drawing/2014/main" id="{62D12D4A-E835-49F3-A87C-36A304853F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7057698" flipV="1">
            <a:off x="2780208" y="209697"/>
            <a:ext cx="815046" cy="815046"/>
          </a:xfrm>
          <a:prstGeom prst="rect">
            <a:avLst/>
          </a:prstGeom>
        </p:spPr>
      </p:pic>
      <p:pic>
        <p:nvPicPr>
          <p:cNvPr id="18" name="Grafik 17" descr="Blatt">
            <a:extLst>
              <a:ext uri="{FF2B5EF4-FFF2-40B4-BE49-F238E27FC236}">
                <a16:creationId xmlns:a16="http://schemas.microsoft.com/office/drawing/2014/main" id="{AE907B24-D197-4CC4-9AA0-ABD87DC7257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4073115" flipH="1" flipV="1">
            <a:off x="3266123" y="900213"/>
            <a:ext cx="518258" cy="518258"/>
          </a:xfrm>
          <a:prstGeom prst="rect">
            <a:avLst/>
          </a:prstGeom>
        </p:spPr>
      </p:pic>
      <p:sp>
        <p:nvSpPr>
          <p:cNvPr id="19" name="Textfeld 18">
            <a:extLst>
              <a:ext uri="{FF2B5EF4-FFF2-40B4-BE49-F238E27FC236}">
                <a16:creationId xmlns:a16="http://schemas.microsoft.com/office/drawing/2014/main" id="{53304C98-EEB5-4D0A-9DA5-999C66E38076}"/>
              </a:ext>
            </a:extLst>
          </p:cNvPr>
          <p:cNvSpPr txBox="1"/>
          <p:nvPr/>
        </p:nvSpPr>
        <p:spPr>
          <a:xfrm>
            <a:off x="1202838" y="4866501"/>
            <a:ext cx="260901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</a:pPr>
            <a:r>
              <a:rPr lang="de-DE" sz="1200" dirty="0">
                <a:latin typeface="+mn-lt"/>
              </a:rPr>
              <a:t>Chinaschilf </a:t>
            </a:r>
            <a:r>
              <a:rPr lang="de-DE" sz="1000" dirty="0">
                <a:latin typeface="+mn-lt"/>
              </a:rPr>
              <a:t>(</a:t>
            </a:r>
            <a:r>
              <a:rPr lang="de-DE" sz="1000" i="1" dirty="0" err="1">
                <a:latin typeface="+mn-lt"/>
              </a:rPr>
              <a:t>Miscanthus</a:t>
            </a:r>
            <a:r>
              <a:rPr lang="de-DE" sz="1000" i="1" dirty="0">
                <a:latin typeface="+mn-lt"/>
              </a:rPr>
              <a:t> sinensis</a:t>
            </a:r>
            <a:r>
              <a:rPr lang="de-DE" sz="1000" dirty="0">
                <a:latin typeface="+mn-lt"/>
              </a:rPr>
              <a:t>)</a:t>
            </a:r>
            <a:endParaRPr lang="de-DE" sz="800" dirty="0">
              <a:latin typeface="+mn-lt"/>
            </a:endParaRP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B6735C30-A535-40C2-8071-89A0BD998DA2}"/>
              </a:ext>
            </a:extLst>
          </p:cNvPr>
          <p:cNvSpPr txBox="1"/>
          <p:nvPr/>
        </p:nvSpPr>
        <p:spPr>
          <a:xfrm>
            <a:off x="3525252" y="1345552"/>
            <a:ext cx="5126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(43)</a:t>
            </a:r>
          </a:p>
        </p:txBody>
      </p:sp>
      <p:pic>
        <p:nvPicPr>
          <p:cNvPr id="22" name="Grafik 21">
            <a:extLst>
              <a:ext uri="{FF2B5EF4-FFF2-40B4-BE49-F238E27FC236}">
                <a16:creationId xmlns:a16="http://schemas.microsoft.com/office/drawing/2014/main" id="{AD791FA7-3213-4DBE-B4E3-6DD654A457F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25867" y="2799496"/>
            <a:ext cx="3890627" cy="2188478"/>
          </a:xfrm>
          <a:prstGeom prst="rect">
            <a:avLst/>
          </a:prstGeom>
        </p:spPr>
      </p:pic>
      <p:sp>
        <p:nvSpPr>
          <p:cNvPr id="23" name="Textfeld 22">
            <a:extLst>
              <a:ext uri="{FF2B5EF4-FFF2-40B4-BE49-F238E27FC236}">
                <a16:creationId xmlns:a16="http://schemas.microsoft.com/office/drawing/2014/main" id="{694E1285-FA57-407E-BAD8-536D2AF484C6}"/>
              </a:ext>
            </a:extLst>
          </p:cNvPr>
          <p:cNvSpPr txBox="1"/>
          <p:nvPr/>
        </p:nvSpPr>
        <p:spPr>
          <a:xfrm>
            <a:off x="7802529" y="2084416"/>
            <a:ext cx="5126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(75 b)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61957F75-B653-4BE9-BF53-806D21132612}"/>
              </a:ext>
            </a:extLst>
          </p:cNvPr>
          <p:cNvSpPr txBox="1"/>
          <p:nvPr/>
        </p:nvSpPr>
        <p:spPr>
          <a:xfrm>
            <a:off x="3047635" y="4669303"/>
            <a:ext cx="5126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(75 a)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A6171D8A-5BA0-4E83-B748-BAF47D7BB61D}"/>
              </a:ext>
            </a:extLst>
          </p:cNvPr>
          <p:cNvSpPr txBox="1"/>
          <p:nvPr/>
        </p:nvSpPr>
        <p:spPr>
          <a:xfrm>
            <a:off x="7797450" y="4789556"/>
            <a:ext cx="5126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(75 c)</a:t>
            </a:r>
          </a:p>
        </p:txBody>
      </p:sp>
      <p:sp>
        <p:nvSpPr>
          <p:cNvPr id="15" name="Titel 4">
            <a:extLst>
              <a:ext uri="{FF2B5EF4-FFF2-40B4-BE49-F238E27FC236}">
                <a16:creationId xmlns:a16="http://schemas.microsoft.com/office/drawing/2014/main" id="{00E5DB4B-248C-4F9C-AA92-11432D30E2CB}"/>
              </a:ext>
            </a:extLst>
          </p:cNvPr>
          <p:cNvSpPr txBox="1">
            <a:spLocks/>
          </p:cNvSpPr>
          <p:nvPr/>
        </p:nvSpPr>
        <p:spPr>
          <a:xfrm rot="5400000">
            <a:off x="7609741" y="2828486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Stauden</a:t>
            </a:r>
          </a:p>
        </p:txBody>
      </p:sp>
    </p:spTree>
    <p:extLst>
      <p:ext uri="{BB962C8B-B14F-4D97-AF65-F5344CB8AC3E}">
        <p14:creationId xmlns:p14="http://schemas.microsoft.com/office/powerpoint/2010/main" val="6020625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D16798BB-F680-4DF2-BBD1-84579DE7BA1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39092" y="1295395"/>
            <a:ext cx="6491262" cy="3197595"/>
          </a:xfrm>
        </p:spPr>
        <p:txBody>
          <a:bodyPr/>
          <a:lstStyle/>
          <a:p>
            <a:r>
              <a:rPr lang="de-DE" dirty="0"/>
              <a:t>Einige Stauden zieren das Beet </a:t>
            </a:r>
            <a:r>
              <a:rPr lang="de-DE" b="1" dirty="0"/>
              <a:t>den ganzen Winter </a:t>
            </a:r>
            <a:r>
              <a:rPr lang="de-DE" dirty="0"/>
              <a:t>hindurch:</a:t>
            </a:r>
          </a:p>
          <a:p>
            <a:pPr lvl="1"/>
            <a:r>
              <a:rPr lang="de-DE" sz="1900" dirty="0">
                <a:latin typeface="+mn-lt"/>
              </a:rPr>
              <a:t>Strukturgebende Gestalten</a:t>
            </a:r>
          </a:p>
          <a:p>
            <a:pPr lvl="1"/>
            <a:r>
              <a:rPr lang="de-DE" sz="1900" dirty="0">
                <a:latin typeface="+mn-lt"/>
              </a:rPr>
              <a:t>Winter- oder immergrüne Belaubung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6376D61-C8D4-4BBC-9015-B3E93226E00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Winterschmuck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3FA2567-5603-4C40-91F5-F1234898270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0326" y="2492042"/>
            <a:ext cx="2798619" cy="1902546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0D8C34F9-62A1-438C-A2DE-67A620D3F78A}"/>
              </a:ext>
            </a:extLst>
          </p:cNvPr>
          <p:cNvSpPr txBox="1"/>
          <p:nvPr/>
        </p:nvSpPr>
        <p:spPr>
          <a:xfrm>
            <a:off x="854826" y="4381121"/>
            <a:ext cx="28376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</a:pPr>
            <a:r>
              <a:rPr lang="de-DE" sz="1200" dirty="0">
                <a:latin typeface="+mn-lt"/>
              </a:rPr>
              <a:t>Gräser verleihen dem winterlichen Garten Struktur</a:t>
            </a:r>
            <a:r>
              <a:rPr lang="de-DE" sz="1050" dirty="0">
                <a:latin typeface="+mn-lt"/>
              </a:rPr>
              <a:t> </a:t>
            </a:r>
            <a:r>
              <a:rPr lang="de-DE" sz="800" dirty="0">
                <a:latin typeface="+mn-lt"/>
              </a:rPr>
              <a:t>(76)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92A6F0DC-C5E2-4EB2-B280-6C46B52974DA}"/>
              </a:ext>
            </a:extLst>
          </p:cNvPr>
          <p:cNvSpPr txBox="1"/>
          <p:nvPr/>
        </p:nvSpPr>
        <p:spPr>
          <a:xfrm>
            <a:off x="5437859" y="4381120"/>
            <a:ext cx="26396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</a:pPr>
            <a:r>
              <a:rPr lang="de-DE" sz="1200" dirty="0">
                <a:latin typeface="+mn-lt"/>
              </a:rPr>
              <a:t>Silbrig-gezeichnete, </a:t>
            </a:r>
            <a:r>
              <a:rPr lang="de-DE" sz="1200" dirty="0" err="1">
                <a:latin typeface="+mn-lt"/>
              </a:rPr>
              <a:t>wintergrüne</a:t>
            </a:r>
            <a:r>
              <a:rPr lang="de-DE" sz="1200" dirty="0">
                <a:latin typeface="+mn-lt"/>
              </a:rPr>
              <a:t> Blätter des Aronstabes </a:t>
            </a:r>
            <a:r>
              <a:rPr lang="de-DE" sz="1000" dirty="0">
                <a:latin typeface="+mn-lt"/>
              </a:rPr>
              <a:t>(</a:t>
            </a:r>
            <a:r>
              <a:rPr lang="de-DE" sz="1000" i="1" dirty="0">
                <a:latin typeface="+mn-lt"/>
              </a:rPr>
              <a:t>Arum </a:t>
            </a:r>
            <a:r>
              <a:rPr lang="de-DE" sz="1000" i="1" dirty="0" err="1">
                <a:latin typeface="+mn-lt"/>
              </a:rPr>
              <a:t>italicum</a:t>
            </a:r>
            <a:r>
              <a:rPr lang="de-DE" sz="1000" i="1" dirty="0">
                <a:latin typeface="+mn-lt"/>
              </a:rPr>
              <a:t> </a:t>
            </a:r>
            <a:r>
              <a:rPr lang="de-DE" sz="1000" dirty="0"/>
              <a:t>‘</a:t>
            </a:r>
            <a:r>
              <a:rPr lang="de-DE" sz="1000" dirty="0" err="1">
                <a:latin typeface="+mn-lt"/>
              </a:rPr>
              <a:t>Pictum</a:t>
            </a:r>
            <a:r>
              <a:rPr lang="de-DE" sz="1000" dirty="0"/>
              <a:t>‘</a:t>
            </a:r>
            <a:r>
              <a:rPr lang="de-DE" sz="1000" dirty="0">
                <a:latin typeface="+mn-lt"/>
              </a:rPr>
              <a:t>)  </a:t>
            </a:r>
            <a:r>
              <a:rPr lang="de-DE" sz="800" dirty="0">
                <a:latin typeface="+mn-lt"/>
              </a:rPr>
              <a:t>(77)</a:t>
            </a:r>
          </a:p>
        </p:txBody>
      </p:sp>
      <p:sp>
        <p:nvSpPr>
          <p:cNvPr id="8" name="Titel 4">
            <a:extLst>
              <a:ext uri="{FF2B5EF4-FFF2-40B4-BE49-F238E27FC236}">
                <a16:creationId xmlns:a16="http://schemas.microsoft.com/office/drawing/2014/main" id="{0E4AABBA-092F-4476-9236-18F2A754B21A}"/>
              </a:ext>
            </a:extLst>
          </p:cNvPr>
          <p:cNvSpPr txBox="1">
            <a:spLocks/>
          </p:cNvSpPr>
          <p:nvPr/>
        </p:nvSpPr>
        <p:spPr>
          <a:xfrm rot="5400000">
            <a:off x="7609741" y="2828486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Stauden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CBB11C0B-C320-4101-855E-5BEE22990D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7994" y="358100"/>
            <a:ext cx="334433" cy="3429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ED4CD943-EE82-41A6-AF90-1AD45395AF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7685" y="310647"/>
            <a:ext cx="662941" cy="679725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93820CD5-5EA7-41DE-A639-5343DC43C2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8748" y="701000"/>
            <a:ext cx="433530" cy="444506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34A4CFBA-9365-4271-BB62-16EAF996667F}"/>
              </a:ext>
            </a:extLst>
          </p:cNvPr>
          <p:cNvSpPr txBox="1"/>
          <p:nvPr/>
        </p:nvSpPr>
        <p:spPr>
          <a:xfrm>
            <a:off x="5569678" y="936350"/>
            <a:ext cx="5126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(10)</a:t>
            </a: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07316BC3-D583-4B16-88EC-BFC921D910DE}"/>
              </a:ext>
            </a:extLst>
          </p:cNvPr>
          <p:cNvSpPr txBox="1"/>
          <p:nvPr/>
        </p:nvSpPr>
        <p:spPr>
          <a:xfrm>
            <a:off x="3985967" y="3079461"/>
            <a:ext cx="12645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600" dirty="0" err="1">
                <a:latin typeface="+mn-lt"/>
              </a:rPr>
              <a:t>Frosttrocknis</a:t>
            </a:r>
            <a:r>
              <a:rPr lang="de-DE" sz="1600" dirty="0">
                <a:latin typeface="+mn-lt"/>
              </a:rPr>
              <a:t> vorbeugen!</a:t>
            </a:r>
          </a:p>
        </p:txBody>
      </p:sp>
      <p:sp>
        <p:nvSpPr>
          <p:cNvPr id="5" name="Rechteck: abgerundete Ecken 4">
            <a:extLst>
              <a:ext uri="{FF2B5EF4-FFF2-40B4-BE49-F238E27FC236}">
                <a16:creationId xmlns:a16="http://schemas.microsoft.com/office/drawing/2014/main" id="{8208D719-3BF9-4CB3-AF12-AAE65D152F7F}"/>
              </a:ext>
            </a:extLst>
          </p:cNvPr>
          <p:cNvSpPr/>
          <p:nvPr/>
        </p:nvSpPr>
        <p:spPr>
          <a:xfrm>
            <a:off x="3946297" y="3079461"/>
            <a:ext cx="1264585" cy="584775"/>
          </a:xfrm>
          <a:prstGeom prst="roundRect">
            <a:avLst/>
          </a:prstGeom>
          <a:ln w="28575">
            <a:solidFill>
              <a:srgbClr val="FF000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5" name="Pfeil: nach unten 14">
            <a:extLst>
              <a:ext uri="{FF2B5EF4-FFF2-40B4-BE49-F238E27FC236}">
                <a16:creationId xmlns:a16="http://schemas.microsoft.com/office/drawing/2014/main" id="{EA33F05C-BB89-41C1-B748-EA6FFD4C791D}"/>
              </a:ext>
            </a:extLst>
          </p:cNvPr>
          <p:cNvSpPr/>
          <p:nvPr/>
        </p:nvSpPr>
        <p:spPr>
          <a:xfrm>
            <a:off x="4412265" y="2357987"/>
            <a:ext cx="289585" cy="584775"/>
          </a:xfrm>
          <a:prstGeom prst="downArrow">
            <a:avLst/>
          </a:prstGeom>
          <a:solidFill>
            <a:srgbClr val="FF0000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F1EFD4C8-3426-408C-8653-78D1D821322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37859" y="2492042"/>
            <a:ext cx="2745815" cy="1902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5879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8BE5AB59-E4B7-42FF-B1EA-DC6992AA29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71550" y="1118192"/>
            <a:ext cx="7434000" cy="452438"/>
          </a:xfrm>
        </p:spPr>
        <p:txBody>
          <a:bodyPr/>
          <a:lstStyle/>
          <a:p>
            <a:r>
              <a:rPr lang="de-DE" sz="3600" dirty="0">
                <a:latin typeface="+mj-lt"/>
              </a:rPr>
              <a:t>1. Beet- und Balkonpflanzen</a:t>
            </a:r>
            <a:endParaRPr lang="de-DE" dirty="0">
              <a:latin typeface="+mj-lt"/>
            </a:endParaRP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0ACE731-9EF8-4E3D-AB34-FF053F066A2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8F939A7-152B-478E-8641-02ABBDF99D0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5384F5F-DD8A-4F2A-86BA-D96FEC1726C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301474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9F11F781-75A6-40E1-9CD9-C34D9DD2650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72000" y="971576"/>
            <a:ext cx="7434000" cy="452438"/>
          </a:xfrm>
        </p:spPr>
        <p:txBody>
          <a:bodyPr/>
          <a:lstStyle/>
          <a:p>
            <a:r>
              <a:rPr lang="de-DE" sz="3200" dirty="0"/>
              <a:t>2.2.  Trockenheitsverträgliche Stauden</a:t>
            </a:r>
          </a:p>
        </p:txBody>
      </p:sp>
    </p:spTree>
    <p:extLst>
      <p:ext uri="{BB962C8B-B14F-4D97-AF65-F5344CB8AC3E}">
        <p14:creationId xmlns:p14="http://schemas.microsoft.com/office/powerpoint/2010/main" val="193953631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F72B3AA-DEBC-4A66-B67E-9A7F0CB00B0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Von der Not zur Tugend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7C14A43-5D01-4D01-B55D-4AB169A3F40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60326" y="1219201"/>
            <a:ext cx="3535473" cy="1219200"/>
          </a:xfrm>
        </p:spPr>
        <p:txBody>
          <a:bodyPr>
            <a:normAutofit/>
          </a:bodyPr>
          <a:lstStyle/>
          <a:p>
            <a:pPr marL="360363" indent="-358775"/>
            <a:r>
              <a:rPr lang="de-DE" b="1" dirty="0"/>
              <a:t>Extreme Bedingungen </a:t>
            </a:r>
            <a:r>
              <a:rPr lang="de-DE" dirty="0"/>
              <a:t>am Naturstandort zwingen Pflanzen zu </a:t>
            </a:r>
            <a:r>
              <a:rPr lang="de-DE" b="1" dirty="0"/>
              <a:t>Anpassungsmaßnahmen</a:t>
            </a:r>
            <a:r>
              <a:rPr lang="de-DE" dirty="0"/>
              <a:t> gegen Hitze und Trockenheit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6A1D422-5EBB-469C-B1D5-055A01F98CF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0326" y="2571750"/>
            <a:ext cx="3358651" cy="2097752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08ECE458-3933-4068-A1DA-CDD97869C74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29476" y="207818"/>
            <a:ext cx="2994660" cy="1965492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00C87C54-7E48-4E0E-B708-0181E75791C7}"/>
              </a:ext>
            </a:extLst>
          </p:cNvPr>
          <p:cNvSpPr txBox="1"/>
          <p:nvPr/>
        </p:nvSpPr>
        <p:spPr>
          <a:xfrm>
            <a:off x="4829476" y="2539576"/>
            <a:ext cx="3524251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0363" marR="0" lvl="0" indent="-358775" algn="l" defTabSz="342900" rtl="0" eaLnBrk="0" fontAlgn="base" latinLnBrk="0" hangingPunct="0">
              <a:lnSpc>
                <a:spcPct val="100000"/>
              </a:lnSpc>
              <a:spcBef>
                <a:spcPts val="300"/>
              </a:spcBef>
              <a:spcAft>
                <a:spcPts val="600"/>
              </a:spcAft>
              <a:buClr>
                <a:srgbClr val="71AD2A"/>
              </a:buClr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Mögliche </a:t>
            </a:r>
            <a:r>
              <a:rPr kumimoji="0" lang="de-DE" sz="19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Herkunftsgebiete</a:t>
            </a:r>
            <a:r>
              <a:rPr kumimoji="0" lang="de-DE" sz="1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 hitze- und trockenheits-toleranter Pflanzen: </a:t>
            </a:r>
          </a:p>
          <a:p>
            <a:pPr marL="720725" marR="0" lvl="1" indent="-360363" algn="l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1AD2A"/>
              </a:buClr>
              <a:buSzTx/>
              <a:buFont typeface="Symbol" panose="05050102010706020507" pitchFamily="18" charset="2"/>
              <a:buChar char="-"/>
              <a:tabLst/>
              <a:defRPr/>
            </a:pPr>
            <a:r>
              <a:rPr kumimoji="0" lang="de-DE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Mediterrane Regionen</a:t>
            </a:r>
          </a:p>
          <a:p>
            <a:pPr marL="720725" marR="0" lvl="1" indent="-360363" algn="l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1AD2A"/>
              </a:buClr>
              <a:buSzTx/>
              <a:buFont typeface="Symbol" panose="05050102010706020507" pitchFamily="18" charset="2"/>
              <a:buChar char="-"/>
              <a:tabLst/>
              <a:defRPr/>
            </a:pPr>
            <a:r>
              <a:rPr kumimoji="0" lang="de-DE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Osteuropäische und asiatische Steppen</a:t>
            </a:r>
          </a:p>
          <a:p>
            <a:pPr marL="720725" marR="0" lvl="1" indent="-360363" algn="l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1AD2A"/>
              </a:buClr>
              <a:buSzTx/>
              <a:buFont typeface="Symbol" panose="05050102010706020507" pitchFamily="18" charset="2"/>
              <a:buChar char="-"/>
              <a:tabLst/>
              <a:defRPr/>
            </a:pPr>
            <a:r>
              <a:rPr kumimoji="0" lang="de-DE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Nordamerikanische Prärien</a:t>
            </a:r>
          </a:p>
          <a:p>
            <a:pPr marL="720725" marR="0" lvl="1" indent="-360363" algn="l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1AD2A"/>
              </a:buClr>
              <a:buSzTx/>
              <a:buFont typeface="Symbol" panose="05050102010706020507" pitchFamily="18" charset="2"/>
              <a:buChar char="-"/>
              <a:tabLst/>
              <a:defRPr/>
            </a:pPr>
            <a:r>
              <a:rPr kumimoji="0" lang="de-DE" sz="17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Arial" panose="020B0604020202020204" pitchFamily="34" charset="0"/>
              </a:rPr>
              <a:t>Heimische Trockenstandorte 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73D4F3A6-58EE-44A2-B119-6CBACE2A449A}"/>
              </a:ext>
            </a:extLst>
          </p:cNvPr>
          <p:cNvSpPr txBox="1"/>
          <p:nvPr/>
        </p:nvSpPr>
        <p:spPr>
          <a:xfrm>
            <a:off x="885913" y="4664351"/>
            <a:ext cx="24100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</a:pPr>
            <a:r>
              <a:rPr lang="de-DE" sz="1200" dirty="0">
                <a:latin typeface="+mn-lt"/>
              </a:rPr>
              <a:t>Heimischer Trockenrasen </a:t>
            </a:r>
            <a:r>
              <a:rPr lang="de-DE" sz="800" dirty="0">
                <a:latin typeface="+mn-lt"/>
              </a:rPr>
              <a:t>(79)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534B7C70-1708-4DE3-86EC-ADC19C81FCC3}"/>
              </a:ext>
            </a:extLst>
          </p:cNvPr>
          <p:cNvSpPr txBox="1"/>
          <p:nvPr/>
        </p:nvSpPr>
        <p:spPr>
          <a:xfrm>
            <a:off x="4829476" y="2173310"/>
            <a:ext cx="27910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</a:pPr>
            <a:r>
              <a:rPr lang="de-DE" sz="1200" dirty="0">
                <a:latin typeface="+mn-lt"/>
              </a:rPr>
              <a:t>Nordamerikanische Prärielandschaft </a:t>
            </a:r>
            <a:r>
              <a:rPr lang="de-DE" sz="800" dirty="0">
                <a:latin typeface="+mn-lt"/>
              </a:rPr>
              <a:t>(78)</a:t>
            </a:r>
          </a:p>
        </p:txBody>
      </p:sp>
      <p:sp>
        <p:nvSpPr>
          <p:cNvPr id="10" name="Titel 4">
            <a:extLst>
              <a:ext uri="{FF2B5EF4-FFF2-40B4-BE49-F238E27FC236}">
                <a16:creationId xmlns:a16="http://schemas.microsoft.com/office/drawing/2014/main" id="{2E6E5B15-C790-400A-9996-9CF18CDF09AB}"/>
              </a:ext>
            </a:extLst>
          </p:cNvPr>
          <p:cNvSpPr txBox="1">
            <a:spLocks/>
          </p:cNvSpPr>
          <p:nvPr/>
        </p:nvSpPr>
        <p:spPr>
          <a:xfrm rot="5400000">
            <a:off x="7609741" y="2828486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Stauden</a:t>
            </a:r>
          </a:p>
        </p:txBody>
      </p:sp>
    </p:spTree>
    <p:extLst>
      <p:ext uri="{BB962C8B-B14F-4D97-AF65-F5344CB8AC3E}">
        <p14:creationId xmlns:p14="http://schemas.microsoft.com/office/powerpoint/2010/main" val="245471322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9F11F781-75A6-40E1-9CD9-C34D9DD2650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72000" y="971576"/>
            <a:ext cx="7434000" cy="452438"/>
          </a:xfrm>
        </p:spPr>
        <p:txBody>
          <a:bodyPr/>
          <a:lstStyle/>
          <a:p>
            <a:r>
              <a:rPr lang="de-DE" sz="3000" dirty="0"/>
              <a:t>2.2.1.  Strategien und Erkennungsmerkmale</a:t>
            </a:r>
          </a:p>
        </p:txBody>
      </p:sp>
    </p:spTree>
    <p:extLst>
      <p:ext uri="{BB962C8B-B14F-4D97-AF65-F5344CB8AC3E}">
        <p14:creationId xmlns:p14="http://schemas.microsoft.com/office/powerpoint/2010/main" val="29863882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F5540C1-F86F-4551-8474-0DFDB11A54C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71551" y="1295396"/>
            <a:ext cx="2968438" cy="3197595"/>
          </a:xfrm>
        </p:spPr>
        <p:txBody>
          <a:bodyPr/>
          <a:lstStyle/>
          <a:p>
            <a:r>
              <a:rPr lang="de-DE" b="1" dirty="0"/>
              <a:t>Entwicklungszyklus </a:t>
            </a:r>
            <a:r>
              <a:rPr lang="de-DE" dirty="0"/>
              <a:t>wird</a:t>
            </a:r>
            <a:r>
              <a:rPr lang="de-DE" b="1" dirty="0"/>
              <a:t> </a:t>
            </a:r>
            <a:r>
              <a:rPr lang="de-DE" dirty="0"/>
              <a:t>bereits</a:t>
            </a:r>
            <a:r>
              <a:rPr lang="de-DE" b="1" dirty="0"/>
              <a:t> im Frühjahr abgeschlossen </a:t>
            </a:r>
          </a:p>
          <a:p>
            <a:r>
              <a:rPr lang="de-DE" dirty="0"/>
              <a:t>Pflanzen</a:t>
            </a:r>
            <a:r>
              <a:rPr lang="de-DE" b="1" dirty="0"/>
              <a:t> </a:t>
            </a:r>
            <a:r>
              <a:rPr lang="de-DE" dirty="0"/>
              <a:t>überdauern trockene Sommermonate in </a:t>
            </a:r>
            <a:r>
              <a:rPr lang="de-DE" b="1" dirty="0"/>
              <a:t>unterirdischen Speicherorganen</a:t>
            </a:r>
          </a:p>
          <a:p>
            <a:r>
              <a:rPr lang="de-DE" dirty="0"/>
              <a:t>Bsp.: Zierlauch </a:t>
            </a:r>
            <a:r>
              <a:rPr lang="de-DE" sz="1700" dirty="0"/>
              <a:t>(</a:t>
            </a:r>
            <a:r>
              <a:rPr lang="de-DE" sz="1700" i="1" dirty="0"/>
              <a:t>Allium</a:t>
            </a:r>
            <a:r>
              <a:rPr lang="de-DE" sz="1700" dirty="0"/>
              <a:t>-Arten), </a:t>
            </a:r>
            <a:r>
              <a:rPr lang="de-DE" dirty="0"/>
              <a:t>Traubenhyazinthe </a:t>
            </a:r>
            <a:r>
              <a:rPr lang="de-DE" sz="1700" dirty="0"/>
              <a:t>(</a:t>
            </a:r>
            <a:r>
              <a:rPr lang="de-DE" sz="1700" i="1" dirty="0" err="1"/>
              <a:t>Muscari</a:t>
            </a:r>
            <a:r>
              <a:rPr lang="de-DE" sz="1700" dirty="0"/>
              <a:t>-Arten), </a:t>
            </a:r>
            <a:r>
              <a:rPr lang="de-DE" dirty="0"/>
              <a:t>Tulpen </a:t>
            </a:r>
            <a:r>
              <a:rPr lang="de-DE" sz="1700" dirty="0"/>
              <a:t>(</a:t>
            </a:r>
            <a:r>
              <a:rPr lang="de-DE" sz="1700" i="1" dirty="0" err="1"/>
              <a:t>Tulipa</a:t>
            </a:r>
            <a:r>
              <a:rPr lang="de-DE" sz="1700" i="1" dirty="0"/>
              <a:t>-Arten</a:t>
            </a:r>
            <a:r>
              <a:rPr lang="de-DE" sz="1700" dirty="0"/>
              <a:t>)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BD604BC-25DA-468C-AC0B-2821F996AF7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Vermeidung trockener Zeiträume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9FD9F7AE-D85B-4611-8E20-D829BFB614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3013" y="599567"/>
            <a:ext cx="1691472" cy="1573223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07F6A681-ABF0-4D21-982A-1E2B5C9F1B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3013" y="3056118"/>
            <a:ext cx="1691472" cy="1506387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02C1835D-778A-43D4-B8C7-EF20B6E245A0}"/>
              </a:ext>
            </a:extLst>
          </p:cNvPr>
          <p:cNvSpPr txBox="1"/>
          <p:nvPr/>
        </p:nvSpPr>
        <p:spPr>
          <a:xfrm>
            <a:off x="6009744" y="2172790"/>
            <a:ext cx="1621295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</a:pPr>
            <a:r>
              <a:rPr lang="de-DE" sz="1200" dirty="0">
                <a:latin typeface="+mn-lt"/>
              </a:rPr>
              <a:t>Traubenhyazinthe</a:t>
            </a:r>
            <a:br>
              <a:rPr lang="de-DE" sz="1200" dirty="0">
                <a:latin typeface="+mn-lt"/>
              </a:rPr>
            </a:br>
            <a:r>
              <a:rPr lang="de-DE" sz="1000" dirty="0">
                <a:latin typeface="+mn-lt"/>
              </a:rPr>
              <a:t>(</a:t>
            </a:r>
            <a:r>
              <a:rPr lang="de-DE" sz="1000" i="1" dirty="0" err="1">
                <a:latin typeface="+mn-lt"/>
              </a:rPr>
              <a:t>Muscari</a:t>
            </a:r>
            <a:r>
              <a:rPr lang="de-DE" sz="1000" i="1" dirty="0">
                <a:latin typeface="+mn-lt"/>
              </a:rPr>
              <a:t> </a:t>
            </a:r>
            <a:r>
              <a:rPr lang="de-DE" sz="1000" i="1" dirty="0" err="1">
                <a:latin typeface="+mn-lt"/>
              </a:rPr>
              <a:t>armeniacum</a:t>
            </a:r>
            <a:r>
              <a:rPr lang="de-DE" sz="1000" dirty="0">
                <a:latin typeface="+mn-lt"/>
              </a:rPr>
              <a:t>) </a:t>
            </a:r>
            <a:r>
              <a:rPr lang="de-DE" sz="800" dirty="0">
                <a:latin typeface="+mn-lt"/>
              </a:rPr>
              <a:t>(80)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1E1ACF5A-E533-4E57-81EB-234C5496BF30}"/>
              </a:ext>
            </a:extLst>
          </p:cNvPr>
          <p:cNvSpPr txBox="1"/>
          <p:nvPr/>
        </p:nvSpPr>
        <p:spPr>
          <a:xfrm>
            <a:off x="4102496" y="3865743"/>
            <a:ext cx="1691472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sz="1200" dirty="0">
                <a:latin typeface="+mn-lt"/>
              </a:rPr>
              <a:t>Purpur-Kugellauch</a:t>
            </a:r>
            <a:br>
              <a:rPr lang="de-DE" sz="1200" dirty="0">
                <a:latin typeface="+mn-lt"/>
              </a:rPr>
            </a:br>
            <a:r>
              <a:rPr lang="de-DE" sz="1000" dirty="0">
                <a:latin typeface="+mn-lt"/>
              </a:rPr>
              <a:t>(</a:t>
            </a:r>
            <a:r>
              <a:rPr lang="de-DE" sz="1000" i="1" dirty="0">
                <a:latin typeface="+mn-lt"/>
              </a:rPr>
              <a:t>Allium </a:t>
            </a:r>
            <a:r>
              <a:rPr lang="de-DE" sz="1000" i="1" dirty="0" err="1">
                <a:latin typeface="+mn-lt"/>
              </a:rPr>
              <a:t>aflatunense</a:t>
            </a:r>
            <a:r>
              <a:rPr lang="de-DE" sz="1000" i="1" dirty="0">
                <a:latin typeface="+mn-lt"/>
              </a:rPr>
              <a:t> </a:t>
            </a:r>
            <a:br>
              <a:rPr lang="de-DE" sz="1000" i="1" dirty="0">
                <a:latin typeface="+mn-lt"/>
              </a:rPr>
            </a:br>
            <a:r>
              <a:rPr lang="de-DE" sz="1000" i="1" dirty="0">
                <a:latin typeface="+mn-lt"/>
              </a:rPr>
              <a:t> </a:t>
            </a:r>
            <a:r>
              <a:rPr lang="de-DE" sz="1000" dirty="0">
                <a:latin typeface="+mn-lt"/>
              </a:rPr>
              <a:t>'Purple Sensation</a:t>
            </a:r>
            <a:r>
              <a:rPr lang="de-DE" sz="1000" dirty="0"/>
              <a:t>‘</a:t>
            </a:r>
            <a:r>
              <a:rPr lang="de-DE" sz="1000" dirty="0">
                <a:latin typeface="+mn-lt"/>
              </a:rPr>
              <a:t>) </a:t>
            </a:r>
            <a:r>
              <a:rPr lang="de-DE" sz="800" dirty="0">
                <a:latin typeface="+mn-lt"/>
              </a:rPr>
              <a:t>(81)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F80F80D7-F241-49F7-B352-5AA56CEBBB4F}"/>
              </a:ext>
            </a:extLst>
          </p:cNvPr>
          <p:cNvSpPr txBox="1"/>
          <p:nvPr/>
        </p:nvSpPr>
        <p:spPr>
          <a:xfrm>
            <a:off x="6009744" y="4562505"/>
            <a:ext cx="1621295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</a:pPr>
            <a:r>
              <a:rPr lang="de-DE" sz="1200" dirty="0">
                <a:latin typeface="+mn-lt"/>
              </a:rPr>
              <a:t>Felsen-Tulpe</a:t>
            </a:r>
            <a:br>
              <a:rPr lang="de-DE" sz="1200" dirty="0">
                <a:latin typeface="+mn-lt"/>
              </a:rPr>
            </a:br>
            <a:r>
              <a:rPr lang="de-DE" sz="1000" dirty="0">
                <a:latin typeface="+mn-lt"/>
              </a:rPr>
              <a:t>(</a:t>
            </a:r>
            <a:r>
              <a:rPr lang="de-DE" sz="1000" i="1" dirty="0" err="1">
                <a:latin typeface="+mn-lt"/>
              </a:rPr>
              <a:t>Tulipa</a:t>
            </a:r>
            <a:r>
              <a:rPr lang="de-DE" sz="1000" i="1" dirty="0">
                <a:latin typeface="+mn-lt"/>
              </a:rPr>
              <a:t> </a:t>
            </a:r>
            <a:r>
              <a:rPr lang="de-DE" sz="1000" i="1" dirty="0" err="1">
                <a:latin typeface="+mn-lt"/>
              </a:rPr>
              <a:t>bakeri</a:t>
            </a:r>
            <a:r>
              <a:rPr lang="de-DE" sz="1000" dirty="0">
                <a:latin typeface="+mn-lt"/>
              </a:rPr>
              <a:t>) </a:t>
            </a:r>
            <a:r>
              <a:rPr lang="de-DE" sz="800" dirty="0">
                <a:latin typeface="+mn-lt"/>
              </a:rPr>
              <a:t>(82)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11055E7A-43B8-45D4-9BF9-BD44912423A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54545" y="1922642"/>
            <a:ext cx="1634901" cy="1943101"/>
          </a:xfrm>
          <a:prstGeom prst="rect">
            <a:avLst/>
          </a:prstGeom>
        </p:spPr>
      </p:pic>
      <p:sp>
        <p:nvSpPr>
          <p:cNvPr id="14" name="Titel 4">
            <a:extLst>
              <a:ext uri="{FF2B5EF4-FFF2-40B4-BE49-F238E27FC236}">
                <a16:creationId xmlns:a16="http://schemas.microsoft.com/office/drawing/2014/main" id="{AF7D122E-33E7-455C-8F2A-23A0E36B90DB}"/>
              </a:ext>
            </a:extLst>
          </p:cNvPr>
          <p:cNvSpPr txBox="1">
            <a:spLocks/>
          </p:cNvSpPr>
          <p:nvPr/>
        </p:nvSpPr>
        <p:spPr>
          <a:xfrm rot="5400000">
            <a:off x="7609741" y="2828486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Stauden</a:t>
            </a:r>
          </a:p>
        </p:txBody>
      </p:sp>
    </p:spTree>
    <p:extLst>
      <p:ext uri="{BB962C8B-B14F-4D97-AF65-F5344CB8AC3E}">
        <p14:creationId xmlns:p14="http://schemas.microsoft.com/office/powerpoint/2010/main" val="366544759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627B208E-7E16-4DB2-BAFF-C99C0054B87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135880" y="1295396"/>
            <a:ext cx="3063240" cy="3197595"/>
          </a:xfrm>
        </p:spPr>
        <p:txBody>
          <a:bodyPr/>
          <a:lstStyle/>
          <a:p>
            <a:r>
              <a:rPr lang="de-DE" dirty="0"/>
              <a:t>Besonders </a:t>
            </a:r>
            <a:r>
              <a:rPr lang="de-DE" b="1" dirty="0"/>
              <a:t>ausgedehntes oder tiefgehendes Wurzelsystem </a:t>
            </a:r>
            <a:r>
              <a:rPr lang="de-DE" dirty="0"/>
              <a:t>hilft dabei, schwer zugängliche Wasserreserven zu erschließen</a:t>
            </a:r>
          </a:p>
          <a:p>
            <a:r>
              <a:rPr lang="de-DE" dirty="0"/>
              <a:t>Bsp.:  Mannstreu </a:t>
            </a:r>
            <a:r>
              <a:rPr lang="de-DE" sz="1700" dirty="0"/>
              <a:t>(</a:t>
            </a:r>
            <a:r>
              <a:rPr lang="de-DE" sz="1700" i="1" dirty="0" err="1"/>
              <a:t>Eryngium</a:t>
            </a:r>
            <a:r>
              <a:rPr lang="de-DE" sz="1700" dirty="0"/>
              <a:t>-Arten)</a:t>
            </a:r>
            <a:r>
              <a:rPr lang="de-DE" dirty="0"/>
              <a:t>, Walzen-Wolfsmilch </a:t>
            </a:r>
            <a:r>
              <a:rPr lang="de-DE" sz="1700" dirty="0"/>
              <a:t>(</a:t>
            </a:r>
            <a:r>
              <a:rPr lang="de-DE" sz="1700" i="1" dirty="0"/>
              <a:t>Euphorbia </a:t>
            </a:r>
            <a:r>
              <a:rPr lang="de-DE" sz="1700" i="1" dirty="0" err="1"/>
              <a:t>myrsinites</a:t>
            </a:r>
            <a:r>
              <a:rPr lang="de-DE" sz="1700" dirty="0"/>
              <a:t>) </a:t>
            </a:r>
            <a:r>
              <a:rPr lang="de-DE" dirty="0"/>
              <a:t>oder Missouri-Nachtkerze </a:t>
            </a:r>
            <a:r>
              <a:rPr lang="de-DE" sz="1700" dirty="0"/>
              <a:t>(</a:t>
            </a:r>
            <a:r>
              <a:rPr lang="de-DE" sz="1700" i="1" dirty="0" err="1"/>
              <a:t>Oenothera</a:t>
            </a:r>
            <a:r>
              <a:rPr lang="de-DE" sz="1700" i="1" dirty="0"/>
              <a:t> </a:t>
            </a:r>
            <a:r>
              <a:rPr lang="de-DE" sz="1700" i="1" dirty="0" err="1"/>
              <a:t>macrocarpa</a:t>
            </a:r>
            <a:r>
              <a:rPr lang="de-DE" sz="1700" dirty="0"/>
              <a:t>) 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5CE780F-F669-4713-93A4-66D74A6B3A7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Tiefreichendes Wurzelsystem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391A74A-B3A8-4FEC-B9AD-4A6A2CF73E1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"/>
          <a:stretch/>
        </p:blipFill>
        <p:spPr>
          <a:xfrm>
            <a:off x="960326" y="1044072"/>
            <a:ext cx="1837361" cy="1488827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49989BB7-C3FC-4E28-8ECF-DE6BCEFD508E}"/>
              </a:ext>
            </a:extLst>
          </p:cNvPr>
          <p:cNvSpPr txBox="1"/>
          <p:nvPr/>
        </p:nvSpPr>
        <p:spPr>
          <a:xfrm>
            <a:off x="876306" y="2502121"/>
            <a:ext cx="169147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sz="1200" dirty="0">
                <a:latin typeface="+mn-lt"/>
              </a:rPr>
              <a:t>Walzen-Wolfsmilch</a:t>
            </a:r>
            <a:br>
              <a:rPr lang="de-DE" sz="1200" dirty="0">
                <a:latin typeface="+mn-lt"/>
              </a:rPr>
            </a:br>
            <a:r>
              <a:rPr lang="de-DE" sz="1000" dirty="0">
                <a:latin typeface="+mn-lt"/>
              </a:rPr>
              <a:t>(</a:t>
            </a:r>
            <a:r>
              <a:rPr lang="de-DE" sz="1000" i="1" dirty="0">
                <a:latin typeface="+mn-lt"/>
              </a:rPr>
              <a:t>Euphorbia </a:t>
            </a:r>
            <a:r>
              <a:rPr lang="de-DE" sz="1000" i="1" dirty="0" err="1">
                <a:latin typeface="+mn-lt"/>
              </a:rPr>
              <a:t>myrsinites</a:t>
            </a:r>
            <a:r>
              <a:rPr lang="de-DE" sz="1000" dirty="0">
                <a:latin typeface="+mn-lt"/>
              </a:rPr>
              <a:t>)</a:t>
            </a:r>
            <a:r>
              <a:rPr lang="de-DE" sz="1000" i="1" dirty="0">
                <a:latin typeface="+mn-lt"/>
              </a:rPr>
              <a:t> </a:t>
            </a:r>
            <a:r>
              <a:rPr lang="de-DE" sz="800" dirty="0">
                <a:latin typeface="+mn-lt"/>
              </a:rPr>
              <a:t>(83)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8D093786-0519-4861-8C5C-EF1EA4DD76C8}"/>
              </a:ext>
            </a:extLst>
          </p:cNvPr>
          <p:cNvSpPr txBox="1"/>
          <p:nvPr/>
        </p:nvSpPr>
        <p:spPr>
          <a:xfrm>
            <a:off x="858938" y="4415618"/>
            <a:ext cx="19387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dirty="0">
                <a:latin typeface="+mn-lt"/>
              </a:rPr>
              <a:t>Prärie-Nachtkerze</a:t>
            </a:r>
            <a:r>
              <a:rPr lang="de-DE" dirty="0">
                <a:latin typeface="+mn-lt"/>
              </a:rPr>
              <a:t> </a:t>
            </a:r>
            <a:r>
              <a:rPr lang="de-DE" sz="1000" dirty="0">
                <a:latin typeface="+mn-lt"/>
              </a:rPr>
              <a:t>(</a:t>
            </a:r>
            <a:r>
              <a:rPr lang="de-DE" sz="1000" i="1" dirty="0" err="1">
                <a:latin typeface="+mn-lt"/>
              </a:rPr>
              <a:t>Oenothera</a:t>
            </a:r>
            <a:r>
              <a:rPr lang="de-DE" sz="1000" i="1" dirty="0">
                <a:latin typeface="+mn-lt"/>
              </a:rPr>
              <a:t> </a:t>
            </a:r>
            <a:r>
              <a:rPr lang="de-DE" sz="1000" i="1" dirty="0" err="1">
                <a:latin typeface="+mn-lt"/>
              </a:rPr>
              <a:t>macrocarpa</a:t>
            </a:r>
            <a:r>
              <a:rPr lang="de-DE" sz="1000" i="1" dirty="0">
                <a:latin typeface="+mn-lt"/>
              </a:rPr>
              <a:t> </a:t>
            </a:r>
            <a:r>
              <a:rPr lang="de-DE" sz="1000" dirty="0" err="1">
                <a:latin typeface="+mn-lt"/>
              </a:rPr>
              <a:t>subsp</a:t>
            </a:r>
            <a:r>
              <a:rPr lang="de-DE" sz="1000" i="1" dirty="0">
                <a:latin typeface="+mn-lt"/>
              </a:rPr>
              <a:t>. </a:t>
            </a:r>
            <a:r>
              <a:rPr lang="de-DE" sz="1000" i="1" dirty="0" err="1">
                <a:latin typeface="+mn-lt"/>
              </a:rPr>
              <a:t>incana</a:t>
            </a:r>
            <a:r>
              <a:rPr lang="de-DE" sz="1000" dirty="0">
                <a:latin typeface="+mn-lt"/>
              </a:rPr>
              <a:t>) 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+mn-cs"/>
              </a:rPr>
              <a:t>(84)</a:t>
            </a:r>
            <a:endParaRPr lang="de-DE" sz="1000" dirty="0">
              <a:latin typeface="+mn-lt"/>
            </a:endParaRP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B6E82493-5215-4890-9EA1-79648F33FB8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71939" y="1693065"/>
            <a:ext cx="1691471" cy="2282752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09ED6086-8DFF-4C0E-A330-07D83B094A4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0325" y="2978746"/>
            <a:ext cx="1837361" cy="1514245"/>
          </a:xfrm>
          <a:prstGeom prst="rect">
            <a:avLst/>
          </a:prstGeom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53037F02-D8EE-49E2-AAEE-582DA1FF0436}"/>
              </a:ext>
            </a:extLst>
          </p:cNvPr>
          <p:cNvSpPr txBox="1"/>
          <p:nvPr/>
        </p:nvSpPr>
        <p:spPr>
          <a:xfrm>
            <a:off x="2997409" y="3892398"/>
            <a:ext cx="19387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sz="1200" dirty="0">
                <a:latin typeface="+mn-lt"/>
              </a:rPr>
              <a:t>Elfenbein-Mannstreu</a:t>
            </a:r>
            <a:r>
              <a:rPr lang="de-DE" dirty="0">
                <a:latin typeface="+mn-lt"/>
              </a:rPr>
              <a:t> </a:t>
            </a:r>
            <a:r>
              <a:rPr lang="de-DE" sz="1000" dirty="0">
                <a:latin typeface="+mn-lt"/>
              </a:rPr>
              <a:t>(</a:t>
            </a:r>
            <a:r>
              <a:rPr lang="de-DE" sz="1000" i="1" dirty="0" err="1">
                <a:latin typeface="+mn-lt"/>
              </a:rPr>
              <a:t>Eryngium</a:t>
            </a:r>
            <a:r>
              <a:rPr lang="de-DE" sz="1000" i="1" dirty="0">
                <a:latin typeface="+mn-lt"/>
              </a:rPr>
              <a:t> </a:t>
            </a:r>
            <a:r>
              <a:rPr lang="de-DE" sz="1000" i="1" dirty="0" err="1">
                <a:latin typeface="+mn-lt"/>
              </a:rPr>
              <a:t>giganteum</a:t>
            </a:r>
            <a:r>
              <a:rPr lang="de-DE" sz="1000" dirty="0">
                <a:latin typeface="+mn-lt"/>
              </a:rPr>
              <a:t>) </a:t>
            </a:r>
            <a:r>
              <a:rPr kumimoji="0" lang="de-DE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ＭＳ Ｐゴシック" panose="020B0600070205080204" pitchFamily="34" charset="-128"/>
                <a:cs typeface="+mn-cs"/>
              </a:rPr>
              <a:t>(85)</a:t>
            </a:r>
            <a:endParaRPr lang="de-DE" sz="1000" dirty="0">
              <a:latin typeface="+mn-lt"/>
            </a:endParaRPr>
          </a:p>
        </p:txBody>
      </p:sp>
      <p:sp>
        <p:nvSpPr>
          <p:cNvPr id="10" name="Titel 4">
            <a:extLst>
              <a:ext uri="{FF2B5EF4-FFF2-40B4-BE49-F238E27FC236}">
                <a16:creationId xmlns:a16="http://schemas.microsoft.com/office/drawing/2014/main" id="{87C023D1-8D2A-4742-8C6D-0ACC7569334B}"/>
              </a:ext>
            </a:extLst>
          </p:cNvPr>
          <p:cNvSpPr txBox="1">
            <a:spLocks/>
          </p:cNvSpPr>
          <p:nvPr/>
        </p:nvSpPr>
        <p:spPr>
          <a:xfrm rot="5400000">
            <a:off x="7609741" y="2828486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Stauden</a:t>
            </a:r>
          </a:p>
        </p:txBody>
      </p:sp>
    </p:spTree>
    <p:extLst>
      <p:ext uri="{BB962C8B-B14F-4D97-AF65-F5344CB8AC3E}">
        <p14:creationId xmlns:p14="http://schemas.microsoft.com/office/powerpoint/2010/main" val="139925414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38F8DEB6-0321-4B51-BFEC-944D08F76C1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de-DE" dirty="0"/>
              <a:t>Je </a:t>
            </a:r>
            <a:r>
              <a:rPr lang="de-DE" b="1" dirty="0"/>
              <a:t>geringer die Blattoberfläche</a:t>
            </a:r>
            <a:r>
              <a:rPr lang="de-DE" dirty="0"/>
              <a:t>, desto </a:t>
            </a:r>
            <a:r>
              <a:rPr lang="de-DE" b="1" dirty="0"/>
              <a:t>geringer</a:t>
            </a:r>
            <a:r>
              <a:rPr lang="de-DE" dirty="0"/>
              <a:t> die Fläche, über die Wasser durch </a:t>
            </a:r>
            <a:r>
              <a:rPr lang="de-DE" b="1" dirty="0"/>
              <a:t>Verdunstung</a:t>
            </a:r>
            <a:r>
              <a:rPr lang="de-DE" dirty="0"/>
              <a:t> verloren gehen kann</a:t>
            </a:r>
          </a:p>
          <a:p>
            <a:r>
              <a:rPr lang="de-DE" dirty="0"/>
              <a:t>Bsp.: Steppen-Wolfsmilch </a:t>
            </a:r>
            <a:r>
              <a:rPr lang="de-DE" sz="1600" dirty="0"/>
              <a:t>(</a:t>
            </a:r>
            <a:r>
              <a:rPr lang="de-DE" sz="1600" i="1" dirty="0"/>
              <a:t>Euphorbia </a:t>
            </a:r>
            <a:r>
              <a:rPr lang="de-DE" sz="1600" i="1" dirty="0" err="1"/>
              <a:t>seguieriana</a:t>
            </a:r>
            <a:r>
              <a:rPr lang="de-DE" sz="1600" i="1" dirty="0"/>
              <a:t> </a:t>
            </a:r>
            <a:r>
              <a:rPr lang="de-DE" sz="1600" dirty="0" err="1"/>
              <a:t>subsp</a:t>
            </a:r>
            <a:r>
              <a:rPr lang="de-DE" sz="1600" dirty="0"/>
              <a:t>. </a:t>
            </a:r>
            <a:r>
              <a:rPr lang="de-DE" sz="1600" i="1" dirty="0" err="1"/>
              <a:t>niciciana</a:t>
            </a:r>
            <a:r>
              <a:rPr lang="de-DE" sz="1600" dirty="0"/>
              <a:t>)</a:t>
            </a:r>
            <a:r>
              <a:rPr lang="de-DE" sz="1700" dirty="0"/>
              <a:t>, </a:t>
            </a:r>
            <a:r>
              <a:rPr lang="de-DE" dirty="0"/>
              <a:t>Echter Lavendel </a:t>
            </a:r>
            <a:r>
              <a:rPr lang="de-DE" sz="1600" dirty="0"/>
              <a:t>(</a:t>
            </a:r>
            <a:r>
              <a:rPr lang="de-DE" sz="1600" i="1" dirty="0" err="1"/>
              <a:t>Lavandula</a:t>
            </a:r>
            <a:r>
              <a:rPr lang="de-DE" sz="1600" i="1" dirty="0"/>
              <a:t> </a:t>
            </a:r>
            <a:r>
              <a:rPr lang="de-DE" sz="1600" i="1" dirty="0" err="1"/>
              <a:t>angustifolia</a:t>
            </a:r>
            <a:r>
              <a:rPr lang="de-DE" sz="1600" dirty="0"/>
              <a:t>)</a:t>
            </a:r>
            <a:r>
              <a:rPr lang="de-DE" sz="1500" dirty="0"/>
              <a:t>, </a:t>
            </a:r>
            <a:r>
              <a:rPr lang="de-DE" dirty="0"/>
              <a:t>Blauer Stauden-Lein </a:t>
            </a:r>
            <a:br>
              <a:rPr lang="de-DE" dirty="0"/>
            </a:br>
            <a:r>
              <a:rPr lang="de-DE" sz="1600" dirty="0"/>
              <a:t>(</a:t>
            </a:r>
            <a:r>
              <a:rPr lang="de-DE" sz="1600" i="1" dirty="0"/>
              <a:t>Linum </a:t>
            </a:r>
            <a:r>
              <a:rPr lang="de-DE" sz="1600" i="1" dirty="0" err="1"/>
              <a:t>perenne</a:t>
            </a:r>
            <a:r>
              <a:rPr lang="de-DE" sz="1600" dirty="0"/>
              <a:t>)</a:t>
            </a:r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08D431F-52FD-45C7-9F73-89EE23EDD09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Reduzierte Blattoberfläche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4BA63E43-3732-4B53-A89A-3489847B3C3D}"/>
              </a:ext>
            </a:extLst>
          </p:cNvPr>
          <p:cNvSpPr txBox="1"/>
          <p:nvPr/>
        </p:nvSpPr>
        <p:spPr>
          <a:xfrm>
            <a:off x="5114927" y="2238327"/>
            <a:ext cx="2664401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sz="1200" dirty="0">
                <a:latin typeface="+mn-lt"/>
              </a:rPr>
              <a:t>Steppen-Wolfsmilch</a:t>
            </a:r>
            <a:br>
              <a:rPr lang="de-DE" sz="1200" dirty="0">
                <a:latin typeface="+mn-lt"/>
              </a:rPr>
            </a:br>
            <a:r>
              <a:rPr lang="de-DE" sz="1000" dirty="0">
                <a:latin typeface="+mn-lt"/>
              </a:rPr>
              <a:t>(</a:t>
            </a:r>
            <a:r>
              <a:rPr lang="de-DE" sz="1000" i="1" dirty="0">
                <a:latin typeface="+mn-lt"/>
              </a:rPr>
              <a:t>Euphorbia </a:t>
            </a:r>
            <a:r>
              <a:rPr lang="de-DE" sz="1000" i="1" dirty="0" err="1">
                <a:latin typeface="+mn-lt"/>
              </a:rPr>
              <a:t>seguieriana</a:t>
            </a:r>
            <a:r>
              <a:rPr lang="de-DE" sz="1000" i="1" dirty="0">
                <a:latin typeface="+mn-lt"/>
              </a:rPr>
              <a:t> </a:t>
            </a:r>
            <a:r>
              <a:rPr lang="de-DE" sz="1000" i="1" dirty="0" err="1">
                <a:latin typeface="+mn-lt"/>
              </a:rPr>
              <a:t>subsp</a:t>
            </a:r>
            <a:r>
              <a:rPr lang="de-DE" sz="1000" i="1" dirty="0">
                <a:latin typeface="+mn-lt"/>
              </a:rPr>
              <a:t>. </a:t>
            </a:r>
            <a:r>
              <a:rPr lang="de-DE" sz="1000" i="1" dirty="0" err="1">
                <a:latin typeface="+mn-lt"/>
              </a:rPr>
              <a:t>niciciana</a:t>
            </a:r>
            <a:r>
              <a:rPr lang="de-DE" sz="1000" dirty="0">
                <a:latin typeface="+mn-lt"/>
              </a:rPr>
              <a:t>) </a:t>
            </a:r>
            <a:r>
              <a:rPr lang="de-DE" sz="800" dirty="0">
                <a:latin typeface="+mn-lt"/>
              </a:rPr>
              <a:t>(86)</a:t>
            </a:r>
            <a:endParaRPr lang="de-DE" sz="1000" dirty="0">
              <a:latin typeface="+mn-lt"/>
            </a:endParaRPr>
          </a:p>
        </p:txBody>
      </p:sp>
      <p:sp>
        <p:nvSpPr>
          <p:cNvPr id="7" name="Titel 4">
            <a:extLst>
              <a:ext uri="{FF2B5EF4-FFF2-40B4-BE49-F238E27FC236}">
                <a16:creationId xmlns:a16="http://schemas.microsoft.com/office/drawing/2014/main" id="{3CE9FE73-2A3F-4D4A-8C88-48274DEA5647}"/>
              </a:ext>
            </a:extLst>
          </p:cNvPr>
          <p:cNvSpPr txBox="1">
            <a:spLocks/>
          </p:cNvSpPr>
          <p:nvPr/>
        </p:nvSpPr>
        <p:spPr>
          <a:xfrm rot="5400000">
            <a:off x="7609741" y="2828486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Stauden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4ABFA13E-4775-492F-BEE4-560D72D89CE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87748" y="2831305"/>
            <a:ext cx="2349310" cy="1809998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676597D6-6471-48C0-BAB8-CF898C5D8E77}"/>
              </a:ext>
            </a:extLst>
          </p:cNvPr>
          <p:cNvSpPr txBox="1"/>
          <p:nvPr/>
        </p:nvSpPr>
        <p:spPr>
          <a:xfrm>
            <a:off x="5114927" y="4638572"/>
            <a:ext cx="2075398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de-DE" sz="1200" dirty="0">
                <a:latin typeface="+mn-lt"/>
              </a:rPr>
              <a:t>Blauer Stauden-Lein</a:t>
            </a:r>
            <a:br>
              <a:rPr lang="de-DE" sz="1200" dirty="0">
                <a:latin typeface="+mn-lt"/>
              </a:rPr>
            </a:br>
            <a:r>
              <a:rPr lang="de-DE" sz="1000" dirty="0">
                <a:latin typeface="+mn-lt"/>
              </a:rPr>
              <a:t>(</a:t>
            </a:r>
            <a:r>
              <a:rPr lang="de-DE" sz="1000" i="1" dirty="0">
                <a:latin typeface="+mn-lt"/>
              </a:rPr>
              <a:t>Linum </a:t>
            </a:r>
            <a:r>
              <a:rPr lang="de-DE" sz="1000" i="1" dirty="0" err="1">
                <a:latin typeface="+mn-lt"/>
              </a:rPr>
              <a:t>perenne</a:t>
            </a:r>
            <a:r>
              <a:rPr lang="de-DE" sz="1000" dirty="0">
                <a:latin typeface="+mn-lt"/>
              </a:rPr>
              <a:t>) </a:t>
            </a:r>
            <a:r>
              <a:rPr lang="de-DE" sz="800" dirty="0">
                <a:latin typeface="+mn-lt"/>
              </a:rPr>
              <a:t>(87)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7A1247B4-ADD6-4666-897D-7AFCA5F6C26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87748" y="351099"/>
            <a:ext cx="2349310" cy="1888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56865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8BDFA94-63E6-484C-8881-912D4072502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60325" y="1252209"/>
            <a:ext cx="3537069" cy="3197595"/>
          </a:xfrm>
        </p:spPr>
        <p:txBody>
          <a:bodyPr/>
          <a:lstStyle/>
          <a:p>
            <a:r>
              <a:rPr lang="de-DE" dirty="0"/>
              <a:t>Silbrig-graue Belaubung entsteht durch</a:t>
            </a:r>
            <a:endParaRPr lang="de-DE" b="1" dirty="0"/>
          </a:p>
          <a:p>
            <a:pPr lvl="1"/>
            <a:r>
              <a:rPr lang="de-DE" sz="1900" b="1" dirty="0"/>
              <a:t>Wachsschicht, die vor </a:t>
            </a:r>
            <a:r>
              <a:rPr lang="de-DE" sz="1900" dirty="0"/>
              <a:t> Verdunstung schützt</a:t>
            </a:r>
          </a:p>
          <a:p>
            <a:pPr lvl="2">
              <a:buClr>
                <a:srgbClr val="7AB800"/>
              </a:buClr>
              <a:buFont typeface="Calibri" panose="020F0502020204030204" pitchFamily="34" charset="0"/>
              <a:buChar char="→"/>
            </a:pPr>
            <a:r>
              <a:rPr lang="de-DE" sz="1600" dirty="0">
                <a:latin typeface="+mn-lt"/>
              </a:rPr>
              <a:t>Bsp.: Palmlilie (</a:t>
            </a:r>
            <a:r>
              <a:rPr lang="de-DE" sz="1600" i="1" dirty="0">
                <a:latin typeface="+mn-lt"/>
              </a:rPr>
              <a:t>Yucca </a:t>
            </a:r>
            <a:r>
              <a:rPr lang="de-DE" sz="1600" i="1" dirty="0" err="1">
                <a:latin typeface="+mn-lt"/>
              </a:rPr>
              <a:t>filamentosa</a:t>
            </a:r>
            <a:r>
              <a:rPr lang="de-DE" sz="1600" dirty="0">
                <a:latin typeface="+mn-lt"/>
              </a:rPr>
              <a:t>), Schwertlilie </a:t>
            </a:r>
            <a:br>
              <a:rPr lang="de-DE" sz="1600" dirty="0">
                <a:latin typeface="+mn-lt"/>
              </a:rPr>
            </a:br>
            <a:r>
              <a:rPr lang="de-DE" sz="1600" dirty="0">
                <a:latin typeface="+mn-lt"/>
              </a:rPr>
              <a:t>(</a:t>
            </a:r>
            <a:r>
              <a:rPr lang="de-DE" sz="1600" i="1" dirty="0">
                <a:latin typeface="+mn-lt"/>
              </a:rPr>
              <a:t>Iris </a:t>
            </a:r>
            <a:r>
              <a:rPr lang="de-DE" sz="1600" i="1" dirty="0" err="1">
                <a:latin typeface="+mn-lt"/>
              </a:rPr>
              <a:t>barbata</a:t>
            </a:r>
            <a:r>
              <a:rPr lang="de-DE" sz="1600" dirty="0">
                <a:latin typeface="+mn-lt"/>
              </a:rPr>
              <a:t>)</a:t>
            </a:r>
          </a:p>
          <a:p>
            <a:pPr lvl="1"/>
            <a:r>
              <a:rPr lang="de-DE" sz="1900" b="1" dirty="0"/>
              <a:t>Behaarung</a:t>
            </a:r>
            <a:r>
              <a:rPr lang="de-DE" sz="1900" dirty="0"/>
              <a:t>, die Verdunstung reduziert und einfallende Strahlung reflektiert</a:t>
            </a:r>
          </a:p>
          <a:p>
            <a:pPr lvl="2">
              <a:buClr>
                <a:srgbClr val="7AB800"/>
              </a:buClr>
              <a:buFont typeface="Calibri" panose="020F0502020204030204" pitchFamily="34" charset="0"/>
              <a:buChar char="→"/>
            </a:pPr>
            <a:r>
              <a:rPr lang="de-DE" sz="1600" dirty="0">
                <a:latin typeface="+mn-lt"/>
              </a:rPr>
              <a:t>Bsp.: Echter Salbei (</a:t>
            </a:r>
            <a:r>
              <a:rPr lang="de-DE" sz="1600" i="1" dirty="0">
                <a:latin typeface="+mn-lt"/>
              </a:rPr>
              <a:t>Salvia officinalis</a:t>
            </a:r>
            <a:r>
              <a:rPr lang="de-DE" sz="1600" dirty="0">
                <a:latin typeface="+mn-lt"/>
              </a:rPr>
              <a:t>), Woll-Ziest </a:t>
            </a:r>
            <a:br>
              <a:rPr lang="de-DE" sz="1600" dirty="0">
                <a:latin typeface="+mn-lt"/>
              </a:rPr>
            </a:br>
            <a:r>
              <a:rPr lang="de-DE" sz="1600" dirty="0">
                <a:latin typeface="+mn-lt"/>
              </a:rPr>
              <a:t>(</a:t>
            </a:r>
            <a:r>
              <a:rPr lang="de-DE" sz="1600" i="1" dirty="0" err="1">
                <a:latin typeface="+mn-lt"/>
              </a:rPr>
              <a:t>Stachys</a:t>
            </a:r>
            <a:r>
              <a:rPr lang="de-DE" sz="1600" i="1" dirty="0">
                <a:latin typeface="+mn-lt"/>
              </a:rPr>
              <a:t> </a:t>
            </a:r>
            <a:r>
              <a:rPr lang="de-DE" sz="1600" i="1" dirty="0" err="1">
                <a:latin typeface="+mn-lt"/>
              </a:rPr>
              <a:t>byzantina</a:t>
            </a:r>
            <a:r>
              <a:rPr lang="de-DE" sz="1600" dirty="0">
                <a:latin typeface="+mn-lt"/>
              </a:rPr>
              <a:t>)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E3327EF1-E2F8-4878-ABA2-4DF884BBDDD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Behaarung oder ausgeprägte Wachsschicht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9FE689C1-CD8A-4CE2-8EAD-463601F3BE5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16167" y="990454"/>
            <a:ext cx="1206311" cy="1812408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583F44B6-FBB2-49BC-B2A0-AA9A855084F7}"/>
              </a:ext>
            </a:extLst>
          </p:cNvPr>
          <p:cNvSpPr txBox="1"/>
          <p:nvPr/>
        </p:nvSpPr>
        <p:spPr>
          <a:xfrm>
            <a:off x="4720166" y="2814162"/>
            <a:ext cx="1270635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</a:pPr>
            <a:r>
              <a:rPr lang="de-DE" sz="1200" dirty="0">
                <a:latin typeface="+mn-lt"/>
              </a:rPr>
              <a:t>Palmlilie </a:t>
            </a:r>
            <a:r>
              <a:rPr lang="de-DE" sz="1000" dirty="0">
                <a:latin typeface="+mn-lt"/>
              </a:rPr>
              <a:t>(</a:t>
            </a:r>
            <a:r>
              <a:rPr lang="de-DE" sz="1000" i="1" dirty="0">
                <a:latin typeface="+mn-lt"/>
              </a:rPr>
              <a:t>Yucca </a:t>
            </a:r>
            <a:r>
              <a:rPr lang="de-DE" sz="1000" i="1" dirty="0" err="1">
                <a:latin typeface="+mn-lt"/>
              </a:rPr>
              <a:t>filamentosa</a:t>
            </a:r>
            <a:r>
              <a:rPr lang="de-DE" sz="1000" dirty="0">
                <a:latin typeface="+mn-lt"/>
              </a:rPr>
              <a:t>) </a:t>
            </a:r>
            <a:r>
              <a:rPr lang="de-DE" sz="800" dirty="0">
                <a:latin typeface="+mn-lt"/>
              </a:rPr>
              <a:t>(88)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085866CE-0D7A-46C3-BE03-5251058CCC9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16167" y="3313630"/>
            <a:ext cx="2608043" cy="1551433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97A8E9EB-EAE4-4965-AED3-60D483A989AA}"/>
              </a:ext>
            </a:extLst>
          </p:cNvPr>
          <p:cNvSpPr txBox="1"/>
          <p:nvPr/>
        </p:nvSpPr>
        <p:spPr>
          <a:xfrm>
            <a:off x="4752168" y="4866501"/>
            <a:ext cx="24772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</a:pPr>
            <a:r>
              <a:rPr lang="de-DE" sz="1200" dirty="0">
                <a:latin typeface="+mn-lt"/>
              </a:rPr>
              <a:t>Woll-Ziest </a:t>
            </a:r>
            <a:r>
              <a:rPr lang="de-DE" sz="1000" dirty="0">
                <a:latin typeface="+mn-lt"/>
              </a:rPr>
              <a:t>(</a:t>
            </a:r>
            <a:r>
              <a:rPr lang="de-DE" sz="1000" i="1" dirty="0" err="1">
                <a:latin typeface="+mn-lt"/>
              </a:rPr>
              <a:t>Stachys</a:t>
            </a:r>
            <a:r>
              <a:rPr lang="de-DE" sz="1000" i="1" dirty="0">
                <a:latin typeface="+mn-lt"/>
              </a:rPr>
              <a:t> </a:t>
            </a:r>
            <a:r>
              <a:rPr lang="de-DE" sz="1000" i="1" dirty="0" err="1">
                <a:latin typeface="+mn-lt"/>
              </a:rPr>
              <a:t>byzantina</a:t>
            </a:r>
            <a:r>
              <a:rPr lang="de-DE" sz="1000" dirty="0">
                <a:latin typeface="+mn-lt"/>
              </a:rPr>
              <a:t>) </a:t>
            </a:r>
            <a:r>
              <a:rPr lang="de-DE" sz="800" dirty="0">
                <a:latin typeface="+mn-lt"/>
              </a:rPr>
              <a:t>(90)</a:t>
            </a:r>
          </a:p>
        </p:txBody>
      </p:sp>
      <p:sp>
        <p:nvSpPr>
          <p:cNvPr id="13" name="Titel 4">
            <a:extLst>
              <a:ext uri="{FF2B5EF4-FFF2-40B4-BE49-F238E27FC236}">
                <a16:creationId xmlns:a16="http://schemas.microsoft.com/office/drawing/2014/main" id="{7E419B17-3986-4F10-89C7-FE72433B00B6}"/>
              </a:ext>
            </a:extLst>
          </p:cNvPr>
          <p:cNvSpPr txBox="1">
            <a:spLocks/>
          </p:cNvSpPr>
          <p:nvPr/>
        </p:nvSpPr>
        <p:spPr>
          <a:xfrm rot="5400000">
            <a:off x="7609741" y="2828486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Stauden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2E1F1CA-E66D-4F67-8C59-6573720800A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30118" y="987771"/>
            <a:ext cx="1194092" cy="1815091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C47DFE7C-9A91-41D1-9123-9207589D4053}"/>
              </a:ext>
            </a:extLst>
          </p:cNvPr>
          <p:cNvSpPr txBox="1"/>
          <p:nvPr/>
        </p:nvSpPr>
        <p:spPr>
          <a:xfrm>
            <a:off x="6229535" y="2802862"/>
            <a:ext cx="1418173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</a:pPr>
            <a:r>
              <a:rPr lang="de-DE" sz="1200" dirty="0">
                <a:latin typeface="+mn-lt"/>
              </a:rPr>
              <a:t>Schwertlilie </a:t>
            </a:r>
            <a:r>
              <a:rPr lang="de-DE" sz="1000" dirty="0">
                <a:latin typeface="+mn-lt"/>
              </a:rPr>
              <a:t>(</a:t>
            </a:r>
            <a:r>
              <a:rPr lang="de-DE" sz="1000" i="1" dirty="0">
                <a:latin typeface="+mn-lt"/>
              </a:rPr>
              <a:t>Iris </a:t>
            </a:r>
            <a:r>
              <a:rPr lang="de-DE" sz="1000" i="1" dirty="0" err="1">
                <a:latin typeface="+mn-lt"/>
              </a:rPr>
              <a:t>barbata</a:t>
            </a:r>
            <a:r>
              <a:rPr lang="de-DE" sz="1000" dirty="0">
                <a:latin typeface="+mn-lt"/>
              </a:rPr>
              <a:t>) </a:t>
            </a:r>
            <a:r>
              <a:rPr lang="de-DE" sz="800" dirty="0">
                <a:latin typeface="+mn-lt"/>
              </a:rPr>
              <a:t>(89)</a:t>
            </a:r>
          </a:p>
        </p:txBody>
      </p:sp>
    </p:spTree>
    <p:extLst>
      <p:ext uri="{BB962C8B-B14F-4D97-AF65-F5344CB8AC3E}">
        <p14:creationId xmlns:p14="http://schemas.microsoft.com/office/powerpoint/2010/main" val="4126044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2233C5C2-5687-40F0-A2D0-E03A7C82237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71550" y="1295396"/>
            <a:ext cx="2916713" cy="3197595"/>
          </a:xfrm>
        </p:spPr>
        <p:txBody>
          <a:bodyPr/>
          <a:lstStyle/>
          <a:p>
            <a:r>
              <a:rPr lang="de-DE" b="1" dirty="0"/>
              <a:t>Wasserreserven</a:t>
            </a:r>
            <a:r>
              <a:rPr lang="de-DE" dirty="0"/>
              <a:t> werden in speziellen, besonders großen Zellen angelegt</a:t>
            </a:r>
          </a:p>
          <a:p>
            <a:pPr lvl="1">
              <a:buFont typeface="Calibri" panose="020F0502020204030204" pitchFamily="34" charset="0"/>
              <a:buChar char="→"/>
            </a:pPr>
            <a:r>
              <a:rPr lang="de-DE" sz="1900" dirty="0"/>
              <a:t>Pflanzen können in Trockenzeiten von den Reserven zehren</a:t>
            </a:r>
          </a:p>
          <a:p>
            <a:r>
              <a:rPr lang="de-DE" dirty="0"/>
              <a:t>Bsp.: Mittagsblume</a:t>
            </a:r>
            <a:r>
              <a:rPr lang="de-DE" sz="2000" dirty="0"/>
              <a:t> </a:t>
            </a:r>
            <a:r>
              <a:rPr lang="de-DE" sz="1600" dirty="0"/>
              <a:t>(</a:t>
            </a:r>
            <a:r>
              <a:rPr lang="de-DE" sz="1600" i="1" dirty="0" err="1"/>
              <a:t>Delosperma</a:t>
            </a:r>
            <a:r>
              <a:rPr lang="de-DE" sz="1600" i="1" dirty="0"/>
              <a:t>-</a:t>
            </a:r>
            <a:r>
              <a:rPr lang="de-DE" sz="1600" dirty="0"/>
              <a:t>Hybriden) </a:t>
            </a:r>
            <a:r>
              <a:rPr lang="de-DE" dirty="0"/>
              <a:t>Fetthenne/Mauerpfeffer </a:t>
            </a:r>
            <a:r>
              <a:rPr lang="de-DE" sz="1600" dirty="0"/>
              <a:t>(</a:t>
            </a:r>
            <a:r>
              <a:rPr lang="de-DE" sz="1600" i="1" dirty="0"/>
              <a:t>Sedum</a:t>
            </a:r>
            <a:r>
              <a:rPr lang="de-DE" sz="1600" dirty="0"/>
              <a:t>-Arten)</a:t>
            </a:r>
            <a:r>
              <a:rPr lang="de-DE" dirty="0"/>
              <a:t>, Hauswurz </a:t>
            </a:r>
            <a:r>
              <a:rPr lang="de-DE" sz="1600" dirty="0"/>
              <a:t>(</a:t>
            </a:r>
            <a:r>
              <a:rPr lang="de-DE" sz="1600" i="1" dirty="0" err="1"/>
              <a:t>Sempervivum</a:t>
            </a:r>
            <a:r>
              <a:rPr lang="de-DE" sz="1600" dirty="0"/>
              <a:t>-Arten), </a:t>
            </a:r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AC66E14-7FD6-4C8B-B467-2CC4C2F3265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/>
              <a:t>Sukkulenz</a:t>
            </a:r>
          </a:p>
        </p:txBody>
      </p:sp>
      <p:sp>
        <p:nvSpPr>
          <p:cNvPr id="6" name="Titel 4">
            <a:extLst>
              <a:ext uri="{FF2B5EF4-FFF2-40B4-BE49-F238E27FC236}">
                <a16:creationId xmlns:a16="http://schemas.microsoft.com/office/drawing/2014/main" id="{FFE5E19A-9A45-4392-88DF-5B8CA2FFD1CC}"/>
              </a:ext>
            </a:extLst>
          </p:cNvPr>
          <p:cNvSpPr txBox="1">
            <a:spLocks/>
          </p:cNvSpPr>
          <p:nvPr/>
        </p:nvSpPr>
        <p:spPr>
          <a:xfrm rot="5400000">
            <a:off x="7609741" y="2828486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Stauden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478E4FE-AB09-4718-B461-30B9B28EE204}"/>
              </a:ext>
            </a:extLst>
          </p:cNvPr>
          <p:cNvSpPr txBox="1"/>
          <p:nvPr/>
        </p:nvSpPr>
        <p:spPr>
          <a:xfrm>
            <a:off x="7625381" y="4455406"/>
            <a:ext cx="5126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(74)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CDF9D3A8-B14D-40B8-8E9B-24D2A76CB86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32984" y="207012"/>
            <a:ext cx="2103113" cy="1463918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14B431F4-BE05-42C5-958A-4F7347A8164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58645" y="3172691"/>
            <a:ext cx="1981969" cy="1531090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EDC5F7AF-F35E-4622-A523-4984320F33E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32984" y="2528551"/>
            <a:ext cx="2103113" cy="1728944"/>
          </a:xfrm>
          <a:prstGeom prst="rect">
            <a:avLst/>
          </a:prstGeom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13FDC4A6-D60F-47B4-827D-99E6B60F7841}"/>
              </a:ext>
            </a:extLst>
          </p:cNvPr>
          <p:cNvSpPr txBox="1"/>
          <p:nvPr/>
        </p:nvSpPr>
        <p:spPr>
          <a:xfrm>
            <a:off x="4086350" y="1652255"/>
            <a:ext cx="21742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</a:pPr>
            <a:r>
              <a:rPr lang="de-DE" sz="1200" dirty="0">
                <a:latin typeface="+mn-lt"/>
              </a:rPr>
              <a:t>Mittagsblume </a:t>
            </a:r>
            <a:r>
              <a:rPr lang="de-DE" sz="1000" dirty="0">
                <a:latin typeface="+mn-lt"/>
              </a:rPr>
              <a:t>(</a:t>
            </a:r>
            <a:r>
              <a:rPr lang="de-DE" sz="1000" i="1" dirty="0" err="1">
                <a:latin typeface="+mn-lt"/>
              </a:rPr>
              <a:t>Delosperma</a:t>
            </a:r>
            <a:r>
              <a:rPr lang="de-DE" sz="1000" i="1" dirty="0">
                <a:latin typeface="+mn-lt"/>
              </a:rPr>
              <a:t>-</a:t>
            </a:r>
            <a:r>
              <a:rPr lang="de-DE" sz="1000" dirty="0">
                <a:latin typeface="+mn-lt"/>
              </a:rPr>
              <a:t>Hybride) </a:t>
            </a:r>
            <a:r>
              <a:rPr lang="de-DE" sz="800" dirty="0">
                <a:latin typeface="+mn-lt"/>
              </a:rPr>
              <a:t>(91)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8421068C-D6CB-435F-85AC-AFB185F11F26}"/>
              </a:ext>
            </a:extLst>
          </p:cNvPr>
          <p:cNvSpPr txBox="1"/>
          <p:nvPr/>
        </p:nvSpPr>
        <p:spPr>
          <a:xfrm>
            <a:off x="6359714" y="2685862"/>
            <a:ext cx="212096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</a:pPr>
            <a:r>
              <a:rPr lang="de-DE" sz="1200" dirty="0">
                <a:latin typeface="+mn-lt"/>
              </a:rPr>
              <a:t>Gold-Fetthenne </a:t>
            </a:r>
            <a:r>
              <a:rPr lang="de-DE" sz="1000" dirty="0">
                <a:latin typeface="+mn-lt"/>
              </a:rPr>
              <a:t>(</a:t>
            </a:r>
            <a:r>
              <a:rPr lang="de-DE" sz="1000" i="1" dirty="0">
                <a:latin typeface="+mn-lt"/>
              </a:rPr>
              <a:t>Sedum </a:t>
            </a:r>
            <a:r>
              <a:rPr lang="de-DE" sz="1000" i="1" dirty="0" err="1">
                <a:latin typeface="+mn-lt"/>
              </a:rPr>
              <a:t>floriferum</a:t>
            </a:r>
            <a:r>
              <a:rPr lang="de-DE" sz="1000" i="1" dirty="0">
                <a:latin typeface="+mn-lt"/>
              </a:rPr>
              <a:t> </a:t>
            </a:r>
            <a:r>
              <a:rPr lang="de-DE" sz="1000" dirty="0">
                <a:latin typeface="+mn-lt"/>
              </a:rPr>
              <a:t>'Weihenstephaner Gold‘) </a:t>
            </a:r>
            <a:r>
              <a:rPr lang="de-DE" sz="800" dirty="0">
                <a:latin typeface="+mn-lt"/>
              </a:rPr>
              <a:t>(62)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0603E978-D106-47A9-BC1D-7A68DF1FC11A}"/>
              </a:ext>
            </a:extLst>
          </p:cNvPr>
          <p:cNvSpPr txBox="1"/>
          <p:nvPr/>
        </p:nvSpPr>
        <p:spPr>
          <a:xfrm>
            <a:off x="4086350" y="4270996"/>
            <a:ext cx="2174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</a:pPr>
            <a:r>
              <a:rPr lang="de-DE" sz="1200" dirty="0">
                <a:latin typeface="+mn-lt"/>
              </a:rPr>
              <a:t>Hauswurz </a:t>
            </a:r>
            <a:r>
              <a:rPr lang="de-DE" sz="1000" dirty="0">
                <a:latin typeface="+mn-lt"/>
              </a:rPr>
              <a:t>(</a:t>
            </a:r>
            <a:r>
              <a:rPr lang="de-DE" sz="1000" i="1" dirty="0" err="1">
                <a:latin typeface="+mn-lt"/>
              </a:rPr>
              <a:t>Sempervivum</a:t>
            </a:r>
            <a:r>
              <a:rPr lang="de-DE" sz="1000" i="1" dirty="0">
                <a:latin typeface="+mn-lt"/>
              </a:rPr>
              <a:t>-</a:t>
            </a:r>
            <a:r>
              <a:rPr lang="de-DE" sz="1000" dirty="0">
                <a:latin typeface="+mn-lt"/>
              </a:rPr>
              <a:t>Hybride) </a:t>
            </a:r>
            <a:r>
              <a:rPr lang="de-DE" sz="800" dirty="0">
                <a:latin typeface="+mn-lt"/>
              </a:rPr>
              <a:t>(92)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74668878-B78A-4424-BA85-AE2C163746F6}"/>
              </a:ext>
            </a:extLst>
          </p:cNvPr>
          <p:cNvSpPr txBox="1"/>
          <p:nvPr/>
        </p:nvSpPr>
        <p:spPr>
          <a:xfrm>
            <a:off x="6359714" y="4703781"/>
            <a:ext cx="21742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</a:pPr>
            <a:r>
              <a:rPr lang="de-DE" sz="1200" dirty="0">
                <a:latin typeface="+mn-lt"/>
              </a:rPr>
              <a:t>Hauswurz </a:t>
            </a:r>
            <a:r>
              <a:rPr lang="de-DE" sz="1000" dirty="0">
                <a:latin typeface="+mn-lt"/>
              </a:rPr>
              <a:t>(</a:t>
            </a:r>
            <a:r>
              <a:rPr lang="de-DE" sz="1000" i="1" dirty="0" err="1">
                <a:latin typeface="+mn-lt"/>
              </a:rPr>
              <a:t>Sempervivum</a:t>
            </a:r>
            <a:r>
              <a:rPr lang="de-DE" sz="1000" i="1" dirty="0">
                <a:latin typeface="+mn-lt"/>
              </a:rPr>
              <a:t>-</a:t>
            </a:r>
            <a:r>
              <a:rPr lang="de-DE" sz="1000" dirty="0">
                <a:latin typeface="+mn-lt"/>
              </a:rPr>
              <a:t>Hybride) </a:t>
            </a:r>
            <a:r>
              <a:rPr lang="de-DE" sz="800" dirty="0">
                <a:latin typeface="+mn-lt"/>
              </a:rPr>
              <a:t>(93)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6A52F4D5-550B-4759-8CB2-A57BCFC4D85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53445" y="1261046"/>
            <a:ext cx="1987169" cy="1463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06578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9F11F781-75A6-40E1-9CD9-C34D9DD2650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72000" y="971576"/>
            <a:ext cx="7434000" cy="452438"/>
          </a:xfrm>
        </p:spPr>
        <p:txBody>
          <a:bodyPr/>
          <a:lstStyle/>
          <a:p>
            <a:r>
              <a:rPr lang="de-DE" sz="3000" dirty="0"/>
              <a:t>2.2.2.  Standortansprüche</a:t>
            </a:r>
          </a:p>
        </p:txBody>
      </p:sp>
    </p:spTree>
    <p:extLst>
      <p:ext uri="{BB962C8B-B14F-4D97-AF65-F5344CB8AC3E}">
        <p14:creationId xmlns:p14="http://schemas.microsoft.com/office/powerpoint/2010/main" val="143352695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BF1E3327-380A-4805-A8F5-FAB0D8AC965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Standortansprüche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251C1E2-AE1A-4F4B-86C2-F8D6EDB696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1550" y="1219201"/>
            <a:ext cx="2941544" cy="2993860"/>
          </a:xfrm>
        </p:spPr>
        <p:txBody>
          <a:bodyPr/>
          <a:lstStyle/>
          <a:p>
            <a:pPr marL="344488" indent="-342900"/>
            <a:r>
              <a:rPr lang="de-DE" dirty="0"/>
              <a:t> Boden gut durchlässig</a:t>
            </a:r>
          </a:p>
          <a:p>
            <a:pPr marL="720725" lvl="1" indent="-360363">
              <a:buFont typeface="Calibri" panose="020F0502020204030204" pitchFamily="34" charset="0"/>
              <a:buChar char="→"/>
            </a:pPr>
            <a:r>
              <a:rPr lang="de-DE" dirty="0"/>
              <a:t>Sehr empfindlich gegenüber Staunässe</a:t>
            </a:r>
          </a:p>
          <a:p>
            <a:pPr marL="720725" lvl="1" indent="-360363">
              <a:buFont typeface="Calibri" panose="020F0502020204030204" pitchFamily="34" charset="0"/>
              <a:buChar char="→"/>
            </a:pPr>
            <a:r>
              <a:rPr lang="de-DE" dirty="0"/>
              <a:t>Auf schweren oder verdichteten Böden in der Regel kurzlebig</a:t>
            </a:r>
          </a:p>
          <a:p>
            <a:pPr marL="360363" indent="-358775"/>
            <a:r>
              <a:rPr lang="de-DE" dirty="0"/>
              <a:t>Vollsonnig</a:t>
            </a:r>
          </a:p>
          <a:p>
            <a:pPr marL="360363" indent="-358775"/>
            <a:r>
              <a:rPr lang="de-DE" dirty="0"/>
              <a:t>Nährstoffarm</a:t>
            </a:r>
          </a:p>
          <a:p>
            <a:pPr lvl="1">
              <a:buFont typeface="Calibri" panose="020F0502020204030204" pitchFamily="34" charset="0"/>
              <a:buChar char="→"/>
            </a:pPr>
            <a:endParaRPr lang="de-DE" dirty="0"/>
          </a:p>
        </p:txBody>
      </p:sp>
      <p:sp>
        <p:nvSpPr>
          <p:cNvPr id="4" name="Titel 4">
            <a:extLst>
              <a:ext uri="{FF2B5EF4-FFF2-40B4-BE49-F238E27FC236}">
                <a16:creationId xmlns:a16="http://schemas.microsoft.com/office/drawing/2014/main" id="{89A4D848-7117-491F-8C4F-F452C7B822EF}"/>
              </a:ext>
            </a:extLst>
          </p:cNvPr>
          <p:cNvSpPr txBox="1">
            <a:spLocks/>
          </p:cNvSpPr>
          <p:nvPr/>
        </p:nvSpPr>
        <p:spPr>
          <a:xfrm rot="5400000">
            <a:off x="7609741" y="2828486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Stauden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6CF42871-D763-4EC9-9F0E-4DFEC696C5E8}"/>
              </a:ext>
            </a:extLst>
          </p:cNvPr>
          <p:cNvSpPr txBox="1"/>
          <p:nvPr/>
        </p:nvSpPr>
        <p:spPr>
          <a:xfrm>
            <a:off x="7197436" y="4436211"/>
            <a:ext cx="5126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(94)</a:t>
            </a: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2971" y="735848"/>
            <a:ext cx="873177" cy="857858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9748" y="3156581"/>
            <a:ext cx="2102122" cy="890090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2119" y="1997613"/>
            <a:ext cx="812140" cy="1571885"/>
          </a:xfrm>
          <a:prstGeom prst="rect">
            <a:avLst/>
          </a:prstGeom>
        </p:spPr>
      </p:pic>
      <p:pic>
        <p:nvPicPr>
          <p:cNvPr id="11" name="Grafik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774707">
            <a:off x="4457021" y="1849740"/>
            <a:ext cx="635941" cy="790851"/>
          </a:xfrm>
          <a:prstGeom prst="rect">
            <a:avLst/>
          </a:prstGeom>
        </p:spPr>
      </p:pic>
      <p:sp>
        <p:nvSpPr>
          <p:cNvPr id="12" name="Ellipse 33">
            <a:extLst>
              <a:ext uri="{FF2B5EF4-FFF2-40B4-BE49-F238E27FC236}">
                <a16:creationId xmlns:a16="http://schemas.microsoft.com/office/drawing/2014/main" id="{45FC34D4-0DD4-487E-9D43-4C0E6EA252B7}"/>
              </a:ext>
            </a:extLst>
          </p:cNvPr>
          <p:cNvSpPr/>
          <p:nvPr/>
        </p:nvSpPr>
        <p:spPr>
          <a:xfrm rot="20652289">
            <a:off x="6867777" y="2255555"/>
            <a:ext cx="768430" cy="250005"/>
          </a:xfrm>
          <a:custGeom>
            <a:avLst/>
            <a:gdLst>
              <a:gd name="connsiteX0" fmla="*/ 0 w 723479"/>
              <a:gd name="connsiteY0" fmla="*/ 202718 h 405436"/>
              <a:gd name="connsiteX1" fmla="*/ 361740 w 723479"/>
              <a:gd name="connsiteY1" fmla="*/ 0 h 405436"/>
              <a:gd name="connsiteX2" fmla="*/ 723480 w 723479"/>
              <a:gd name="connsiteY2" fmla="*/ 202718 h 405436"/>
              <a:gd name="connsiteX3" fmla="*/ 361740 w 723479"/>
              <a:gd name="connsiteY3" fmla="*/ 405436 h 405436"/>
              <a:gd name="connsiteX4" fmla="*/ 0 w 723479"/>
              <a:gd name="connsiteY4" fmla="*/ 202718 h 405436"/>
              <a:gd name="connsiteX0" fmla="*/ 11 w 723491"/>
              <a:gd name="connsiteY0" fmla="*/ 202718 h 252941"/>
              <a:gd name="connsiteX1" fmla="*/ 361751 w 723491"/>
              <a:gd name="connsiteY1" fmla="*/ 0 h 252941"/>
              <a:gd name="connsiteX2" fmla="*/ 723491 w 723491"/>
              <a:gd name="connsiteY2" fmla="*/ 202718 h 252941"/>
              <a:gd name="connsiteX3" fmla="*/ 352487 w 723491"/>
              <a:gd name="connsiteY3" fmla="*/ 204494 h 252941"/>
              <a:gd name="connsiteX4" fmla="*/ 11 w 723491"/>
              <a:gd name="connsiteY4" fmla="*/ 202718 h 252941"/>
              <a:gd name="connsiteX0" fmla="*/ 34 w 723514"/>
              <a:gd name="connsiteY0" fmla="*/ 202718 h 259809"/>
              <a:gd name="connsiteX1" fmla="*/ 361774 w 723514"/>
              <a:gd name="connsiteY1" fmla="*/ 0 h 259809"/>
              <a:gd name="connsiteX2" fmla="*/ 723514 w 723514"/>
              <a:gd name="connsiteY2" fmla="*/ 202718 h 259809"/>
              <a:gd name="connsiteX3" fmla="*/ 346016 w 723514"/>
              <a:gd name="connsiteY3" fmla="*/ 227447 h 259809"/>
              <a:gd name="connsiteX4" fmla="*/ 34 w 723514"/>
              <a:gd name="connsiteY4" fmla="*/ 202718 h 259809"/>
              <a:gd name="connsiteX0" fmla="*/ 984 w 724464"/>
              <a:gd name="connsiteY0" fmla="*/ 202718 h 257036"/>
              <a:gd name="connsiteX1" fmla="*/ 362724 w 724464"/>
              <a:gd name="connsiteY1" fmla="*/ 0 h 257036"/>
              <a:gd name="connsiteX2" fmla="*/ 724464 w 724464"/>
              <a:gd name="connsiteY2" fmla="*/ 202718 h 257036"/>
              <a:gd name="connsiteX3" fmla="*/ 346966 w 724464"/>
              <a:gd name="connsiteY3" fmla="*/ 227447 h 257036"/>
              <a:gd name="connsiteX4" fmla="*/ 984 w 724464"/>
              <a:gd name="connsiteY4" fmla="*/ 202718 h 257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4464" h="257036">
                <a:moveTo>
                  <a:pt x="984" y="202718"/>
                </a:moveTo>
                <a:cubicBezTo>
                  <a:pt x="3610" y="164810"/>
                  <a:pt x="162941" y="0"/>
                  <a:pt x="362724" y="0"/>
                </a:cubicBezTo>
                <a:cubicBezTo>
                  <a:pt x="562507" y="0"/>
                  <a:pt x="724464" y="90760"/>
                  <a:pt x="724464" y="202718"/>
                </a:cubicBezTo>
                <a:cubicBezTo>
                  <a:pt x="724464" y="314676"/>
                  <a:pt x="714921" y="217176"/>
                  <a:pt x="346966" y="227447"/>
                </a:cubicBezTo>
                <a:cubicBezTo>
                  <a:pt x="-20989" y="237718"/>
                  <a:pt x="-1642" y="240626"/>
                  <a:pt x="984" y="202718"/>
                </a:cubicBezTo>
                <a:close/>
              </a:path>
            </a:pathLst>
          </a:cu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75000"/>
                </a:schemeClr>
              </a:gs>
            </a:gsLst>
            <a:path path="rect">
              <a:fillToRect l="100000" t="100000"/>
            </a:path>
            <a:tileRect r="-100000" b="-100000"/>
          </a:gra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290DBBCF-B1F2-43B4-8593-C1CB15A633B1}"/>
              </a:ext>
            </a:extLst>
          </p:cNvPr>
          <p:cNvSpPr/>
          <p:nvPr/>
        </p:nvSpPr>
        <p:spPr>
          <a:xfrm>
            <a:off x="6714437" y="2746015"/>
            <a:ext cx="87621" cy="133971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368265C7-06A0-4650-AAD2-10E225A54D02}"/>
              </a:ext>
            </a:extLst>
          </p:cNvPr>
          <p:cNvSpPr/>
          <p:nvPr/>
        </p:nvSpPr>
        <p:spPr>
          <a:xfrm>
            <a:off x="6481417" y="2801131"/>
            <a:ext cx="143939" cy="99301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115E6B56-2932-4639-9AA0-682BD8F2FC48}"/>
              </a:ext>
            </a:extLst>
          </p:cNvPr>
          <p:cNvSpPr/>
          <p:nvPr/>
        </p:nvSpPr>
        <p:spPr>
          <a:xfrm>
            <a:off x="6665641" y="2617963"/>
            <a:ext cx="185215" cy="72070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75A29F19-E4B0-4746-9F8F-06432A4AA7F2}"/>
              </a:ext>
            </a:extLst>
          </p:cNvPr>
          <p:cNvSpPr/>
          <p:nvPr/>
        </p:nvSpPr>
        <p:spPr>
          <a:xfrm>
            <a:off x="6633817" y="2953531"/>
            <a:ext cx="143939" cy="99301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0DC0834C-3E15-41CE-972A-117C19A04EC7}"/>
              </a:ext>
            </a:extLst>
          </p:cNvPr>
          <p:cNvSpPr/>
          <p:nvPr/>
        </p:nvSpPr>
        <p:spPr>
          <a:xfrm>
            <a:off x="6389032" y="2994734"/>
            <a:ext cx="143939" cy="99301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DF8AEF50-05FE-4249-9F28-FF15570D6D48}"/>
              </a:ext>
            </a:extLst>
          </p:cNvPr>
          <p:cNvSpPr/>
          <p:nvPr/>
        </p:nvSpPr>
        <p:spPr>
          <a:xfrm>
            <a:off x="6237114" y="3127600"/>
            <a:ext cx="143939" cy="99301"/>
          </a:xfrm>
          <a:prstGeom prst="ellipse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pic>
        <p:nvPicPr>
          <p:cNvPr id="9" name="Grafik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09208" y="3485136"/>
            <a:ext cx="322805" cy="376222"/>
          </a:xfrm>
          <a:prstGeom prst="rect">
            <a:avLst/>
          </a:prstGeom>
        </p:spPr>
      </p:pic>
      <p:pic>
        <p:nvPicPr>
          <p:cNvPr id="19" name="Grafik 1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73008" y="3196609"/>
            <a:ext cx="456440" cy="399995"/>
          </a:xfrm>
          <a:prstGeom prst="rect">
            <a:avLst/>
          </a:prstGeom>
        </p:spPr>
      </p:pic>
      <p:pic>
        <p:nvPicPr>
          <p:cNvPr id="20" name="Grafik 1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99650" y="3094035"/>
            <a:ext cx="401054" cy="421750"/>
          </a:xfrm>
          <a:prstGeom prst="rect">
            <a:avLst/>
          </a:prstGeom>
        </p:spPr>
      </p:pic>
      <p:cxnSp>
        <p:nvCxnSpPr>
          <p:cNvPr id="23" name="Gerade Verbindung mit Pfeil 22"/>
          <p:cNvCxnSpPr/>
          <p:nvPr/>
        </p:nvCxnSpPr>
        <p:spPr>
          <a:xfrm flipH="1">
            <a:off x="6472653" y="3522790"/>
            <a:ext cx="811" cy="470623"/>
          </a:xfrm>
          <a:prstGeom prst="straightConnector1">
            <a:avLst/>
          </a:prstGeom>
          <a:ln>
            <a:solidFill>
              <a:srgbClr val="00B0F0"/>
            </a:solidFill>
            <a:tailEnd type="triangle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4" name="Gerade Verbindung mit Pfeil 23"/>
          <p:cNvCxnSpPr/>
          <p:nvPr/>
        </p:nvCxnSpPr>
        <p:spPr>
          <a:xfrm flipH="1">
            <a:off x="5649859" y="3788667"/>
            <a:ext cx="3613" cy="214271"/>
          </a:xfrm>
          <a:prstGeom prst="straightConnector1">
            <a:avLst/>
          </a:prstGeom>
          <a:ln>
            <a:solidFill>
              <a:srgbClr val="00B0F0"/>
            </a:solidFill>
            <a:tailEnd type="triangle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5" name="Gerade Verbindung mit Pfeil 24"/>
          <p:cNvCxnSpPr/>
          <p:nvPr/>
        </p:nvCxnSpPr>
        <p:spPr>
          <a:xfrm>
            <a:off x="5477323" y="3396606"/>
            <a:ext cx="0" cy="612000"/>
          </a:xfrm>
          <a:prstGeom prst="straightConnector1">
            <a:avLst/>
          </a:prstGeom>
          <a:ln>
            <a:solidFill>
              <a:srgbClr val="00B0F0"/>
            </a:solidFill>
            <a:tailEnd type="triangle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6" name="Gerade Verbindung mit Pfeil 25"/>
          <p:cNvCxnSpPr/>
          <p:nvPr/>
        </p:nvCxnSpPr>
        <p:spPr>
          <a:xfrm flipH="1">
            <a:off x="6548853" y="3522790"/>
            <a:ext cx="811" cy="470623"/>
          </a:xfrm>
          <a:prstGeom prst="straightConnector1">
            <a:avLst/>
          </a:prstGeom>
          <a:ln>
            <a:solidFill>
              <a:srgbClr val="00B0F0"/>
            </a:solidFill>
            <a:tailEnd type="triangle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7" name="Gerade Verbindung mit Pfeil 26"/>
          <p:cNvCxnSpPr/>
          <p:nvPr/>
        </p:nvCxnSpPr>
        <p:spPr>
          <a:xfrm flipH="1">
            <a:off x="5716534" y="3788667"/>
            <a:ext cx="3613" cy="214271"/>
          </a:xfrm>
          <a:prstGeom prst="straightConnector1">
            <a:avLst/>
          </a:prstGeom>
          <a:ln>
            <a:solidFill>
              <a:srgbClr val="00B0F0"/>
            </a:solidFill>
            <a:tailEnd type="triangle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8" name="Gerade Verbindung mit Pfeil 27"/>
          <p:cNvCxnSpPr/>
          <p:nvPr/>
        </p:nvCxnSpPr>
        <p:spPr>
          <a:xfrm>
            <a:off x="5391598" y="3396606"/>
            <a:ext cx="0" cy="612000"/>
          </a:xfrm>
          <a:prstGeom prst="straightConnector1">
            <a:avLst/>
          </a:prstGeom>
          <a:ln>
            <a:solidFill>
              <a:srgbClr val="00B0F0"/>
            </a:solidFill>
            <a:tailEnd type="triangle" w="med" len="med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pSp>
        <p:nvGrpSpPr>
          <p:cNvPr id="22" name="Gruppieren 21"/>
          <p:cNvGrpSpPr/>
          <p:nvPr/>
        </p:nvGrpSpPr>
        <p:grpSpPr>
          <a:xfrm rot="1793722">
            <a:off x="4433869" y="1973802"/>
            <a:ext cx="660667" cy="542726"/>
            <a:chOff x="3479900" y="4213061"/>
            <a:chExt cx="653954" cy="461692"/>
          </a:xfrm>
        </p:grpSpPr>
        <p:cxnSp>
          <p:nvCxnSpPr>
            <p:cNvPr id="21" name="Gerader Verbinder 20"/>
            <p:cNvCxnSpPr/>
            <p:nvPr/>
          </p:nvCxnSpPr>
          <p:spPr>
            <a:xfrm>
              <a:off x="3490846" y="4213061"/>
              <a:ext cx="643008" cy="461692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29" name="Gerader Verbinder 28"/>
            <p:cNvCxnSpPr/>
            <p:nvPr/>
          </p:nvCxnSpPr>
          <p:spPr>
            <a:xfrm flipH="1">
              <a:off x="3479900" y="4213061"/>
              <a:ext cx="643008" cy="461692"/>
            </a:xfrm>
            <a:prstGeom prst="line">
              <a:avLst/>
            </a:prstGeom>
            <a:ln w="57150">
              <a:solidFill>
                <a:srgbClr val="FF0000"/>
              </a:solidFill>
            </a:ln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  <p:pic>
        <p:nvPicPr>
          <p:cNvPr id="30" name="Grafik 2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707577" flipH="1">
            <a:off x="6932540" y="2186154"/>
            <a:ext cx="1347348" cy="935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351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9F11F781-75A6-40E1-9CD9-C34D9DD2650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72000" y="971576"/>
            <a:ext cx="7434000" cy="452438"/>
          </a:xfrm>
        </p:spPr>
        <p:txBody>
          <a:bodyPr/>
          <a:lstStyle/>
          <a:p>
            <a:r>
              <a:rPr lang="de-DE" sz="3200" dirty="0"/>
              <a:t>1.1.  Herausforderung Klimawandel</a:t>
            </a:r>
          </a:p>
        </p:txBody>
      </p:sp>
    </p:spTree>
    <p:extLst>
      <p:ext uri="{BB962C8B-B14F-4D97-AF65-F5344CB8AC3E}">
        <p14:creationId xmlns:p14="http://schemas.microsoft.com/office/powerpoint/2010/main" val="382061483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8C7D36E-1CE9-4F51-917B-D9CEB99DD8B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71550" y="1295397"/>
            <a:ext cx="6047815" cy="762004"/>
          </a:xfrm>
        </p:spPr>
        <p:txBody>
          <a:bodyPr/>
          <a:lstStyle/>
          <a:p>
            <a:r>
              <a:rPr lang="de-DE" dirty="0"/>
              <a:t>Einarbeitung von reichlich grobem Sand oder feinem Kies dient zur </a:t>
            </a:r>
            <a:r>
              <a:rPr lang="de-DE" b="1" dirty="0"/>
              <a:t>Drainage</a:t>
            </a:r>
            <a:r>
              <a:rPr lang="de-DE" dirty="0"/>
              <a:t> und </a:t>
            </a:r>
            <a:r>
              <a:rPr lang="de-DE" b="1" dirty="0"/>
              <a:t>Abmagerung</a:t>
            </a:r>
            <a:r>
              <a:rPr lang="de-DE" dirty="0"/>
              <a:t> des Standorts</a:t>
            </a:r>
          </a:p>
          <a:p>
            <a:endParaRPr lang="de-DE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640A83D-62B1-47B2-AAA7-4812578A973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Bodenverbesserung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BAB35C8F-E616-4C08-BC87-27B6DAFDDB25}"/>
              </a:ext>
            </a:extLst>
          </p:cNvPr>
          <p:cNvSpPr txBox="1">
            <a:spLocks/>
          </p:cNvSpPr>
          <p:nvPr/>
        </p:nvSpPr>
        <p:spPr>
          <a:xfrm rot="5400000">
            <a:off x="7609741" y="2828486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Stauden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B5499317-0B3A-4B28-A7C3-12E115731D98}"/>
              </a:ext>
            </a:extLst>
          </p:cNvPr>
          <p:cNvSpPr txBox="1"/>
          <p:nvPr/>
        </p:nvSpPr>
        <p:spPr>
          <a:xfrm>
            <a:off x="6276974" y="4553407"/>
            <a:ext cx="5126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(95)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9799" y="2057401"/>
            <a:ext cx="4067175" cy="271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79059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E1109F5D-4156-4355-8AA1-9C7745C0C57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Pflegeleichte Kies- oder Schotterbeete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02E6787-083C-4047-B625-E84BC22A4E5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1550" y="1219201"/>
            <a:ext cx="3496541" cy="3664526"/>
          </a:xfrm>
        </p:spPr>
        <p:txBody>
          <a:bodyPr>
            <a:normAutofit/>
          </a:bodyPr>
          <a:lstStyle/>
          <a:p>
            <a:pPr marL="360363" indent="-358775"/>
            <a:r>
              <a:rPr lang="de-DE" sz="2400" b="1" dirty="0">
                <a:solidFill>
                  <a:srgbClr val="FF0000"/>
                </a:solidFill>
              </a:rPr>
              <a:t>≠</a:t>
            </a:r>
            <a:r>
              <a:rPr lang="de-DE" dirty="0"/>
              <a:t> Moderne „Steinwüsten“ </a:t>
            </a:r>
          </a:p>
          <a:p>
            <a:pPr marL="720725" lvl="1" indent="-360363">
              <a:buFont typeface="Calibri" panose="020F0502020204030204" pitchFamily="34" charset="0"/>
              <a:buChar char="→"/>
            </a:pPr>
            <a:r>
              <a:rPr lang="de-DE" b="1" dirty="0"/>
              <a:t>Unterschied: </a:t>
            </a:r>
            <a:r>
              <a:rPr lang="de-DE" dirty="0"/>
              <a:t>nicht nur sporadisch mit Einzelpflanzen besetzt, sondern im Sommer </a:t>
            </a:r>
            <a:r>
              <a:rPr lang="de-DE" b="1" dirty="0"/>
              <a:t>nahezu vollständig von Pflanzen überwachsen</a:t>
            </a:r>
          </a:p>
          <a:p>
            <a:pPr marL="360363" indent="-358775"/>
            <a:r>
              <a:rPr lang="de-DE" dirty="0"/>
              <a:t>Pflanzen werden entweder </a:t>
            </a:r>
            <a:r>
              <a:rPr lang="de-DE" b="1" dirty="0"/>
              <a:t>direkt in mineralisches Substrat gepflanzt </a:t>
            </a:r>
            <a:r>
              <a:rPr lang="de-DE" dirty="0"/>
              <a:t>oder nach der Pflanzung in durchlässigen Boden </a:t>
            </a:r>
            <a:r>
              <a:rPr lang="de-DE" b="1" dirty="0"/>
              <a:t>mineralisch gemulcht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5373ABF-22BF-4F18-AD94-4EEBC4DA5AA6}"/>
              </a:ext>
            </a:extLst>
          </p:cNvPr>
          <p:cNvSpPr txBox="1"/>
          <p:nvPr/>
        </p:nvSpPr>
        <p:spPr>
          <a:xfrm>
            <a:off x="7916141" y="2639260"/>
            <a:ext cx="5126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(96)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C1EBAC65-1975-42BB-A71E-E3C97F77EDAD}"/>
              </a:ext>
            </a:extLst>
          </p:cNvPr>
          <p:cNvSpPr txBox="1"/>
          <p:nvPr/>
        </p:nvSpPr>
        <p:spPr>
          <a:xfrm>
            <a:off x="7928938" y="4776005"/>
            <a:ext cx="5126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(97)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9CED0C0E-9F56-4FD7-9722-C3D81BF8500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40036" y="1090410"/>
            <a:ext cx="2789843" cy="1717956"/>
          </a:xfrm>
          <a:prstGeom prst="rect">
            <a:avLst/>
          </a:prstGeom>
        </p:spPr>
      </p:pic>
      <p:sp>
        <p:nvSpPr>
          <p:cNvPr id="9" name="Titel 4">
            <a:extLst>
              <a:ext uri="{FF2B5EF4-FFF2-40B4-BE49-F238E27FC236}">
                <a16:creationId xmlns:a16="http://schemas.microsoft.com/office/drawing/2014/main" id="{B333AB4A-6AE8-4A2D-AD6E-8BFA350C34EE}"/>
              </a:ext>
            </a:extLst>
          </p:cNvPr>
          <p:cNvSpPr txBox="1">
            <a:spLocks/>
          </p:cNvSpPr>
          <p:nvPr/>
        </p:nvSpPr>
        <p:spPr>
          <a:xfrm rot="5400000">
            <a:off x="7609741" y="2828486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Stauden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39A9FB2F-8F57-4D45-9496-FD12E20CFB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0036" y="3073095"/>
            <a:ext cx="2789844" cy="1848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23950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BFAF527-B443-4353-A78B-BA520F6BFD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71549" y="1295396"/>
            <a:ext cx="6883977" cy="1346951"/>
          </a:xfrm>
        </p:spPr>
        <p:txBody>
          <a:bodyPr/>
          <a:lstStyle/>
          <a:p>
            <a:r>
              <a:rPr lang="de-DE" dirty="0"/>
              <a:t>Boden lockern</a:t>
            </a:r>
          </a:p>
          <a:p>
            <a:r>
              <a:rPr lang="de-DE" dirty="0"/>
              <a:t>7-10 cm dicke Schicht aus Sand, Kies, Splitt oder Lava aufbringen</a:t>
            </a:r>
          </a:p>
          <a:p>
            <a:r>
              <a:rPr lang="de-DE" dirty="0"/>
              <a:t>Direkt in die mineralische Auflage pflanzen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5C239B3-307A-48BC-84DC-8C5BF391BB0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Direkte Pflanzung in mineralisches Material </a:t>
            </a:r>
          </a:p>
        </p:txBody>
      </p:sp>
      <p:sp>
        <p:nvSpPr>
          <p:cNvPr id="5" name="Textplatzhalter 2">
            <a:extLst>
              <a:ext uri="{FF2B5EF4-FFF2-40B4-BE49-F238E27FC236}">
                <a16:creationId xmlns:a16="http://schemas.microsoft.com/office/drawing/2014/main" id="{D561D700-1C7E-4E2D-A016-0A73F9A92583}"/>
              </a:ext>
            </a:extLst>
          </p:cNvPr>
          <p:cNvSpPr txBox="1">
            <a:spLocks/>
          </p:cNvSpPr>
          <p:nvPr/>
        </p:nvSpPr>
        <p:spPr>
          <a:xfrm>
            <a:off x="5176558" y="2780265"/>
            <a:ext cx="2877109" cy="1346951"/>
          </a:xfrm>
          <a:prstGeom prst="rect">
            <a:avLst/>
          </a:prstGeom>
        </p:spPr>
        <p:txBody>
          <a:bodyPr vert="horz" lIns="0" tIns="0" rIns="0" bIns="0">
            <a:noAutofit/>
          </a:bodyPr>
          <a:lstStyle>
            <a:lvl1pPr marL="342900" indent="-342900" algn="l" defTabSz="342900" rtl="0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AB800"/>
              </a:buClr>
              <a:buFont typeface="Arial" panose="020B0604020202020204" pitchFamily="34" charset="0"/>
              <a:buChar char="•"/>
              <a:defRPr sz="1900" kern="1200">
                <a:solidFill>
                  <a:schemeClr val="tx1"/>
                </a:solidFill>
                <a:latin typeface="+mn-lt"/>
                <a:ea typeface="Fira Sans" panose="020B0503050000020004" pitchFamily="34" charset="0"/>
                <a:cs typeface="Arial" panose="020B0604020202020204" pitchFamily="34" charset="0"/>
              </a:defRPr>
            </a:lvl1pPr>
            <a:lvl2pPr marL="685800" indent="-34290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AB800"/>
              </a:buClr>
              <a:buFont typeface="Symbol" panose="05050102010706020507" pitchFamily="18" charset="2"/>
              <a:buChar char="-"/>
              <a:defRPr sz="1600" kern="1200">
                <a:solidFill>
                  <a:schemeClr val="tx1"/>
                </a:solidFill>
                <a:latin typeface="+mn-lt"/>
                <a:ea typeface="ＭＳ Ｐゴシック" pitchFamily="-110" charset="-128"/>
                <a:cs typeface="Arial"/>
              </a:defRPr>
            </a:lvl2pPr>
            <a:lvl3pPr marL="8572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3pPr>
            <a:lvl4pPr marL="12001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4pPr>
            <a:lvl5pPr marL="1543050" indent="-171450" algn="l" defTabSz="342900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Arial"/>
                <a:ea typeface="ＭＳ Ｐゴシック" pitchFamily="-110" charset="-128"/>
                <a:cs typeface="Arial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de-DE" b="1" dirty="0"/>
              <a:t>Warum?</a:t>
            </a:r>
          </a:p>
          <a:p>
            <a:pPr marL="447675" indent="-447675">
              <a:buClr>
                <a:schemeClr val="bg1"/>
              </a:buClr>
              <a:tabLst>
                <a:tab pos="447675" algn="l"/>
              </a:tabLst>
            </a:pPr>
            <a:r>
              <a:rPr lang="de-DE" sz="1700" dirty="0"/>
              <a:t>Schutz vor Winternässe</a:t>
            </a:r>
          </a:p>
          <a:p>
            <a:pPr marL="447675" indent="-447675">
              <a:buClr>
                <a:schemeClr val="bg1"/>
              </a:buClr>
              <a:tabLst>
                <a:tab pos="447675" algn="l"/>
              </a:tabLst>
            </a:pPr>
            <a:r>
              <a:rPr lang="de-DE" sz="1700" dirty="0"/>
              <a:t>Schutz vor sommerlicher Trockenheit</a:t>
            </a:r>
          </a:p>
          <a:p>
            <a:pPr marL="447675" indent="-447675">
              <a:buClr>
                <a:schemeClr val="bg1"/>
              </a:buClr>
              <a:tabLst>
                <a:tab pos="447675" algn="l"/>
              </a:tabLst>
            </a:pPr>
            <a:r>
              <a:rPr lang="de-DE" sz="1700" dirty="0"/>
              <a:t>Anregung der Wurzelbildung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F791DF69-7B6F-4D1B-9611-B2182699DBD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08239" y="2658030"/>
            <a:ext cx="3263135" cy="2058496"/>
          </a:xfrm>
          <a:prstGeom prst="rect">
            <a:avLst/>
          </a:prstGeom>
        </p:spPr>
      </p:pic>
      <p:sp>
        <p:nvSpPr>
          <p:cNvPr id="13" name="Titel 4">
            <a:extLst>
              <a:ext uri="{FF2B5EF4-FFF2-40B4-BE49-F238E27FC236}">
                <a16:creationId xmlns:a16="http://schemas.microsoft.com/office/drawing/2014/main" id="{E3C6EF88-3864-4D7F-A8B7-61F35509F630}"/>
              </a:ext>
            </a:extLst>
          </p:cNvPr>
          <p:cNvSpPr txBox="1">
            <a:spLocks/>
          </p:cNvSpPr>
          <p:nvPr/>
        </p:nvSpPr>
        <p:spPr>
          <a:xfrm rot="5400000">
            <a:off x="7609741" y="2828486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Stauden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4F9E461A-B9AD-49E4-9994-271B309DC70E}"/>
              </a:ext>
            </a:extLst>
          </p:cNvPr>
          <p:cNvSpPr txBox="1"/>
          <p:nvPr/>
        </p:nvSpPr>
        <p:spPr>
          <a:xfrm>
            <a:off x="4259916" y="4716526"/>
            <a:ext cx="5126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(98)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BCE0E71D-CA77-4312-8B20-DE7B7100C6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0312" y="3070090"/>
            <a:ext cx="295835" cy="362066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BCE0E71D-CA77-4312-8B20-DE7B7100C6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0312" y="3450607"/>
            <a:ext cx="295835" cy="362066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BCE0E71D-CA77-4312-8B20-DE7B7100C6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0311" y="4018692"/>
            <a:ext cx="295835" cy="362066"/>
          </a:xfrm>
          <a:prstGeom prst="rect">
            <a:avLst/>
          </a:prstGeom>
        </p:spPr>
      </p:pic>
      <p:sp>
        <p:nvSpPr>
          <p:cNvPr id="17" name="Abgerundetes Rechteck 16"/>
          <p:cNvSpPr/>
          <p:nvPr/>
        </p:nvSpPr>
        <p:spPr>
          <a:xfrm>
            <a:off x="4882295" y="2658030"/>
            <a:ext cx="3028951" cy="2061968"/>
          </a:xfrm>
          <a:prstGeom prst="roundRect">
            <a:avLst/>
          </a:prstGeom>
          <a:ln w="28575">
            <a:solidFill>
              <a:srgbClr val="7AB80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3354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7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6171DCC-CB18-40B5-B1C5-6B7DCB3B67E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71549" y="1295396"/>
            <a:ext cx="3409951" cy="1614059"/>
          </a:xfrm>
        </p:spPr>
        <p:txBody>
          <a:bodyPr/>
          <a:lstStyle/>
          <a:p>
            <a:r>
              <a:rPr lang="de-DE" dirty="0"/>
              <a:t>Mit </a:t>
            </a:r>
            <a:r>
              <a:rPr lang="de-DE" b="1" dirty="0"/>
              <a:t>trockenheitsverträglichen</a:t>
            </a:r>
            <a:r>
              <a:rPr lang="de-DE" dirty="0"/>
              <a:t> </a:t>
            </a:r>
            <a:r>
              <a:rPr lang="de-DE" b="1" dirty="0"/>
              <a:t>Stauden</a:t>
            </a:r>
            <a:r>
              <a:rPr lang="de-DE" dirty="0"/>
              <a:t> lassen sich </a:t>
            </a:r>
            <a:r>
              <a:rPr lang="de-DE" b="1" dirty="0"/>
              <a:t>pflegearme</a:t>
            </a:r>
            <a:r>
              <a:rPr lang="de-DE" dirty="0"/>
              <a:t> und </a:t>
            </a:r>
            <a:r>
              <a:rPr lang="de-DE" b="1" dirty="0"/>
              <a:t>klimawandeltaugliche</a:t>
            </a:r>
            <a:r>
              <a:rPr lang="de-DE" dirty="0"/>
              <a:t> Pflanzungen realisieren</a:t>
            </a:r>
          </a:p>
          <a:p>
            <a:r>
              <a:rPr lang="de-DE" dirty="0"/>
              <a:t>Sie sind aber </a:t>
            </a:r>
            <a:r>
              <a:rPr lang="de-DE" b="1" dirty="0"/>
              <a:t>KEINE Patentlösung </a:t>
            </a:r>
            <a:r>
              <a:rPr lang="de-DE" dirty="0"/>
              <a:t>für jeden Standort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73C1AA0-725F-4119-9678-EE75387EAE2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Fazit</a:t>
            </a:r>
          </a:p>
        </p:txBody>
      </p:sp>
      <p:sp>
        <p:nvSpPr>
          <p:cNvPr id="14" name="Titel 4">
            <a:extLst>
              <a:ext uri="{FF2B5EF4-FFF2-40B4-BE49-F238E27FC236}">
                <a16:creationId xmlns:a16="http://schemas.microsoft.com/office/drawing/2014/main" id="{931FCEB2-798F-4496-AFAB-AE64BC388A12}"/>
              </a:ext>
            </a:extLst>
          </p:cNvPr>
          <p:cNvSpPr txBox="1">
            <a:spLocks/>
          </p:cNvSpPr>
          <p:nvPr/>
        </p:nvSpPr>
        <p:spPr>
          <a:xfrm rot="5400000">
            <a:off x="7609741" y="2828486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Stauden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BE49B44B-91A9-499E-B07A-1383B50EC53E}"/>
              </a:ext>
            </a:extLst>
          </p:cNvPr>
          <p:cNvSpPr txBox="1"/>
          <p:nvPr/>
        </p:nvSpPr>
        <p:spPr>
          <a:xfrm>
            <a:off x="7661484" y="4772373"/>
            <a:ext cx="5126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(100)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9286BC93-301B-44AC-BCB7-E7B2331C26D0}"/>
              </a:ext>
            </a:extLst>
          </p:cNvPr>
          <p:cNvSpPr txBox="1"/>
          <p:nvPr/>
        </p:nvSpPr>
        <p:spPr>
          <a:xfrm>
            <a:off x="7661484" y="2189682"/>
            <a:ext cx="5126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(99)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0" y="300440"/>
            <a:ext cx="3136262" cy="2083040"/>
          </a:xfrm>
          <a:prstGeom prst="rect">
            <a:avLst/>
          </a:prstGeom>
        </p:spPr>
      </p:pic>
      <p:sp>
        <p:nvSpPr>
          <p:cNvPr id="9" name="Textplatzhalter 2">
            <a:extLst>
              <a:ext uri="{FF2B5EF4-FFF2-40B4-BE49-F238E27FC236}">
                <a16:creationId xmlns:a16="http://schemas.microsoft.com/office/drawing/2014/main" id="{E6171DCC-CB18-40B5-B1C5-6B7DCB3B67E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53511" y="3953222"/>
            <a:ext cx="2623163" cy="984371"/>
          </a:xfrm>
        </p:spPr>
        <p:txBody>
          <a:bodyPr/>
          <a:lstStyle/>
          <a:p>
            <a:pPr marL="0" indent="0" algn="ctr">
              <a:buNone/>
            </a:pPr>
            <a:r>
              <a:rPr lang="de-DE"/>
              <a:t>Wichtiger denn je ist die </a:t>
            </a:r>
            <a:r>
              <a:rPr lang="de-DE" b="1"/>
              <a:t>standortgerechte</a:t>
            </a:r>
            <a:r>
              <a:rPr lang="de-DE"/>
              <a:t> Pflanzenauswahl!</a:t>
            </a:r>
          </a:p>
        </p:txBody>
      </p:sp>
      <p:sp>
        <p:nvSpPr>
          <p:cNvPr id="10" name="Abgerundetes Rechteck 9"/>
          <p:cNvSpPr/>
          <p:nvPr/>
        </p:nvSpPr>
        <p:spPr>
          <a:xfrm>
            <a:off x="1253511" y="3886968"/>
            <a:ext cx="2734594" cy="993127"/>
          </a:xfrm>
          <a:prstGeom prst="roundRect">
            <a:avLst/>
          </a:prstGeom>
          <a:ln w="28575">
            <a:solidFill>
              <a:srgbClr val="7AB80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790C641A-2C36-41D2-B5CA-4B41D078CCB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0" y="3062165"/>
            <a:ext cx="3141548" cy="1896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58671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8BE5AB59-E4B7-42FF-B1EA-DC6992AA29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71550" y="1118192"/>
            <a:ext cx="7434000" cy="452438"/>
          </a:xfrm>
        </p:spPr>
        <p:txBody>
          <a:bodyPr/>
          <a:lstStyle/>
          <a:p>
            <a:r>
              <a:rPr lang="de-DE" sz="3600">
                <a:latin typeface="+mj-lt"/>
              </a:rPr>
              <a:t>3. Gartengestaltung </a:t>
            </a:r>
            <a:endParaRPr lang="de-DE" dirty="0">
              <a:latin typeface="+mj-lt"/>
            </a:endParaRP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0ACE731-9EF8-4E3D-AB34-FF053F066A2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8F939A7-152B-478E-8641-02ABBDF99D0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5384F5F-DD8A-4F2A-86BA-D96FEC1726C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9244380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444A458C-9CEB-4688-B0B2-8DD63240467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8419514" cy="5143500"/>
          </a:xfrm>
          <a:prstGeom prst="rect">
            <a:avLst/>
          </a:prstGeom>
        </p:spPr>
      </p:pic>
      <p:sp>
        <p:nvSpPr>
          <p:cNvPr id="11" name="Ellipse 10">
            <a:extLst>
              <a:ext uri="{FF2B5EF4-FFF2-40B4-BE49-F238E27FC236}">
                <a16:creationId xmlns:a16="http://schemas.microsoft.com/office/drawing/2014/main" id="{5B2EB9DE-BC70-4872-A878-1A5C6F32DD4A}"/>
              </a:ext>
            </a:extLst>
          </p:cNvPr>
          <p:cNvSpPr/>
          <p:nvPr/>
        </p:nvSpPr>
        <p:spPr>
          <a:xfrm>
            <a:off x="7929388" y="76011"/>
            <a:ext cx="1152000" cy="1151971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5" name="Rechteck: abgerundete Ecken 4">
            <a:extLst>
              <a:ext uri="{FF2B5EF4-FFF2-40B4-BE49-F238E27FC236}">
                <a16:creationId xmlns:a16="http://schemas.microsoft.com/office/drawing/2014/main" id="{8A882466-F183-4DDD-89C2-391F7B76A67A}"/>
              </a:ext>
            </a:extLst>
          </p:cNvPr>
          <p:cNvSpPr/>
          <p:nvPr/>
        </p:nvSpPr>
        <p:spPr>
          <a:xfrm>
            <a:off x="666723" y="417000"/>
            <a:ext cx="3368174" cy="3870982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78B80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70088284-2FBF-4A1B-9C7C-B8C2856B2CE3}"/>
              </a:ext>
            </a:extLst>
          </p:cNvPr>
          <p:cNvSpPr txBox="1"/>
          <p:nvPr/>
        </p:nvSpPr>
        <p:spPr>
          <a:xfrm>
            <a:off x="1207163" y="1246627"/>
            <a:ext cx="275837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900" b="1" dirty="0">
                <a:latin typeface="+mn-lt"/>
              </a:rPr>
              <a:t>Bäume schaffen kühle Rückzugsorte im Garten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4FBBDF57-A490-472C-B072-EC337D04B4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2580" y="265043"/>
            <a:ext cx="787293" cy="719931"/>
          </a:xfrm>
          <a:prstGeom prst="rect">
            <a:avLst/>
          </a:prstGeom>
        </p:spPr>
      </p:pic>
      <p:sp>
        <p:nvSpPr>
          <p:cNvPr id="14" name="Titel 4">
            <a:extLst>
              <a:ext uri="{FF2B5EF4-FFF2-40B4-BE49-F238E27FC236}">
                <a16:creationId xmlns:a16="http://schemas.microsoft.com/office/drawing/2014/main" id="{9DC76E80-43BA-4217-B2BC-C84704D485AA}"/>
              </a:ext>
            </a:extLst>
          </p:cNvPr>
          <p:cNvSpPr txBox="1">
            <a:spLocks/>
          </p:cNvSpPr>
          <p:nvPr/>
        </p:nvSpPr>
        <p:spPr>
          <a:xfrm rot="5400000">
            <a:off x="7621206" y="2958026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Gartengestaltung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6BDB31AF-A5E5-4135-8EB7-0F762742856F}"/>
              </a:ext>
            </a:extLst>
          </p:cNvPr>
          <p:cNvSpPr txBox="1"/>
          <p:nvPr/>
        </p:nvSpPr>
        <p:spPr>
          <a:xfrm>
            <a:off x="13627" y="4928056"/>
            <a:ext cx="5126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solidFill>
                  <a:schemeClr val="bg1"/>
                </a:solidFill>
                <a:latin typeface="+mn-lt"/>
              </a:rPr>
              <a:t>(101)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BCE0E71D-CA77-4312-8B20-DE7B7100C6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9584" y="1223115"/>
            <a:ext cx="295835" cy="362066"/>
          </a:xfrm>
          <a:prstGeom prst="rect">
            <a:avLst/>
          </a:prstGeom>
        </p:spPr>
      </p:pic>
      <p:sp>
        <p:nvSpPr>
          <p:cNvPr id="16" name="Rechteck: abgerundete Ecken 15">
            <a:extLst>
              <a:ext uri="{FF2B5EF4-FFF2-40B4-BE49-F238E27FC236}">
                <a16:creationId xmlns:a16="http://schemas.microsoft.com/office/drawing/2014/main" id="{DC61F796-FA68-42F1-B470-D04B86F9D7D7}"/>
              </a:ext>
            </a:extLst>
          </p:cNvPr>
          <p:cNvSpPr/>
          <p:nvPr/>
        </p:nvSpPr>
        <p:spPr>
          <a:xfrm>
            <a:off x="4821556" y="3042195"/>
            <a:ext cx="3407899" cy="1983581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78B800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B979E7A5-160A-4AA5-AA3A-B2AAE528D4CA}"/>
              </a:ext>
            </a:extLst>
          </p:cNvPr>
          <p:cNvSpPr txBox="1"/>
          <p:nvPr/>
        </p:nvSpPr>
        <p:spPr>
          <a:xfrm>
            <a:off x="4963495" y="3562291"/>
            <a:ext cx="3265960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spcAft>
                <a:spcPts val="12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r>
              <a:rPr lang="de-DE" sz="1900" dirty="0">
                <a:latin typeface="+mn-lt"/>
              </a:rPr>
              <a:t>Jede Pflanze bindet CO</a:t>
            </a:r>
            <a:r>
              <a:rPr lang="de-DE" sz="1900" baseline="-25000" dirty="0">
                <a:latin typeface="+mn-lt"/>
              </a:rPr>
              <a:t>2</a:t>
            </a:r>
          </a:p>
          <a:p>
            <a:pPr marL="342900" indent="-342900" algn="l">
              <a:spcAft>
                <a:spcPts val="1200"/>
              </a:spcAft>
              <a:buClr>
                <a:srgbClr val="7AB800"/>
              </a:buClr>
              <a:buFont typeface="Arial" panose="020B0604020202020204" pitchFamily="34" charset="0"/>
              <a:buChar char="•"/>
            </a:pPr>
            <a:r>
              <a:rPr lang="de-DE" sz="1900" dirty="0">
                <a:latin typeface="+mn-lt"/>
              </a:rPr>
              <a:t>Vor allem bei mehrjährigen Pflanzen beachtliche Speicherwirkung</a:t>
            </a:r>
          </a:p>
        </p:txBody>
      </p:sp>
      <p:sp>
        <p:nvSpPr>
          <p:cNvPr id="17" name="Rechteck: abgerundete Ecken 16">
            <a:extLst>
              <a:ext uri="{FF2B5EF4-FFF2-40B4-BE49-F238E27FC236}">
                <a16:creationId xmlns:a16="http://schemas.microsoft.com/office/drawing/2014/main" id="{D358F2DB-8EEE-40F4-A248-FC392559E724}"/>
              </a:ext>
            </a:extLst>
          </p:cNvPr>
          <p:cNvSpPr/>
          <p:nvPr/>
        </p:nvSpPr>
        <p:spPr>
          <a:xfrm>
            <a:off x="699288" y="375552"/>
            <a:ext cx="3496401" cy="4476452"/>
          </a:xfrm>
          <a:prstGeom prst="roundRect">
            <a:avLst/>
          </a:prstGeom>
        </p:spPr>
        <p:txBody>
          <a:bodyPr wrap="square" rtlCol="0" anchor="ctr">
            <a:spAutoFit/>
          </a:bodyPr>
          <a:lstStyle/>
          <a:p>
            <a:pPr marL="0" marR="0" indent="0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 typeface="Arial" pitchFamily="-110" charset="0"/>
              <a:buNone/>
              <a:tabLst/>
            </a:pPr>
            <a:r>
              <a:rPr lang="de-DE" sz="2600" b="1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Bäume pflanzen</a:t>
            </a:r>
          </a:p>
          <a:p>
            <a:pPr marL="342900" marR="0" indent="-342900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de-DE" sz="1900" dirty="0">
              <a:latin typeface="+mn-lt"/>
              <a:ea typeface="Fira Sans" panose="020B0503050000020004" pitchFamily="34" charset="0"/>
              <a:cs typeface="Arial" panose="020B0604020202020204" pitchFamily="34" charset="0"/>
            </a:endParaRPr>
          </a:p>
          <a:p>
            <a:pPr marL="342900" marR="0" indent="-342900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de-DE" sz="1900" dirty="0">
              <a:latin typeface="+mn-lt"/>
              <a:ea typeface="Fira Sans" panose="020B0503050000020004" pitchFamily="34" charset="0"/>
              <a:cs typeface="Arial" panose="020B0604020202020204" pitchFamily="34" charset="0"/>
            </a:endParaRPr>
          </a:p>
          <a:p>
            <a:pPr marL="342900" marR="0" indent="-342900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7AB800"/>
              </a:buClr>
              <a:buSzTx/>
              <a:buFont typeface="Arial" panose="020B0604020202020204" pitchFamily="34" charset="0"/>
              <a:buChar char="•"/>
              <a:tabLst/>
            </a:pPr>
            <a:r>
              <a:rPr lang="de-DE" sz="1900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Durch </a:t>
            </a:r>
            <a:r>
              <a:rPr lang="de-DE" sz="1900" b="1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Beschattung</a:t>
            </a:r>
            <a:r>
              <a:rPr lang="de-DE" sz="1900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 wird bis zu 40 % der Wärme-strahlung zurückgehalten</a:t>
            </a:r>
          </a:p>
          <a:p>
            <a:pPr marL="342900" marR="0" indent="-342900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AB800"/>
              </a:buClr>
              <a:buSzTx/>
              <a:buFont typeface="Arial" panose="020B0604020202020204" pitchFamily="34" charset="0"/>
              <a:buChar char="•"/>
              <a:tabLst/>
            </a:pPr>
            <a:r>
              <a:rPr lang="de-DE" sz="1900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Durch </a:t>
            </a:r>
            <a:r>
              <a:rPr lang="de-DE" sz="1900" b="1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Verdunstung</a:t>
            </a:r>
            <a:r>
              <a:rPr lang="de-DE" sz="1900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  <a:t> entsteht ein angenehmes, kühles Mikroklima</a:t>
            </a:r>
            <a:br>
              <a:rPr lang="de-DE" sz="1200" dirty="0">
                <a:latin typeface="+mn-lt"/>
                <a:ea typeface="Fira Sans" panose="020B0503050000020004" pitchFamily="34" charset="0"/>
                <a:cs typeface="Arial" panose="020B0604020202020204" pitchFamily="34" charset="0"/>
              </a:rPr>
            </a:br>
            <a:endParaRPr lang="de-DE" sz="1200" dirty="0">
              <a:latin typeface="+mn-lt"/>
              <a:ea typeface="Fira Sans" panose="020B0503050000020004" pitchFamily="34" charset="0"/>
              <a:cs typeface="Arial" panose="020B0604020202020204" pitchFamily="34" charset="0"/>
            </a:endParaRPr>
          </a:p>
          <a:p>
            <a:pPr marR="0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7AB800"/>
              </a:buClr>
              <a:buSzTx/>
              <a:tabLst/>
            </a:pPr>
            <a:endParaRPr lang="de-DE" sz="1900" dirty="0">
              <a:latin typeface="+mn-lt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F7DD9AAE-5850-481E-A56D-992182B480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10163" y="3131608"/>
            <a:ext cx="430683" cy="430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695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fik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3215" y="2883876"/>
            <a:ext cx="2895439" cy="2067669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03215" y="390009"/>
            <a:ext cx="2894579" cy="2002539"/>
          </a:xfrm>
          <a:prstGeom prst="rect">
            <a:avLst/>
          </a:prstGeom>
        </p:spPr>
      </p:pic>
      <p:sp>
        <p:nvSpPr>
          <p:cNvPr id="2" name="Textplatzhalter 1">
            <a:extLst>
              <a:ext uri="{FF2B5EF4-FFF2-40B4-BE49-F238E27FC236}">
                <a16:creationId xmlns:a16="http://schemas.microsoft.com/office/drawing/2014/main" id="{B15F618E-088F-4349-BD51-318408DF281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Entsteint euch!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023FC89-7F5B-470A-A902-6F5C9B81A74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1551" y="1742559"/>
            <a:ext cx="2964862" cy="3208986"/>
          </a:xfrm>
        </p:spPr>
        <p:txBody>
          <a:bodyPr>
            <a:normAutofit/>
          </a:bodyPr>
          <a:lstStyle/>
          <a:p>
            <a:pPr marL="360363" indent="-358775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0000"/>
              </a:buClr>
            </a:pPr>
            <a:r>
              <a:rPr lang="de-DE" sz="1900" dirty="0"/>
              <a:t>Sind wahre Heizöfen</a:t>
            </a:r>
          </a:p>
          <a:p>
            <a:pPr marL="360363" indent="-358775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0000"/>
              </a:buClr>
            </a:pPr>
            <a:r>
              <a:rPr lang="de-DE" sz="1900" dirty="0"/>
              <a:t>Bieten keinerlei Nahrung oder Lebensraum für Insekten</a:t>
            </a:r>
          </a:p>
          <a:p>
            <a:pPr marL="360363" indent="-358775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0000"/>
              </a:buClr>
            </a:pPr>
            <a:r>
              <a:rPr lang="de-DE" sz="1900" dirty="0"/>
              <a:t>Sind </a:t>
            </a:r>
            <a:r>
              <a:rPr lang="de-DE" sz="1900" b="1" dirty="0">
                <a:solidFill>
                  <a:srgbClr val="FF0000"/>
                </a:solidFill>
              </a:rPr>
              <a:t>NICHT</a:t>
            </a:r>
            <a:r>
              <a:rPr lang="de-DE" sz="1900" dirty="0"/>
              <a:t> pflegeleicht</a:t>
            </a:r>
          </a:p>
          <a:p>
            <a:pPr marL="360363" indent="-358775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0000"/>
              </a:buClr>
              <a:buFont typeface="Calibri" panose="020F0502020204030204" pitchFamily="34" charset="0"/>
              <a:buChar char="→"/>
            </a:pPr>
            <a:r>
              <a:rPr lang="de-DE" sz="1900" dirty="0"/>
              <a:t>Sind besonders in Zeiten des Klimawandels fehl am Platz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130870C-CA21-43AD-BC30-9C4D3D6AC27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de-DE" sz="2000" dirty="0">
                <a:solidFill>
                  <a:schemeClr val="tx1"/>
                </a:solidFill>
                <a:latin typeface="+mn-lt"/>
              </a:rPr>
              <a:t>Schotterwüsten</a:t>
            </a:r>
          </a:p>
        </p:txBody>
      </p:sp>
      <p:sp>
        <p:nvSpPr>
          <p:cNvPr id="6" name="Titel 4">
            <a:extLst>
              <a:ext uri="{FF2B5EF4-FFF2-40B4-BE49-F238E27FC236}">
                <a16:creationId xmlns:a16="http://schemas.microsoft.com/office/drawing/2014/main" id="{6B38729B-948A-48B8-8D2D-83026CF0E712}"/>
              </a:ext>
            </a:extLst>
          </p:cNvPr>
          <p:cNvSpPr txBox="1">
            <a:spLocks/>
          </p:cNvSpPr>
          <p:nvPr/>
        </p:nvSpPr>
        <p:spPr>
          <a:xfrm rot="5400000">
            <a:off x="7621206" y="2958026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Gartengestaltung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1F6EDD44-E899-4171-917B-BC8D48915182}"/>
              </a:ext>
            </a:extLst>
          </p:cNvPr>
          <p:cNvSpPr txBox="1"/>
          <p:nvPr/>
        </p:nvSpPr>
        <p:spPr>
          <a:xfrm>
            <a:off x="7460672" y="2177105"/>
            <a:ext cx="5126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(102)</a:t>
            </a:r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A8EC305B-C1D8-4772-A391-343534FB8AA6}"/>
              </a:ext>
            </a:extLst>
          </p:cNvPr>
          <p:cNvCxnSpPr>
            <a:cxnSpLocks/>
          </p:cNvCxnSpPr>
          <p:nvPr/>
        </p:nvCxnSpPr>
        <p:spPr>
          <a:xfrm>
            <a:off x="4415201" y="1322687"/>
            <a:ext cx="3270608" cy="2563091"/>
          </a:xfrm>
          <a:prstGeom prst="line">
            <a:avLst/>
          </a:prstGeom>
          <a:ln w="10160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592FE302-290B-4069-A394-28D9FF902F6F}"/>
              </a:ext>
            </a:extLst>
          </p:cNvPr>
          <p:cNvCxnSpPr>
            <a:cxnSpLocks/>
          </p:cNvCxnSpPr>
          <p:nvPr/>
        </p:nvCxnSpPr>
        <p:spPr>
          <a:xfrm flipH="1">
            <a:off x="4384028" y="1322688"/>
            <a:ext cx="3270608" cy="2563091"/>
          </a:xfrm>
          <a:prstGeom prst="line">
            <a:avLst/>
          </a:prstGeom>
          <a:ln w="101600">
            <a:solidFill>
              <a:srgbClr val="FF000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feld 11">
            <a:extLst>
              <a:ext uri="{FF2B5EF4-FFF2-40B4-BE49-F238E27FC236}">
                <a16:creationId xmlns:a16="http://schemas.microsoft.com/office/drawing/2014/main" id="{CC5068E4-2942-48E9-82C0-C5E02561852D}"/>
              </a:ext>
            </a:extLst>
          </p:cNvPr>
          <p:cNvSpPr txBox="1"/>
          <p:nvPr/>
        </p:nvSpPr>
        <p:spPr>
          <a:xfrm>
            <a:off x="7460671" y="4736101"/>
            <a:ext cx="5126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(103)</a:t>
            </a:r>
          </a:p>
        </p:txBody>
      </p:sp>
    </p:spTree>
    <p:extLst>
      <p:ext uri="{BB962C8B-B14F-4D97-AF65-F5344CB8AC3E}">
        <p14:creationId xmlns:p14="http://schemas.microsoft.com/office/powerpoint/2010/main" val="60574227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595CDE5-EC80-4E0D-9E71-7B20DC007FC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>
                <a:solidFill>
                  <a:srgbClr val="79B800"/>
                </a:solidFill>
              </a:rPr>
              <a:t>Grün</a:t>
            </a:r>
            <a:r>
              <a:rPr lang="de-DE" dirty="0"/>
              <a:t> ist das neue Schwarz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01135EED-D1C8-425A-868D-DB3E788DB2A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60327" y="1219200"/>
            <a:ext cx="3555336" cy="3924300"/>
          </a:xfrm>
        </p:spPr>
        <p:txBody>
          <a:bodyPr>
            <a:normAutofit lnSpcReduction="10000"/>
          </a:bodyPr>
          <a:lstStyle/>
          <a:p>
            <a:pPr marL="360363" indent="-358775">
              <a:lnSpc>
                <a:spcPct val="110000"/>
              </a:lnSpc>
            </a:pPr>
            <a:r>
              <a:rPr lang="de-DE" dirty="0"/>
              <a:t>Je mehr </a:t>
            </a:r>
            <a:r>
              <a:rPr lang="de-DE" b="1" dirty="0">
                <a:solidFill>
                  <a:srgbClr val="7AB800"/>
                </a:solidFill>
              </a:rPr>
              <a:t>Grünflächen</a:t>
            </a:r>
            <a:r>
              <a:rPr lang="de-DE" dirty="0"/>
              <a:t> und Pflanzen desto besser</a:t>
            </a:r>
          </a:p>
          <a:p>
            <a:pPr marL="360363" indent="-358775">
              <a:lnSpc>
                <a:spcPct val="110000"/>
              </a:lnSpc>
            </a:pPr>
            <a:r>
              <a:rPr lang="de-DE" dirty="0"/>
              <a:t>Gabionen, Mauern, Zäune, etc. können mit </a:t>
            </a:r>
            <a:r>
              <a:rPr lang="de-DE" b="1" dirty="0">
                <a:solidFill>
                  <a:srgbClr val="7AB800"/>
                </a:solidFill>
              </a:rPr>
              <a:t>Kletterpflanzen</a:t>
            </a:r>
            <a:r>
              <a:rPr lang="de-DE" dirty="0"/>
              <a:t> begrünt werden</a:t>
            </a:r>
          </a:p>
          <a:p>
            <a:pPr marL="360363" indent="-358775">
              <a:lnSpc>
                <a:spcPct val="110000"/>
              </a:lnSpc>
            </a:pPr>
            <a:r>
              <a:rPr lang="de-DE" dirty="0"/>
              <a:t>Zäune können durch </a:t>
            </a:r>
            <a:r>
              <a:rPr lang="de-DE" b="1" dirty="0">
                <a:solidFill>
                  <a:srgbClr val="7AB800"/>
                </a:solidFill>
              </a:rPr>
              <a:t>Hecken</a:t>
            </a:r>
            <a:r>
              <a:rPr lang="de-DE" dirty="0"/>
              <a:t> ersetzt werden</a:t>
            </a:r>
          </a:p>
          <a:p>
            <a:pPr marL="360363" indent="-358775">
              <a:lnSpc>
                <a:spcPct val="110000"/>
              </a:lnSpc>
            </a:pPr>
            <a:r>
              <a:rPr lang="de-DE" b="1" dirty="0">
                <a:solidFill>
                  <a:srgbClr val="7AB800"/>
                </a:solidFill>
              </a:rPr>
              <a:t>Bäume </a:t>
            </a:r>
            <a:r>
              <a:rPr lang="de-DE" dirty="0"/>
              <a:t>und</a:t>
            </a:r>
            <a:r>
              <a:rPr lang="de-DE" b="1" dirty="0">
                <a:solidFill>
                  <a:srgbClr val="7AB800"/>
                </a:solidFill>
              </a:rPr>
              <a:t> Sträucher </a:t>
            </a:r>
            <a:r>
              <a:rPr lang="de-DE" dirty="0"/>
              <a:t>strukturieren den Garten und schaffen ein angenehmes Mikroklima</a:t>
            </a:r>
          </a:p>
          <a:p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F16D27AB-403F-4BC4-BE70-98872F65C864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656535" y="1508921"/>
            <a:ext cx="3654672" cy="2724975"/>
          </a:xfrm>
          <a:prstGeom prst="rect">
            <a:avLst/>
          </a:prstGeom>
        </p:spPr>
      </p:pic>
      <p:sp>
        <p:nvSpPr>
          <p:cNvPr id="7" name="Titel 4">
            <a:extLst>
              <a:ext uri="{FF2B5EF4-FFF2-40B4-BE49-F238E27FC236}">
                <a16:creationId xmlns:a16="http://schemas.microsoft.com/office/drawing/2014/main" id="{92F3E391-E2F2-4D95-90EE-DD8701ECB10F}"/>
              </a:ext>
            </a:extLst>
          </p:cNvPr>
          <p:cNvSpPr txBox="1">
            <a:spLocks/>
          </p:cNvSpPr>
          <p:nvPr/>
        </p:nvSpPr>
        <p:spPr>
          <a:xfrm rot="5400000">
            <a:off x="7621206" y="2958026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Gartengestaltung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4ACEB331-90CB-4F9E-A15B-7D5EC726098C}"/>
              </a:ext>
            </a:extLst>
          </p:cNvPr>
          <p:cNvSpPr txBox="1"/>
          <p:nvPr/>
        </p:nvSpPr>
        <p:spPr>
          <a:xfrm>
            <a:off x="7584685" y="4680017"/>
            <a:ext cx="5126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(104)</a:t>
            </a:r>
          </a:p>
        </p:txBody>
      </p:sp>
    </p:spTree>
    <p:extLst>
      <p:ext uri="{BB962C8B-B14F-4D97-AF65-F5344CB8AC3E}">
        <p14:creationId xmlns:p14="http://schemas.microsoft.com/office/powerpoint/2010/main" val="301118495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8BE5AB59-E4B7-42FF-B1EA-DC6992AA29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71550" y="1118192"/>
            <a:ext cx="7434000" cy="452438"/>
          </a:xfrm>
        </p:spPr>
        <p:txBody>
          <a:bodyPr/>
          <a:lstStyle/>
          <a:p>
            <a:r>
              <a:rPr lang="de-DE" sz="3600">
                <a:latin typeface="+mj-lt"/>
              </a:rPr>
              <a:t>4. Fazit</a:t>
            </a:r>
            <a:endParaRPr lang="de-DE" dirty="0">
              <a:latin typeface="+mj-lt"/>
            </a:endParaRP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0ACE731-9EF8-4E3D-AB34-FF053F066A2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08F939A7-152B-478E-8641-02ABBDF99D0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45384F5F-DD8A-4F2A-86BA-D96FEC1726C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042101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03785" y="1445925"/>
            <a:ext cx="3281865" cy="3281865"/>
          </a:xfrm>
          <a:prstGeom prst="rect">
            <a:avLst/>
          </a:prstGeom>
        </p:spPr>
      </p:pic>
      <p:sp>
        <p:nvSpPr>
          <p:cNvPr id="3" name="Rechteck: abgerundete Ecken 2">
            <a:extLst>
              <a:ext uri="{FF2B5EF4-FFF2-40B4-BE49-F238E27FC236}">
                <a16:creationId xmlns:a16="http://schemas.microsoft.com/office/drawing/2014/main" id="{D565A6F9-0D65-448D-8DD5-0B771171867B}"/>
              </a:ext>
            </a:extLst>
          </p:cNvPr>
          <p:cNvSpPr/>
          <p:nvPr/>
        </p:nvSpPr>
        <p:spPr>
          <a:xfrm>
            <a:off x="2184532" y="4389877"/>
            <a:ext cx="3669355" cy="629629"/>
          </a:xfrm>
          <a:prstGeom prst="roundRect">
            <a:avLst/>
          </a:prstGeom>
          <a:solidFill>
            <a:srgbClr val="7AB800"/>
          </a:solidFill>
          <a:ln w="28575" cmpd="sng">
            <a:solidFill>
              <a:schemeClr val="bg1"/>
            </a:solidFill>
            <a:prstDash val="sysDot"/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/>
              <a:t>Fit für den Klimawandel</a:t>
            </a:r>
          </a:p>
        </p:txBody>
      </p:sp>
      <p:sp>
        <p:nvSpPr>
          <p:cNvPr id="9" name="Titel 4">
            <a:extLst>
              <a:ext uri="{FF2B5EF4-FFF2-40B4-BE49-F238E27FC236}">
                <a16:creationId xmlns:a16="http://schemas.microsoft.com/office/drawing/2014/main" id="{92F3E391-E2F2-4D95-90EE-DD8701ECB10F}"/>
              </a:ext>
            </a:extLst>
          </p:cNvPr>
          <p:cNvSpPr txBox="1">
            <a:spLocks/>
          </p:cNvSpPr>
          <p:nvPr/>
        </p:nvSpPr>
        <p:spPr>
          <a:xfrm rot="5400000">
            <a:off x="7621206" y="2958026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Fazit</a:t>
            </a:r>
            <a:endParaRPr kumimoji="0" lang="de-DE" sz="16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ＭＳ Ｐゴシック" pitchFamily="-110" charset="-128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30A2654-41CD-4F10-BD07-D80C95F934A2}"/>
              </a:ext>
            </a:extLst>
          </p:cNvPr>
          <p:cNvSpPr txBox="1"/>
          <p:nvPr/>
        </p:nvSpPr>
        <p:spPr>
          <a:xfrm>
            <a:off x="4710417" y="4029629"/>
            <a:ext cx="5126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(1)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CD93B64A-E996-4615-AEBB-8E4EF3309EFF}"/>
              </a:ext>
            </a:extLst>
          </p:cNvPr>
          <p:cNvSpPr txBox="1"/>
          <p:nvPr/>
        </p:nvSpPr>
        <p:spPr>
          <a:xfrm>
            <a:off x="4514881" y="1142996"/>
            <a:ext cx="19950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+mn-lt"/>
              </a:rPr>
              <a:t>Standortgerechte</a:t>
            </a:r>
            <a:br>
              <a:rPr lang="de-DE" sz="1600" dirty="0">
                <a:latin typeface="+mn-lt"/>
              </a:rPr>
            </a:br>
            <a:r>
              <a:rPr lang="de-DE" sz="1600" dirty="0">
                <a:latin typeface="+mn-lt"/>
              </a:rPr>
              <a:t>Pflanzenauswahl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74E11F0-5375-4075-BB1C-46FC4BFAD603}"/>
              </a:ext>
            </a:extLst>
          </p:cNvPr>
          <p:cNvSpPr txBox="1"/>
          <p:nvPr/>
        </p:nvSpPr>
        <p:spPr>
          <a:xfrm>
            <a:off x="1675669" y="1154701"/>
            <a:ext cx="17852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+mn-lt"/>
              </a:rPr>
              <a:t>Regionale </a:t>
            </a:r>
            <a:br>
              <a:rPr lang="de-DE" sz="1600" dirty="0">
                <a:latin typeface="+mn-lt"/>
              </a:rPr>
            </a:br>
            <a:r>
              <a:rPr lang="de-DE" sz="1600" dirty="0">
                <a:latin typeface="+mn-lt"/>
              </a:rPr>
              <a:t>Ware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229601C8-763A-45E8-91CF-987EF83E34CB}"/>
              </a:ext>
            </a:extLst>
          </p:cNvPr>
          <p:cNvSpPr txBox="1"/>
          <p:nvPr/>
        </p:nvSpPr>
        <p:spPr>
          <a:xfrm>
            <a:off x="1944176" y="4512330"/>
            <a:ext cx="4170525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900" b="1" dirty="0">
                <a:solidFill>
                  <a:schemeClr val="bg1"/>
                </a:solidFill>
                <a:latin typeface="+mn-lt"/>
              </a:rPr>
              <a:t>Verlängerte Herbstsaison nutzen!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619E5617-77A2-4A44-A55E-82A20177A4B5}"/>
              </a:ext>
            </a:extLst>
          </p:cNvPr>
          <p:cNvSpPr txBox="1"/>
          <p:nvPr/>
        </p:nvSpPr>
        <p:spPr>
          <a:xfrm>
            <a:off x="5735965" y="3452684"/>
            <a:ext cx="16902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+mn-lt"/>
              </a:rPr>
              <a:t>Vielfältige Begrünung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ACAE456D-32FD-4AB1-89C8-C8FE1221906C}"/>
              </a:ext>
            </a:extLst>
          </p:cNvPr>
          <p:cNvSpPr txBox="1"/>
          <p:nvPr/>
        </p:nvSpPr>
        <p:spPr>
          <a:xfrm>
            <a:off x="5665815" y="2156251"/>
            <a:ext cx="21682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+mn-lt"/>
              </a:rPr>
              <a:t>Hitze- und trockenheitstolerante Spezialisten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D999C7D2-680E-485E-9830-EDCDEF458B91}"/>
              </a:ext>
            </a:extLst>
          </p:cNvPr>
          <p:cNvSpPr txBox="1"/>
          <p:nvPr/>
        </p:nvSpPr>
        <p:spPr>
          <a:xfrm>
            <a:off x="640012" y="2156251"/>
            <a:ext cx="19950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+mn-lt"/>
              </a:rPr>
              <a:t>Ggf. Schutz durch Vlies, Vordach, Standortwahl, etc.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251C4660-D48F-4425-A04C-ED2FA7B7F6BF}"/>
              </a:ext>
            </a:extLst>
          </p:cNvPr>
          <p:cNvSpPr txBox="1"/>
          <p:nvPr/>
        </p:nvSpPr>
        <p:spPr>
          <a:xfrm>
            <a:off x="992620" y="3469536"/>
            <a:ext cx="17463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latin typeface="+mn-lt"/>
              </a:rPr>
              <a:t>Bedarfsgerechte Wasserversorgung</a:t>
            </a:r>
          </a:p>
        </p:txBody>
      </p:sp>
      <p:sp>
        <p:nvSpPr>
          <p:cNvPr id="18" name="Rechteck: abgerundete Ecken 17">
            <a:extLst>
              <a:ext uri="{FF2B5EF4-FFF2-40B4-BE49-F238E27FC236}">
                <a16:creationId xmlns:a16="http://schemas.microsoft.com/office/drawing/2014/main" id="{DB13BD5F-26D3-4AF9-B867-9DC9D30D2010}"/>
              </a:ext>
            </a:extLst>
          </p:cNvPr>
          <p:cNvSpPr/>
          <p:nvPr/>
        </p:nvSpPr>
        <p:spPr>
          <a:xfrm>
            <a:off x="5682548" y="2148650"/>
            <a:ext cx="2065160" cy="830997"/>
          </a:xfrm>
          <a:prstGeom prst="roundRect">
            <a:avLst/>
          </a:prstGeom>
          <a:noFill/>
          <a:ln w="28575" cmpd="sng"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0" name="Rechteck: abgerundete Ecken 19">
            <a:extLst>
              <a:ext uri="{FF2B5EF4-FFF2-40B4-BE49-F238E27FC236}">
                <a16:creationId xmlns:a16="http://schemas.microsoft.com/office/drawing/2014/main" id="{EE59B015-0848-4C04-B2FA-2C901C3F09EF}"/>
              </a:ext>
            </a:extLst>
          </p:cNvPr>
          <p:cNvSpPr/>
          <p:nvPr/>
        </p:nvSpPr>
        <p:spPr>
          <a:xfrm>
            <a:off x="4604967" y="1123993"/>
            <a:ext cx="1814882" cy="629629"/>
          </a:xfrm>
          <a:prstGeom prst="roundRect">
            <a:avLst/>
          </a:prstGeom>
          <a:noFill/>
          <a:ln w="28575" cmpd="sng"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hteck: abgerundete Ecken 20">
            <a:extLst>
              <a:ext uri="{FF2B5EF4-FFF2-40B4-BE49-F238E27FC236}">
                <a16:creationId xmlns:a16="http://schemas.microsoft.com/office/drawing/2014/main" id="{BBF68DE7-E2F0-42D7-88C6-82F319151ED8}"/>
              </a:ext>
            </a:extLst>
          </p:cNvPr>
          <p:cNvSpPr/>
          <p:nvPr/>
        </p:nvSpPr>
        <p:spPr>
          <a:xfrm>
            <a:off x="5949875" y="3424682"/>
            <a:ext cx="1262433" cy="629629"/>
          </a:xfrm>
          <a:prstGeom prst="roundRect">
            <a:avLst/>
          </a:prstGeom>
          <a:noFill/>
          <a:ln w="28575" cmpd="sng"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hteck: abgerundete Ecken 21">
            <a:extLst>
              <a:ext uri="{FF2B5EF4-FFF2-40B4-BE49-F238E27FC236}">
                <a16:creationId xmlns:a16="http://schemas.microsoft.com/office/drawing/2014/main" id="{B243A615-9150-4DB7-8FF9-4EE22111C6A9}"/>
              </a:ext>
            </a:extLst>
          </p:cNvPr>
          <p:cNvSpPr/>
          <p:nvPr/>
        </p:nvSpPr>
        <p:spPr>
          <a:xfrm>
            <a:off x="1865800" y="1131110"/>
            <a:ext cx="1404972" cy="629629"/>
          </a:xfrm>
          <a:prstGeom prst="roundRect">
            <a:avLst/>
          </a:prstGeom>
          <a:noFill/>
          <a:ln w="28575" cmpd="sng"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hteck: abgerundete Ecken 22">
            <a:extLst>
              <a:ext uri="{FF2B5EF4-FFF2-40B4-BE49-F238E27FC236}">
                <a16:creationId xmlns:a16="http://schemas.microsoft.com/office/drawing/2014/main" id="{D288686B-5DC6-4A8E-AFA7-F17A7D4BC2EC}"/>
              </a:ext>
            </a:extLst>
          </p:cNvPr>
          <p:cNvSpPr/>
          <p:nvPr/>
        </p:nvSpPr>
        <p:spPr>
          <a:xfrm>
            <a:off x="952935" y="3424682"/>
            <a:ext cx="1806965" cy="629629"/>
          </a:xfrm>
          <a:prstGeom prst="roundRect">
            <a:avLst/>
          </a:prstGeom>
          <a:noFill/>
          <a:ln w="28575" cmpd="sng"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hteck: abgerundete Ecken 23">
            <a:extLst>
              <a:ext uri="{FF2B5EF4-FFF2-40B4-BE49-F238E27FC236}">
                <a16:creationId xmlns:a16="http://schemas.microsoft.com/office/drawing/2014/main" id="{7AC011DC-CA16-4BE6-82F4-C8D45221C668}"/>
              </a:ext>
            </a:extLst>
          </p:cNvPr>
          <p:cNvSpPr/>
          <p:nvPr/>
        </p:nvSpPr>
        <p:spPr>
          <a:xfrm>
            <a:off x="618812" y="2148650"/>
            <a:ext cx="2065160" cy="830997"/>
          </a:xfrm>
          <a:prstGeom prst="roundRect">
            <a:avLst/>
          </a:prstGeom>
          <a:noFill/>
          <a:ln w="28575" cmpd="sng"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26393" y="183049"/>
            <a:ext cx="1020734" cy="1033947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34626" y="4245073"/>
            <a:ext cx="983185" cy="778467"/>
          </a:xfrm>
          <a:prstGeom prst="rect">
            <a:avLst/>
          </a:prstGeom>
        </p:spPr>
      </p:pic>
      <p:pic>
        <p:nvPicPr>
          <p:cNvPr id="26" name="Grafik 2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847" y="1123993"/>
            <a:ext cx="859686" cy="814439"/>
          </a:xfrm>
          <a:prstGeom prst="rect">
            <a:avLst/>
          </a:prstGeom>
        </p:spPr>
      </p:pic>
      <p:sp>
        <p:nvSpPr>
          <p:cNvPr id="27" name="Textfeld 26">
            <a:extLst>
              <a:ext uri="{FF2B5EF4-FFF2-40B4-BE49-F238E27FC236}">
                <a16:creationId xmlns:a16="http://schemas.microsoft.com/office/drawing/2014/main" id="{E30A2654-41CD-4F10-BD07-D80C95F934A2}"/>
              </a:ext>
            </a:extLst>
          </p:cNvPr>
          <p:cNvSpPr txBox="1"/>
          <p:nvPr/>
        </p:nvSpPr>
        <p:spPr>
          <a:xfrm>
            <a:off x="1153063" y="1816632"/>
            <a:ext cx="5126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(105 a)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E30A2654-41CD-4F10-BD07-D80C95F934A2}"/>
              </a:ext>
            </a:extLst>
          </p:cNvPr>
          <p:cNvSpPr txBox="1"/>
          <p:nvPr/>
        </p:nvSpPr>
        <p:spPr>
          <a:xfrm>
            <a:off x="7834053" y="4804062"/>
            <a:ext cx="5126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(105 c)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E30A2654-41CD-4F10-BD07-D80C95F934A2}"/>
              </a:ext>
            </a:extLst>
          </p:cNvPr>
          <p:cNvSpPr txBox="1"/>
          <p:nvPr/>
        </p:nvSpPr>
        <p:spPr>
          <a:xfrm>
            <a:off x="7459003" y="1031419"/>
            <a:ext cx="5126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(105 b)</a:t>
            </a:r>
          </a:p>
        </p:txBody>
      </p:sp>
      <p:pic>
        <p:nvPicPr>
          <p:cNvPr id="30" name="Grafik 29" descr="Blatt">
            <a:extLst>
              <a:ext uri="{FF2B5EF4-FFF2-40B4-BE49-F238E27FC236}">
                <a16:creationId xmlns:a16="http://schemas.microsoft.com/office/drawing/2014/main" id="{920AC302-25E0-4F54-8AE8-46F7AFA224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1124341" flipH="1" flipV="1">
            <a:off x="1767030" y="4134972"/>
            <a:ext cx="628243" cy="628243"/>
          </a:xfrm>
          <a:prstGeom prst="rect">
            <a:avLst/>
          </a:prstGeom>
        </p:spPr>
      </p:pic>
      <p:pic>
        <p:nvPicPr>
          <p:cNvPr id="32" name="Grafik 31" descr="Blatt">
            <a:extLst>
              <a:ext uri="{FF2B5EF4-FFF2-40B4-BE49-F238E27FC236}">
                <a16:creationId xmlns:a16="http://schemas.microsoft.com/office/drawing/2014/main" id="{F1B550AC-2948-4DCC-9065-451B8E1A128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15946437" flipH="1" flipV="1">
            <a:off x="1101154" y="4412526"/>
            <a:ext cx="729380" cy="729380"/>
          </a:xfrm>
          <a:prstGeom prst="rect">
            <a:avLst/>
          </a:prstGeom>
        </p:spPr>
      </p:pic>
      <p:sp>
        <p:nvSpPr>
          <p:cNvPr id="33" name="Textfeld 32">
            <a:extLst>
              <a:ext uri="{FF2B5EF4-FFF2-40B4-BE49-F238E27FC236}">
                <a16:creationId xmlns:a16="http://schemas.microsoft.com/office/drawing/2014/main" id="{E30A2654-41CD-4F10-BD07-D80C95F934A2}"/>
              </a:ext>
            </a:extLst>
          </p:cNvPr>
          <p:cNvSpPr txBox="1"/>
          <p:nvPr/>
        </p:nvSpPr>
        <p:spPr>
          <a:xfrm>
            <a:off x="1693314" y="4843876"/>
            <a:ext cx="5126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(43)</a:t>
            </a:r>
          </a:p>
        </p:txBody>
      </p:sp>
    </p:spTree>
    <p:extLst>
      <p:ext uri="{BB962C8B-B14F-4D97-AF65-F5344CB8AC3E}">
        <p14:creationId xmlns:p14="http://schemas.microsoft.com/office/powerpoint/2010/main" val="2923935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" grpId="0"/>
      <p:bldP spid="7" grpId="0"/>
      <p:bldP spid="11" grpId="0"/>
      <p:bldP spid="13" grpId="0"/>
      <p:bldP spid="14" grpId="0"/>
      <p:bldP spid="15" grpId="0"/>
      <p:bldP spid="16" grpId="0"/>
      <p:bldP spid="18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3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66BB840-D98D-44AB-9F10-5C0607399DF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71550" y="1295396"/>
            <a:ext cx="3505200" cy="3197595"/>
          </a:xfrm>
        </p:spPr>
        <p:txBody>
          <a:bodyPr/>
          <a:lstStyle/>
          <a:p>
            <a:r>
              <a:rPr lang="de-DE" dirty="0"/>
              <a:t>Generell vertragen viele Zierpflanzen zeitweilige Trockenheit besser als gedacht</a:t>
            </a:r>
          </a:p>
          <a:p>
            <a:r>
              <a:rPr lang="de-DE" b="1" dirty="0"/>
              <a:t>Mögliche Konsequenzen von anhaltender Trockenheit:</a:t>
            </a:r>
          </a:p>
          <a:p>
            <a:pPr lvl="1"/>
            <a:r>
              <a:rPr lang="de-DE" sz="1900" dirty="0"/>
              <a:t>Kleinere Pflanzen</a:t>
            </a:r>
          </a:p>
          <a:p>
            <a:pPr lvl="1"/>
            <a:r>
              <a:rPr lang="de-DE" sz="1900" dirty="0"/>
              <a:t>Weniger und kleinere Blüten</a:t>
            </a:r>
          </a:p>
          <a:p>
            <a:pPr lvl="1"/>
            <a:r>
              <a:rPr lang="de-DE" sz="1900" dirty="0"/>
              <a:t>Erhöhte Salzkonzentrationen im Wurzelraum</a:t>
            </a:r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E957BFA1-5EEB-4E10-A850-65AB3C0A326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Trockenheit</a:t>
            </a:r>
          </a:p>
        </p:txBody>
      </p:sp>
      <p:sp>
        <p:nvSpPr>
          <p:cNvPr id="7" name="Titel 4">
            <a:extLst>
              <a:ext uri="{FF2B5EF4-FFF2-40B4-BE49-F238E27FC236}">
                <a16:creationId xmlns:a16="http://schemas.microsoft.com/office/drawing/2014/main" id="{60BE208B-4BC3-43E4-92FB-5F20D6756890}"/>
              </a:ext>
            </a:extLst>
          </p:cNvPr>
          <p:cNvSpPr txBox="1">
            <a:spLocks/>
          </p:cNvSpPr>
          <p:nvPr/>
        </p:nvSpPr>
        <p:spPr>
          <a:xfrm rot="5400000">
            <a:off x="7609742" y="2936208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Beet- &amp; Balkonpflanzen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C25C7195-8E72-4C31-9F26-90E9F0672983}"/>
              </a:ext>
            </a:extLst>
          </p:cNvPr>
          <p:cNvSpPr txBox="1"/>
          <p:nvPr/>
        </p:nvSpPr>
        <p:spPr>
          <a:xfrm>
            <a:off x="7521246" y="2274846"/>
            <a:ext cx="39485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(3 a)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ABE2F76E-2E9B-48B6-868F-6057FF246D9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99480" y="228556"/>
            <a:ext cx="2686959" cy="2060518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C7EE6A23-3B3D-450E-837A-5494CD44283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99481" y="2814089"/>
            <a:ext cx="2686959" cy="2019842"/>
          </a:xfrm>
          <a:prstGeom prst="rect">
            <a:avLst/>
          </a:prstGeom>
        </p:spPr>
      </p:pic>
      <p:sp>
        <p:nvSpPr>
          <p:cNvPr id="19" name="Textfeld 18">
            <a:extLst>
              <a:ext uri="{FF2B5EF4-FFF2-40B4-BE49-F238E27FC236}">
                <a16:creationId xmlns:a16="http://schemas.microsoft.com/office/drawing/2014/main" id="{DEF7D218-53AF-4FDF-A1FC-A5538FBF6379}"/>
              </a:ext>
            </a:extLst>
          </p:cNvPr>
          <p:cNvSpPr txBox="1"/>
          <p:nvPr/>
        </p:nvSpPr>
        <p:spPr>
          <a:xfrm>
            <a:off x="5034398" y="2289074"/>
            <a:ext cx="2697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Dahlie trocken gehalten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9EF7AF2D-8725-48EC-9C04-EE95B4119735}"/>
              </a:ext>
            </a:extLst>
          </p:cNvPr>
          <p:cNvSpPr txBox="1"/>
          <p:nvPr/>
        </p:nvSpPr>
        <p:spPr>
          <a:xfrm>
            <a:off x="5021403" y="4855147"/>
            <a:ext cx="2697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Dahlie feucht gehalten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8A82C60A-8EBC-45F8-AF90-91ABCCCF9ED5}"/>
              </a:ext>
            </a:extLst>
          </p:cNvPr>
          <p:cNvSpPr txBox="1"/>
          <p:nvPr/>
        </p:nvSpPr>
        <p:spPr>
          <a:xfrm>
            <a:off x="7521246" y="4866284"/>
            <a:ext cx="39485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(3 b)</a:t>
            </a:r>
          </a:p>
        </p:txBody>
      </p:sp>
      <p:sp>
        <p:nvSpPr>
          <p:cNvPr id="32" name="Rechteck 31">
            <a:extLst>
              <a:ext uri="{FF2B5EF4-FFF2-40B4-BE49-F238E27FC236}">
                <a16:creationId xmlns:a16="http://schemas.microsoft.com/office/drawing/2014/main" id="{081B8B3B-A733-475E-838A-2527EE7A35EB}"/>
              </a:ext>
            </a:extLst>
          </p:cNvPr>
          <p:cNvSpPr/>
          <p:nvPr/>
        </p:nvSpPr>
        <p:spPr>
          <a:xfrm>
            <a:off x="4953161" y="-15835"/>
            <a:ext cx="2979597" cy="51435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spAutoFit/>
          </a:bodyPr>
          <a:lstStyle/>
          <a:p>
            <a:pPr marL="0" marR="0" indent="0" algn="ctr" defTabSz="3429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 typeface="Arial" pitchFamily="-110" charset="0"/>
              <a:buNone/>
              <a:tabLst/>
            </a:pPr>
            <a:endParaRPr lang="de-DE" sz="11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47C202D3-3644-49B2-AD11-CC7B6E46457D}"/>
              </a:ext>
            </a:extLst>
          </p:cNvPr>
          <p:cNvSpPr txBox="1"/>
          <p:nvPr/>
        </p:nvSpPr>
        <p:spPr>
          <a:xfrm>
            <a:off x="7537904" y="2331822"/>
            <a:ext cx="39485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(4 a)</a:t>
            </a:r>
          </a:p>
        </p:txBody>
      </p:sp>
      <p:pic>
        <p:nvPicPr>
          <p:cNvPr id="34" name="Grafik 33">
            <a:extLst>
              <a:ext uri="{FF2B5EF4-FFF2-40B4-BE49-F238E27FC236}">
                <a16:creationId xmlns:a16="http://schemas.microsoft.com/office/drawing/2014/main" id="{2C9E434F-10D8-402B-8EB8-297A5A08304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34398" y="2733967"/>
            <a:ext cx="2751761" cy="2146123"/>
          </a:xfrm>
          <a:prstGeom prst="rect">
            <a:avLst/>
          </a:prstGeom>
        </p:spPr>
      </p:pic>
      <p:pic>
        <p:nvPicPr>
          <p:cNvPr id="35" name="Grafik 34">
            <a:extLst>
              <a:ext uri="{FF2B5EF4-FFF2-40B4-BE49-F238E27FC236}">
                <a16:creationId xmlns:a16="http://schemas.microsoft.com/office/drawing/2014/main" id="{0C5B124C-D6D8-4E87-9DB7-D2DFE283DDF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21403" y="261350"/>
            <a:ext cx="2751761" cy="2042170"/>
          </a:xfrm>
          <a:prstGeom prst="rect">
            <a:avLst/>
          </a:prstGeom>
        </p:spPr>
      </p:pic>
      <p:sp>
        <p:nvSpPr>
          <p:cNvPr id="36" name="Textfeld 35">
            <a:extLst>
              <a:ext uri="{FF2B5EF4-FFF2-40B4-BE49-F238E27FC236}">
                <a16:creationId xmlns:a16="http://schemas.microsoft.com/office/drawing/2014/main" id="{049CFA12-24FB-4758-9B1E-9B43F41D1B78}"/>
              </a:ext>
            </a:extLst>
          </p:cNvPr>
          <p:cNvSpPr txBox="1"/>
          <p:nvPr/>
        </p:nvSpPr>
        <p:spPr>
          <a:xfrm>
            <a:off x="4988099" y="2301045"/>
            <a:ext cx="26515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Petunie trocken gehalten</a:t>
            </a:r>
          </a:p>
        </p:txBody>
      </p:sp>
      <p:sp>
        <p:nvSpPr>
          <p:cNvPr id="37" name="Textfeld 36">
            <a:extLst>
              <a:ext uri="{FF2B5EF4-FFF2-40B4-BE49-F238E27FC236}">
                <a16:creationId xmlns:a16="http://schemas.microsoft.com/office/drawing/2014/main" id="{1C515C52-73B3-4BC3-91CD-28D4C6A6E0AB}"/>
              </a:ext>
            </a:extLst>
          </p:cNvPr>
          <p:cNvSpPr txBox="1"/>
          <p:nvPr/>
        </p:nvSpPr>
        <p:spPr>
          <a:xfrm>
            <a:off x="4988099" y="4875137"/>
            <a:ext cx="26515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1200" dirty="0">
                <a:latin typeface="+mn-lt"/>
              </a:rPr>
              <a:t>Petunie feucht gehalten</a:t>
            </a:r>
          </a:p>
        </p:txBody>
      </p:sp>
      <p:sp>
        <p:nvSpPr>
          <p:cNvPr id="38" name="Textfeld 37">
            <a:extLst>
              <a:ext uri="{FF2B5EF4-FFF2-40B4-BE49-F238E27FC236}">
                <a16:creationId xmlns:a16="http://schemas.microsoft.com/office/drawing/2014/main" id="{B986D983-9DB0-4A02-96BD-6AD4AD0BE706}"/>
              </a:ext>
            </a:extLst>
          </p:cNvPr>
          <p:cNvSpPr txBox="1"/>
          <p:nvPr/>
        </p:nvSpPr>
        <p:spPr>
          <a:xfrm>
            <a:off x="7470361" y="4897362"/>
            <a:ext cx="39485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(4 b)</a:t>
            </a:r>
          </a:p>
        </p:txBody>
      </p:sp>
    </p:spTree>
    <p:extLst>
      <p:ext uri="{BB962C8B-B14F-4D97-AF65-F5344CB8AC3E}">
        <p14:creationId xmlns:p14="http://schemas.microsoft.com/office/powerpoint/2010/main" val="1347215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  <p:bldP spid="33" grpId="0"/>
      <p:bldP spid="36" grpId="0"/>
      <p:bldP spid="37" grpId="0"/>
      <p:bldP spid="38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7439" y="1207008"/>
            <a:ext cx="3281865" cy="3281865"/>
          </a:xfrm>
          <a:prstGeom prst="rect">
            <a:avLst/>
          </a:prstGeom>
        </p:spPr>
      </p:pic>
      <p:pic>
        <p:nvPicPr>
          <p:cNvPr id="35" name="Grafik 34">
            <a:extLst>
              <a:ext uri="{FF2B5EF4-FFF2-40B4-BE49-F238E27FC236}">
                <a16:creationId xmlns:a16="http://schemas.microsoft.com/office/drawing/2014/main" id="{2D91F386-E352-7F4D-89FB-D623A1C7FC9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alphaModFix amt="8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207008"/>
            <a:ext cx="4535424" cy="3936492"/>
          </a:xfrm>
          <a:prstGeom prst="rect">
            <a:avLst/>
          </a:prstGeom>
        </p:spPr>
      </p:pic>
      <p:sp>
        <p:nvSpPr>
          <p:cNvPr id="8" name="Textplatzhalter 7"/>
          <p:cNvSpPr>
            <a:spLocks noGrp="1"/>
          </p:cNvSpPr>
          <p:nvPr>
            <p:ph type="body" sz="quarter" idx="4294967295"/>
          </p:nvPr>
        </p:nvSpPr>
        <p:spPr>
          <a:xfrm>
            <a:off x="314099" y="2287841"/>
            <a:ext cx="3901414" cy="1774825"/>
          </a:xfrm>
        </p:spPr>
        <p:txBody>
          <a:bodyPr anchor="ctr">
            <a:noAutofit/>
          </a:bodyPr>
          <a:lstStyle/>
          <a:p>
            <a:pPr marL="0" indent="0" algn="ctr">
              <a:buNone/>
            </a:pPr>
            <a:r>
              <a:rPr lang="de-DE" sz="4000" b="1" dirty="0">
                <a:solidFill>
                  <a:schemeClr val="bg1"/>
                </a:solidFill>
                <a:latin typeface="+mn-lt"/>
              </a:rPr>
              <a:t>Herzlichen Dank </a:t>
            </a:r>
          </a:p>
          <a:p>
            <a:pPr marL="0" indent="0" algn="ctr">
              <a:buNone/>
            </a:pPr>
            <a:r>
              <a:rPr lang="de-DE" sz="4000" b="1" dirty="0">
                <a:solidFill>
                  <a:schemeClr val="bg1"/>
                </a:solidFill>
                <a:latin typeface="+mn-lt"/>
              </a:rPr>
              <a:t>für die </a:t>
            </a:r>
          </a:p>
          <a:p>
            <a:pPr marL="0" indent="0" algn="ctr">
              <a:buNone/>
            </a:pPr>
            <a:r>
              <a:rPr lang="de-DE" sz="4000" b="1" dirty="0">
                <a:solidFill>
                  <a:schemeClr val="bg1"/>
                </a:solidFill>
                <a:latin typeface="+mn-lt"/>
              </a:rPr>
              <a:t>Aufmerksamkeit!</a:t>
            </a:r>
          </a:p>
        </p:txBody>
      </p:sp>
      <p:sp>
        <p:nvSpPr>
          <p:cNvPr id="30" name="Textfeld 29"/>
          <p:cNvSpPr txBox="1"/>
          <p:nvPr/>
        </p:nvSpPr>
        <p:spPr>
          <a:xfrm>
            <a:off x="91440" y="4856927"/>
            <a:ext cx="13624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34" charset="-128"/>
                <a:cs typeface="+mn-cs"/>
              </a:rPr>
              <a:t>www.garten-klima.</a:t>
            </a:r>
            <a:r>
              <a:rPr lang="de-DE" sz="900" b="1" dirty="0">
                <a:solidFill>
                  <a:prstClr val="white"/>
                </a:solidFill>
                <a:latin typeface="Calibri" panose="020F0502020204030204"/>
              </a:rPr>
              <a:t>de</a:t>
            </a:r>
            <a:endParaRPr kumimoji="0" lang="de-DE" sz="9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ＭＳ Ｐゴシック" panose="020B0600070205080204" pitchFamily="34" charset="-128"/>
              <a:cs typeface="+mn-cs"/>
            </a:endParaRPr>
          </a:p>
        </p:txBody>
      </p:sp>
      <p:pic>
        <p:nvPicPr>
          <p:cNvPr id="32" name="Grafik 3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5380" y="193592"/>
            <a:ext cx="2740371" cy="549138"/>
          </a:xfrm>
          <a:prstGeom prst="rect">
            <a:avLst/>
          </a:prstGeom>
        </p:spPr>
      </p:pic>
      <p:pic>
        <p:nvPicPr>
          <p:cNvPr id="33" name="Grafik 3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0841" y="4080102"/>
            <a:ext cx="1203159" cy="1063398"/>
          </a:xfrm>
          <a:prstGeom prst="rect">
            <a:avLst/>
          </a:prstGeom>
          <a:noFill/>
        </p:spPr>
      </p:pic>
      <p:pic>
        <p:nvPicPr>
          <p:cNvPr id="34" name="Grafik 3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0858" y="426666"/>
            <a:ext cx="2359356" cy="317019"/>
          </a:xfrm>
          <a:prstGeom prst="rect">
            <a:avLst/>
          </a:prstGeom>
        </p:spPr>
      </p:pic>
      <p:sp>
        <p:nvSpPr>
          <p:cNvPr id="13" name="Rechteck 12">
            <a:extLst>
              <a:ext uri="{FF2B5EF4-FFF2-40B4-BE49-F238E27FC236}">
                <a16:creationId xmlns:a16="http://schemas.microsoft.com/office/drawing/2014/main" id="{ABA73B92-8F92-47AB-A2CA-BD778C5B6F21}"/>
              </a:ext>
            </a:extLst>
          </p:cNvPr>
          <p:cNvSpPr/>
          <p:nvPr/>
        </p:nvSpPr>
        <p:spPr>
          <a:xfrm rot="16200000">
            <a:off x="5638205" y="1329878"/>
            <a:ext cx="2196350" cy="2545259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prstTxWarp prst="textCircle">
              <a:avLst/>
            </a:prstTxWarp>
            <a:spAutoFit/>
          </a:bodyPr>
          <a:lstStyle/>
          <a:p>
            <a:pPr algn="ctr"/>
            <a:r>
              <a:rPr lang="de-DE" sz="2800" b="1" cap="none" spc="0" dirty="0" err="1">
                <a:ln w="0">
                  <a:noFill/>
                </a:ln>
                <a:solidFill>
                  <a:srgbClr val="79B800"/>
                </a:solidFill>
                <a:latin typeface="+mn-lt"/>
              </a:rPr>
              <a:t>GartenKlimA</a:t>
            </a:r>
            <a:endParaRPr lang="de-DE" sz="2800" b="1" cap="none" spc="0" dirty="0">
              <a:ln w="0">
                <a:noFill/>
              </a:ln>
              <a:solidFill>
                <a:srgbClr val="79B800"/>
              </a:solidFill>
              <a:latin typeface="+mn-lt"/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2BC4135B-61C1-41CA-AA8C-88D2E5C26721}"/>
              </a:ext>
            </a:extLst>
          </p:cNvPr>
          <p:cNvSpPr/>
          <p:nvPr/>
        </p:nvSpPr>
        <p:spPr>
          <a:xfrm>
            <a:off x="5549977" y="2703211"/>
            <a:ext cx="2345909" cy="1587562"/>
          </a:xfrm>
          <a:prstGeom prst="rect">
            <a:avLst/>
          </a:prstGeom>
          <a:noFill/>
          <a:ln>
            <a:noFill/>
          </a:ln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de-DE" sz="2000" cap="none" spc="0" dirty="0">
                <a:ln w="0">
                  <a:noFill/>
                </a:ln>
                <a:solidFill>
                  <a:srgbClr val="79B800"/>
                </a:solidFill>
                <a:latin typeface="+mn-lt"/>
              </a:rPr>
              <a:t>Fit für den </a:t>
            </a:r>
            <a:r>
              <a:rPr lang="de-DE" sz="2000" cap="none" spc="0" dirty="0" err="1">
                <a:ln w="0">
                  <a:noFill/>
                </a:ln>
                <a:solidFill>
                  <a:srgbClr val="79B800"/>
                </a:solidFill>
                <a:latin typeface="+mn-lt"/>
              </a:rPr>
              <a:t>KlimAwandel</a:t>
            </a:r>
            <a:endParaRPr lang="de-DE" sz="2000" cap="none" spc="0" dirty="0">
              <a:ln w="0">
                <a:noFill/>
              </a:ln>
              <a:solidFill>
                <a:srgbClr val="79B800"/>
              </a:solidFill>
              <a:latin typeface="+mn-lt"/>
            </a:endParaRP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29E54E1E-3AE9-46DE-9E3B-8B91EAB7A7F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03636" y="454385"/>
            <a:ext cx="678322" cy="289300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18EE59B9-E3D6-4E44-BAF4-2351B38A2641}"/>
              </a:ext>
            </a:extLst>
          </p:cNvPr>
          <p:cNvSpPr txBox="1"/>
          <p:nvPr/>
        </p:nvSpPr>
        <p:spPr>
          <a:xfrm>
            <a:off x="7525029" y="4174379"/>
            <a:ext cx="51261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de-DE" sz="800" dirty="0">
                <a:latin typeface="+mn-lt"/>
              </a:rPr>
              <a:t>(106)</a:t>
            </a:r>
          </a:p>
        </p:txBody>
      </p:sp>
    </p:spTree>
    <p:extLst>
      <p:ext uri="{BB962C8B-B14F-4D97-AF65-F5344CB8AC3E}">
        <p14:creationId xmlns:p14="http://schemas.microsoft.com/office/powerpoint/2010/main" val="350245775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B6B6C970-5CEE-483A-8993-057C89D31E6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Literatur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755590B-02D6-4124-8DCA-37C7DA2B5AE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1550" y="1219200"/>
            <a:ext cx="6717030" cy="3924300"/>
          </a:xfrm>
        </p:spPr>
        <p:txBody>
          <a:bodyPr>
            <a:normAutofit/>
          </a:bodyPr>
          <a:lstStyle/>
          <a:p>
            <a:pPr marL="2381" indent="0">
              <a:buNone/>
            </a:pPr>
            <a:r>
              <a:rPr lang="de-DE" sz="1000" cap="small" dirty="0"/>
              <a:t>Altmann, A.</a:t>
            </a:r>
            <a:r>
              <a:rPr lang="de-DE" sz="1000" dirty="0"/>
              <a:t>, 2008: Produktion von Beet- und Balkonpflanzen. Wachstumsfaktoren, Kulturverfahren, Sorten. Ulmer, Stuttgart (Hohenheim).</a:t>
            </a:r>
          </a:p>
          <a:p>
            <a:pPr marL="2381" indent="0">
              <a:buNone/>
            </a:pPr>
            <a:r>
              <a:rPr lang="de-DE" sz="1000" cap="small" dirty="0"/>
              <a:t>Bayerische Gartenakademie an der Bayerischen Landesanstalt für Weinbau und Gartenbau</a:t>
            </a:r>
            <a:r>
              <a:rPr lang="de-DE" sz="1000" dirty="0"/>
              <a:t>, 2007: Hinweise zur Düngung von Beet- und Balkonpflanzen. </a:t>
            </a:r>
          </a:p>
          <a:p>
            <a:pPr marL="2381" indent="0">
              <a:buNone/>
            </a:pPr>
            <a:r>
              <a:rPr lang="de-DE" sz="1000" cap="small" dirty="0"/>
              <a:t>Bayerische Gartenakademie an der Bayerischen Landesanstalt für Weinbau und Gartenbau</a:t>
            </a:r>
            <a:r>
              <a:rPr lang="de-DE" sz="1000" dirty="0"/>
              <a:t>, 2017: Bewässerung im Haus- und Kleingarten. Berichte der Bayerischen Gartenakademie 4.</a:t>
            </a:r>
          </a:p>
          <a:p>
            <a:pPr marL="2381" indent="0">
              <a:buNone/>
            </a:pPr>
            <a:r>
              <a:rPr lang="de-DE" sz="1000" cap="small" dirty="0"/>
              <a:t>Bayerische Landesanstalt für Weinbau und Gartenbau</a:t>
            </a:r>
            <a:r>
              <a:rPr lang="de-DE" sz="1000" dirty="0"/>
              <a:t>, 2010: Bewässerungsversuch 2010. Ansprechpartner: Hanke, H.</a:t>
            </a:r>
          </a:p>
          <a:p>
            <a:pPr marL="2381" indent="0">
              <a:buNone/>
            </a:pPr>
            <a:r>
              <a:rPr lang="de-DE" sz="1000" cap="small" dirty="0"/>
              <a:t>Bayerische Landesanstalt für Weinbau und Gartenbau</a:t>
            </a:r>
            <a:r>
              <a:rPr lang="de-DE" sz="1000" dirty="0"/>
              <a:t>, 2015: Attraktiver und effektiver Winterschutz für bepflanzte Gefäße im Freien. </a:t>
            </a:r>
            <a:r>
              <a:rPr lang="de-DE" sz="1000" dirty="0" err="1"/>
              <a:t>Gartencast</a:t>
            </a:r>
            <a:r>
              <a:rPr lang="de-DE" sz="1000" dirty="0"/>
              <a:t>, 01.11.2015. https://www.lwg.bayern.de/gartenakademie/gartendokumente/gartencast/118587/index.php. Zugriff am 10.12.2020.</a:t>
            </a:r>
          </a:p>
          <a:p>
            <a:pPr marL="2381" indent="0">
              <a:buNone/>
            </a:pPr>
            <a:r>
              <a:rPr lang="de-DE" sz="1000" cap="small" dirty="0"/>
              <a:t>Bayerische Landesanstalt für Weinbau und Gartenbau</a:t>
            </a:r>
            <a:r>
              <a:rPr lang="de-DE" sz="1000" dirty="0"/>
              <a:t>, 2020: Bunter Herbst in Gefäßen. Gartentipp 14.09.2020. https://www.lwg.bayern.de/gartenakademie/gartendokumente/wochentipps/254187/index.php. Zugriff am 10.12.2020.</a:t>
            </a:r>
          </a:p>
          <a:p>
            <a:pPr marL="2381" indent="0">
              <a:buNone/>
            </a:pPr>
            <a:r>
              <a:rPr lang="de-DE" sz="1000" cap="small" dirty="0"/>
              <a:t>Beck, M.</a:t>
            </a:r>
            <a:r>
              <a:rPr lang="de-DE" sz="1000" dirty="0"/>
              <a:t>: Bewässerungsmöglichkeiten für Balkon und Kübel. Möglichkeiten der Automatisierung mit Tropfbewässerung und Dochtsystemen. Vortragsunterlagen.</a:t>
            </a:r>
          </a:p>
          <a:p>
            <a:pPr marL="2381" indent="0">
              <a:buNone/>
            </a:pPr>
            <a:r>
              <a:rPr lang="de-DE" sz="1000" cap="small" dirty="0"/>
              <a:t>Biologie-Seite</a:t>
            </a:r>
            <a:r>
              <a:rPr lang="de-DE" sz="1000" dirty="0"/>
              <a:t>: Ätherische Öle. https://www.biologie-seite.de/Biologie/%C3%84therische_%C3%96le. Zugriff am 01.12.2020.</a:t>
            </a:r>
          </a:p>
          <a:p>
            <a:pPr marL="2381" indent="0">
              <a:buNone/>
            </a:pPr>
            <a:r>
              <a:rPr lang="de-DE" sz="1000" cap="small" dirty="0"/>
              <a:t>Bund deutscher Baumschulen e. V.</a:t>
            </a:r>
            <a:r>
              <a:rPr lang="de-DE" sz="1000" dirty="0"/>
              <a:t>, 2017: Entsteint Euch! Grüne Vorgärten anstatt grauer Kiesflächen. Pressemitteilung 06.07.2017. https://www.gruen-ist-leben.de/meta-menue/pressemitteilungen/2017-pressemitteilungen/entsteint-euch-gruene-vorgaerten-anstatt-grauer-kiesflaechen/. Zugriff am 01.12.2020.</a:t>
            </a:r>
          </a:p>
          <a:p>
            <a:pPr marL="2381" indent="0">
              <a:buNone/>
            </a:pPr>
            <a:endParaRPr lang="de-DE" sz="1000" dirty="0"/>
          </a:p>
          <a:p>
            <a:endParaRPr lang="de-DE" sz="1000" dirty="0"/>
          </a:p>
        </p:txBody>
      </p:sp>
      <p:sp>
        <p:nvSpPr>
          <p:cNvPr id="6" name="Titel 4">
            <a:extLst>
              <a:ext uri="{FF2B5EF4-FFF2-40B4-BE49-F238E27FC236}">
                <a16:creationId xmlns:a16="http://schemas.microsoft.com/office/drawing/2014/main" id="{5E646B95-C00F-49B5-ACBF-20F9759FD4E5}"/>
              </a:ext>
            </a:extLst>
          </p:cNvPr>
          <p:cNvSpPr txBox="1">
            <a:spLocks/>
          </p:cNvSpPr>
          <p:nvPr/>
        </p:nvSpPr>
        <p:spPr>
          <a:xfrm rot="5400000">
            <a:off x="7609741" y="2828486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Literatur</a:t>
            </a:r>
          </a:p>
        </p:txBody>
      </p:sp>
    </p:spTree>
    <p:extLst>
      <p:ext uri="{BB962C8B-B14F-4D97-AF65-F5344CB8AC3E}">
        <p14:creationId xmlns:p14="http://schemas.microsoft.com/office/powerpoint/2010/main" val="2391365180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>
            <a:extLst>
              <a:ext uri="{FF2B5EF4-FFF2-40B4-BE49-F238E27FC236}">
                <a16:creationId xmlns:a16="http://schemas.microsoft.com/office/drawing/2014/main" id="{9DC33CB9-1EF3-479E-A8CE-5E73ABFD69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1550" y="548640"/>
            <a:ext cx="6576732" cy="4815840"/>
          </a:xfrm>
        </p:spPr>
        <p:txBody>
          <a:bodyPr>
            <a:normAutofit/>
          </a:bodyPr>
          <a:lstStyle/>
          <a:p>
            <a:pPr marL="2381" indent="0">
              <a:buNone/>
            </a:pPr>
            <a:r>
              <a:rPr lang="de-DE" sz="1000" cap="small" dirty="0" err="1"/>
              <a:t>Dörken</a:t>
            </a:r>
            <a:r>
              <a:rPr lang="de-DE" sz="1000" cap="small" dirty="0"/>
              <a:t>, V. M.</a:t>
            </a:r>
            <a:r>
              <a:rPr lang="de-DE" sz="1000" dirty="0"/>
              <a:t>, 2013: Winterhärte und Frostresistenz von Pflanzen. Jahrbuch des Bochumer Botanischen Vereins 4.</a:t>
            </a:r>
          </a:p>
          <a:p>
            <a:pPr marL="2381" indent="0">
              <a:buNone/>
            </a:pPr>
            <a:r>
              <a:rPr lang="de-DE" sz="1000" cap="small" dirty="0" err="1"/>
              <a:t>Elgner</a:t>
            </a:r>
            <a:r>
              <a:rPr lang="de-DE" sz="1000" cap="small" dirty="0"/>
              <a:t>, N.</a:t>
            </a:r>
            <a:r>
              <a:rPr lang="de-DE" sz="1000" dirty="0"/>
              <a:t>, 2020: Pflanzen fürs Grab, die dem Klimawandel trotzen. TASPO, 06.03.2020.</a:t>
            </a:r>
          </a:p>
          <a:p>
            <a:pPr marL="2381" indent="0">
              <a:buNone/>
            </a:pPr>
            <a:r>
              <a:rPr lang="de-DE" sz="1000" cap="small" dirty="0"/>
              <a:t>Fröhler, L.</a:t>
            </a:r>
            <a:r>
              <a:rPr lang="de-DE" sz="1000" dirty="0"/>
              <a:t>, 2020a: Stauden im Klimawandel. Mündliche Auskunft, 06.10.2020.</a:t>
            </a:r>
          </a:p>
          <a:p>
            <a:pPr marL="2381" indent="0">
              <a:buNone/>
            </a:pPr>
            <a:r>
              <a:rPr lang="de-DE" sz="1000" cap="small" dirty="0"/>
              <a:t>Fröhler, L.</a:t>
            </a:r>
            <a:r>
              <a:rPr lang="de-DE" sz="1000" dirty="0"/>
              <a:t>, 2020b: Schottergärten. Mündliche Auskunft, 01.12.2020.</a:t>
            </a:r>
          </a:p>
          <a:p>
            <a:pPr marL="2381" indent="0">
              <a:buNone/>
            </a:pPr>
            <a:r>
              <a:rPr lang="de-DE" sz="1000" cap="small" dirty="0"/>
              <a:t>Fröhler, L.</a:t>
            </a:r>
            <a:r>
              <a:rPr lang="de-DE" sz="1000" dirty="0"/>
              <a:t>, 2020c: Beet- und Balkonpflanzen im Klimawandel. Mündliche Auskunft, 03.12.2020.</a:t>
            </a:r>
          </a:p>
          <a:p>
            <a:pPr marL="2381" indent="0">
              <a:buNone/>
            </a:pPr>
            <a:r>
              <a:rPr lang="de-DE" sz="1000" cap="small" dirty="0"/>
              <a:t>Gartenakademie Rheinland-Pfalz</a:t>
            </a:r>
            <a:r>
              <a:rPr lang="de-DE" sz="1000" dirty="0"/>
              <a:t>: Klimaschutz durch bewusste Gartengestaltung und -bewirtschaftung. https://www.gartenakademie.rlp.de/Internet/global/themen.nsf/e650a8b9e58e4b09c1257a22002a91da/49e177667625ebb7c125756d00540811?OpenDocument. Zugriff am 18.12.2020.</a:t>
            </a:r>
          </a:p>
          <a:p>
            <a:pPr marL="2381" indent="0">
              <a:buNone/>
            </a:pPr>
            <a:r>
              <a:rPr lang="de-DE" sz="1000" cap="small" dirty="0" err="1"/>
              <a:t>Gläßer</a:t>
            </a:r>
            <a:r>
              <a:rPr lang="de-DE" sz="1000" cap="small" dirty="0"/>
              <a:t>, T.</a:t>
            </a:r>
            <a:r>
              <a:rPr lang="de-DE" sz="1000" dirty="0"/>
              <a:t>, 2018: Hitzestress und Trockenheit - der Garten im Klimawandel. </a:t>
            </a:r>
            <a:r>
              <a:rPr lang="de-DE" sz="1000" dirty="0" err="1"/>
              <a:t>PflanzArt</a:t>
            </a:r>
            <a:r>
              <a:rPr lang="de-DE" sz="1000" dirty="0"/>
              <a:t> – Gestalten mit Pflanzen. https://pflanzart.de/?p=2746. Zugriff am 06.10.2020.</a:t>
            </a:r>
          </a:p>
          <a:p>
            <a:pPr marL="2381" indent="0">
              <a:buNone/>
            </a:pPr>
            <a:r>
              <a:rPr lang="de-DE" sz="1000" cap="small" dirty="0"/>
              <a:t>Haas, H.-P.</a:t>
            </a:r>
            <a:r>
              <a:rPr lang="de-DE" sz="1000" dirty="0"/>
              <a:t>, 2020: Zierpflanzenbau im Klimawandel. Interview, 02.12.2020.</a:t>
            </a:r>
          </a:p>
          <a:p>
            <a:pPr marL="2381" indent="0">
              <a:buNone/>
            </a:pPr>
            <a:r>
              <a:rPr lang="de-DE" sz="1000" cap="small" dirty="0"/>
              <a:t>Hansen, R. &amp; F.</a:t>
            </a:r>
            <a:r>
              <a:rPr lang="de-DE" sz="1000" dirty="0"/>
              <a:t> </a:t>
            </a:r>
            <a:r>
              <a:rPr lang="de-DE" sz="1000" cap="small" dirty="0"/>
              <a:t>Stahl</a:t>
            </a:r>
            <a:r>
              <a:rPr lang="de-DE" sz="1000" dirty="0"/>
              <a:t>, 1997: Die Stauden und ihre Lebensbereiche in Gärten und Grünanlagen. Viele Pflanzenlisten. Ulmer, Stuttgart (Hohenheim), 5. Aufl.</a:t>
            </a:r>
          </a:p>
          <a:p>
            <a:pPr marL="2381" indent="0">
              <a:buNone/>
            </a:pPr>
            <a:r>
              <a:rPr lang="de-DE" sz="1000" cap="small" dirty="0"/>
              <a:t>Herten, C. &amp; Staudengärtnerei </a:t>
            </a:r>
            <a:r>
              <a:rPr lang="de-DE" sz="1000" cap="small" dirty="0" err="1"/>
              <a:t>Gaißmayer</a:t>
            </a:r>
            <a:r>
              <a:rPr lang="de-DE" sz="1000" dirty="0"/>
              <a:t>, 2020: Erfahrungsbericht aus der Staudengärtnerei </a:t>
            </a:r>
            <a:r>
              <a:rPr lang="de-DE" sz="1000" dirty="0" err="1"/>
              <a:t>Gaißmayer</a:t>
            </a:r>
            <a:r>
              <a:rPr lang="de-DE" sz="1000" dirty="0"/>
              <a:t>. Email, 27.11.2020.</a:t>
            </a:r>
          </a:p>
          <a:p>
            <a:pPr marL="2381" indent="0">
              <a:buNone/>
            </a:pPr>
            <a:r>
              <a:rPr lang="de-DE" sz="1000" cap="small" dirty="0"/>
              <a:t>Hess, T.</a:t>
            </a:r>
            <a:r>
              <a:rPr lang="de-DE" sz="1000" dirty="0"/>
              <a:t>, 2020: Rasenersatz: Die Möglichkeiten im Überblick. Mein schöner Garten. https://www.mein-schoener-garten.de/gartengestaltung/gartenideen/rasenersatz-38580. Zugriff am 01.12.2020.</a:t>
            </a:r>
          </a:p>
          <a:p>
            <a:pPr marL="2381" indent="0">
              <a:buNone/>
            </a:pPr>
            <a:r>
              <a:rPr lang="de-DE" sz="1000" cap="small" dirty="0"/>
              <a:t>Hofmann, E., L.</a:t>
            </a:r>
            <a:r>
              <a:rPr lang="de-DE" sz="1000" dirty="0"/>
              <a:t> </a:t>
            </a:r>
            <a:r>
              <a:rPr lang="de-DE" sz="1000" cap="small" dirty="0" err="1"/>
              <a:t>Mackle</a:t>
            </a:r>
            <a:r>
              <a:rPr lang="de-DE" sz="1000" cap="small" dirty="0"/>
              <a:t>, E.</a:t>
            </a:r>
            <a:r>
              <a:rPr lang="de-DE" sz="1000" dirty="0"/>
              <a:t> </a:t>
            </a:r>
            <a:r>
              <a:rPr lang="de-DE" sz="1000" cap="small" dirty="0"/>
              <a:t>Morgenstern &amp; W.</a:t>
            </a:r>
            <a:r>
              <a:rPr lang="de-DE" sz="1000" dirty="0"/>
              <a:t> </a:t>
            </a:r>
            <a:r>
              <a:rPr lang="de-DE" sz="1000" cap="small" dirty="0" err="1"/>
              <a:t>Ollig</a:t>
            </a:r>
            <a:r>
              <a:rPr lang="de-DE" sz="1000" dirty="0"/>
              <a:t>, 2020: Der klimagerechte Garten - Was ist zu tun?, Online-Seminar der Gartenakademie Rheinland-Pfalz, 23.11.2020.</a:t>
            </a:r>
          </a:p>
          <a:p>
            <a:pPr marL="2381" indent="0">
              <a:buNone/>
            </a:pPr>
            <a:endParaRPr lang="de-DE" sz="1000" dirty="0"/>
          </a:p>
          <a:p>
            <a:pPr marL="2381" indent="0">
              <a:buNone/>
            </a:pPr>
            <a:endParaRPr lang="de-DE" sz="900" dirty="0"/>
          </a:p>
        </p:txBody>
      </p:sp>
      <p:sp>
        <p:nvSpPr>
          <p:cNvPr id="7" name="Titel 4">
            <a:extLst>
              <a:ext uri="{FF2B5EF4-FFF2-40B4-BE49-F238E27FC236}">
                <a16:creationId xmlns:a16="http://schemas.microsoft.com/office/drawing/2014/main" id="{A29431E1-28DD-412A-A2A2-B68B708D0B62}"/>
              </a:ext>
            </a:extLst>
          </p:cNvPr>
          <p:cNvSpPr txBox="1">
            <a:spLocks/>
          </p:cNvSpPr>
          <p:nvPr/>
        </p:nvSpPr>
        <p:spPr>
          <a:xfrm rot="5400000">
            <a:off x="7609741" y="2828486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Literatur</a:t>
            </a:r>
          </a:p>
        </p:txBody>
      </p:sp>
    </p:spTree>
    <p:extLst>
      <p:ext uri="{BB962C8B-B14F-4D97-AF65-F5344CB8AC3E}">
        <p14:creationId xmlns:p14="http://schemas.microsoft.com/office/powerpoint/2010/main" val="161853693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EE36EA0D-F448-491C-9D52-A63B507B95B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1550" y="525780"/>
            <a:ext cx="6576732" cy="4130040"/>
          </a:xfrm>
        </p:spPr>
        <p:txBody>
          <a:bodyPr>
            <a:noAutofit/>
          </a:bodyPr>
          <a:lstStyle/>
          <a:p>
            <a:pPr marL="2381" indent="0">
              <a:buNone/>
            </a:pPr>
            <a:r>
              <a:rPr lang="de-DE" sz="1000" cap="small" dirty="0" err="1"/>
              <a:t>Kientzler</a:t>
            </a:r>
            <a:r>
              <a:rPr lang="de-DE" sz="1000" cap="small" dirty="0"/>
              <a:t> Jungpflanzen</a:t>
            </a:r>
            <a:r>
              <a:rPr lang="de-DE" sz="1000" dirty="0"/>
              <a:t>: Hitzeprofis. https://www.kientzler.eu/kataloge/Hitzeprofis-Sortiment.pdf. Zugriff am 15.12.2020.</a:t>
            </a:r>
          </a:p>
          <a:p>
            <a:pPr marL="2381" indent="0">
              <a:buNone/>
            </a:pPr>
            <a:r>
              <a:rPr lang="de-DE" sz="1000" cap="small" dirty="0"/>
              <a:t>Kühn, N.</a:t>
            </a:r>
            <a:r>
              <a:rPr lang="de-DE" sz="1000" dirty="0"/>
              <a:t>, 2011: Neue Staudenverwendung. Verlag Eugen Ulmer, Stuttgart (Hohenheim).</a:t>
            </a:r>
          </a:p>
          <a:p>
            <a:pPr marL="2381" indent="0">
              <a:buNone/>
            </a:pPr>
            <a:r>
              <a:rPr lang="de-DE" sz="1000" cap="small" dirty="0"/>
              <a:t>Lehr- und Versuchsanstalt Gartenbau</a:t>
            </a:r>
            <a:r>
              <a:rPr lang="de-DE" sz="1000" dirty="0"/>
              <a:t>, 2017: Beet- und Balkonpflanzen. Farbige Schönheiten für Garten, Topf, Terrasse und Balkon. Hrsg.: Thüringer Landesamt für Vermessung und Geoinformation. 2. Aufl.</a:t>
            </a:r>
          </a:p>
          <a:p>
            <a:pPr marL="2381" indent="0">
              <a:buNone/>
            </a:pPr>
            <a:r>
              <a:rPr lang="de-DE" sz="1000" cap="small" dirty="0" err="1"/>
              <a:t>Lepple</a:t>
            </a:r>
            <a:r>
              <a:rPr lang="de-DE" sz="1000" cap="small" dirty="0"/>
              <a:t>, A.</a:t>
            </a:r>
            <a:r>
              <a:rPr lang="de-DE" sz="1000" dirty="0"/>
              <a:t>, 2020: Genießen statt gießen. Trockenheitstolerante Gärten gestalten. Verlag Eugen Ulmer, Stuttgart.</a:t>
            </a:r>
          </a:p>
          <a:p>
            <a:pPr marL="2381" indent="0">
              <a:buNone/>
            </a:pPr>
            <a:r>
              <a:rPr lang="de-DE" sz="1000" cap="small" dirty="0"/>
              <a:t>Mein schönes Land</a:t>
            </a:r>
            <a:r>
              <a:rPr lang="de-DE" sz="1000" dirty="0"/>
              <a:t>: Richtig gießen im Sommer. https://www.mein-schoenes-land.de/richtig-giessen-im-sommer. Zugriff am 09.12.2020.</a:t>
            </a:r>
          </a:p>
          <a:p>
            <a:pPr marL="2381" indent="0">
              <a:buNone/>
            </a:pPr>
            <a:r>
              <a:rPr lang="de-DE" sz="1000" cap="small" dirty="0"/>
              <a:t>Morgenstern, E.</a:t>
            </a:r>
            <a:r>
              <a:rPr lang="de-DE" sz="1000" dirty="0"/>
              <a:t>: Auswahl von Balkon- und Kübelpflanzen für Problemstandort sonniger Balkon. Gartenakademie Rheinland-Pfalz. https://www.weinbau.rlp.de/Internet/global/inetcntr.nsf/dlr_web_full.xsp?src=00O23K5F86&amp;p1=title%3D25.05.16+17%3A07~~url%3D%2FInternet%2Fglobal%2Fthemen.nsf%2FDLR_RLP_Aktu_Gb_XP%2F6D4AB0BC0395C3BAC1257383004C1B7E%3FOpenDocument&amp;p3=3RWF0F7589. Zugriff am 15.12.2020.</a:t>
            </a:r>
          </a:p>
          <a:p>
            <a:pPr marL="2381" indent="0">
              <a:buNone/>
            </a:pPr>
            <a:r>
              <a:rPr lang="de-DE" sz="1000" cap="small" dirty="0"/>
              <a:t>NABU</a:t>
            </a:r>
            <a:r>
              <a:rPr lang="de-DE" sz="1000" dirty="0"/>
              <a:t>: Nach dem Vorbild der Natur. Das Mikroklima im Garten verbessern. https://www.nabu.de/umwelt-und-ressourcen/oekologisch-leben/balkon-und-garten/grundlagen/klimagarten/26028.html. Zugriff am 01.12.2020.</a:t>
            </a:r>
          </a:p>
          <a:p>
            <a:pPr marL="2381" indent="0">
              <a:buNone/>
            </a:pPr>
            <a:r>
              <a:rPr lang="de-DE" sz="1000" cap="small" dirty="0"/>
              <a:t>Natur im Garten</a:t>
            </a:r>
            <a:r>
              <a:rPr lang="de-DE" sz="1000" dirty="0"/>
              <a:t>, 2019: Der Klimabaum. Wie Bäume unser Klima verbessern, Marbach an der Donau.</a:t>
            </a:r>
          </a:p>
          <a:p>
            <a:pPr marL="2381" indent="0">
              <a:buNone/>
            </a:pPr>
            <a:r>
              <a:rPr lang="de-DE" sz="1000" cap="small" dirty="0"/>
              <a:t>Pelz, P.</a:t>
            </a:r>
            <a:r>
              <a:rPr lang="de-DE" sz="1000" dirty="0"/>
              <a:t>, 2019: Trockenheit im Garten. So findest Du die besten trockenheitsverträglichen Stauden und Gräser. https://petra-pelz.com/klimawandel-im-garten-so-findest-du-die-richtigen-gartenpflanzen/. Zugriff am 06.10.2020.</a:t>
            </a:r>
          </a:p>
          <a:p>
            <a:pPr marL="2381" indent="0">
              <a:buNone/>
            </a:pPr>
            <a:r>
              <a:rPr lang="de-DE" sz="1000" cap="small" dirty="0"/>
              <a:t>Pelz, P.</a:t>
            </a:r>
            <a:r>
              <a:rPr lang="de-DE" sz="1000" dirty="0"/>
              <a:t>, 2020a: Garten: Die Gewinner und die Verlierer der sommerlichen Trockenheit. https://petra-pelz.com/klimawandel-im-garten-das-sind-die-gewinner-und-die-verlierer-der-sommerlichen-trockenheit/. Zugriff am 06.10.2020.</a:t>
            </a:r>
          </a:p>
          <a:p>
            <a:pPr marL="2381" indent="0">
              <a:buNone/>
            </a:pPr>
            <a:r>
              <a:rPr lang="de-DE" sz="1000" cap="small" dirty="0"/>
              <a:t>Pelz, P.</a:t>
            </a:r>
            <a:r>
              <a:rPr lang="de-DE" sz="1000" dirty="0"/>
              <a:t>, 2020b: Staunässe und Trockenheit im Garten - Das kannst Du tun. https://petra-pelz.com/staunaesse-und-trockenheit-im-garten/. Zugriff am 06.10.2020.</a:t>
            </a:r>
          </a:p>
          <a:p>
            <a:pPr marL="2381" indent="0">
              <a:buNone/>
            </a:pPr>
            <a:endParaRPr lang="de-DE" sz="1000" dirty="0"/>
          </a:p>
          <a:p>
            <a:pPr marL="2381" indent="0">
              <a:buNone/>
            </a:pPr>
            <a:endParaRPr lang="de-DE" sz="1000" dirty="0"/>
          </a:p>
          <a:p>
            <a:endParaRPr lang="de-DE" sz="1000" dirty="0"/>
          </a:p>
        </p:txBody>
      </p:sp>
      <p:sp>
        <p:nvSpPr>
          <p:cNvPr id="4" name="Titel 4">
            <a:extLst>
              <a:ext uri="{FF2B5EF4-FFF2-40B4-BE49-F238E27FC236}">
                <a16:creationId xmlns:a16="http://schemas.microsoft.com/office/drawing/2014/main" id="{B76499FC-0D97-4837-9C5A-0FB92EA9594D}"/>
              </a:ext>
            </a:extLst>
          </p:cNvPr>
          <p:cNvSpPr txBox="1">
            <a:spLocks/>
          </p:cNvSpPr>
          <p:nvPr/>
        </p:nvSpPr>
        <p:spPr>
          <a:xfrm rot="5400000">
            <a:off x="7609741" y="2828486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Literatur</a:t>
            </a:r>
          </a:p>
        </p:txBody>
      </p:sp>
    </p:spTree>
    <p:extLst>
      <p:ext uri="{BB962C8B-B14F-4D97-AF65-F5344CB8AC3E}">
        <p14:creationId xmlns:p14="http://schemas.microsoft.com/office/powerpoint/2010/main" val="99054300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>
            <a:extLst>
              <a:ext uri="{FF2B5EF4-FFF2-40B4-BE49-F238E27FC236}">
                <a16:creationId xmlns:a16="http://schemas.microsoft.com/office/drawing/2014/main" id="{F58A43B0-D9F6-4E85-B7D0-20451E9120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1550" y="533400"/>
            <a:ext cx="6576732" cy="4983480"/>
          </a:xfrm>
        </p:spPr>
        <p:txBody>
          <a:bodyPr>
            <a:normAutofit/>
          </a:bodyPr>
          <a:lstStyle/>
          <a:p>
            <a:pPr marL="2381" indent="0">
              <a:buNone/>
            </a:pPr>
            <a:r>
              <a:rPr lang="de-DE" sz="1000" cap="small" dirty="0"/>
              <a:t>Plantopedia.de</a:t>
            </a:r>
            <a:r>
              <a:rPr lang="de-DE" sz="1000" dirty="0"/>
              <a:t>: Pflegeleichte Balkonpflanzen: 11 schöne und robuste Balkonblumen. https://www.plantopedia.de/pflegeleichte-balkonpflanzen/. Zugriff am 15.12.2020.</a:t>
            </a:r>
          </a:p>
          <a:p>
            <a:pPr marL="2381" indent="0">
              <a:buNone/>
            </a:pPr>
            <a:r>
              <a:rPr lang="de-DE" sz="1000" cap="small" dirty="0"/>
              <a:t>Sächsisches Landesamt für Umwelt, Landwirtschaft und Geologie</a:t>
            </a:r>
            <a:r>
              <a:rPr lang="de-DE" sz="1000" dirty="0"/>
              <a:t>, 2014: Neue Balkonpflanzen Teil II. Getestet und für gut befunden. Abteilung Gartenbau, Referat für Zierpflanzen. Dresden, 2. Aufl.</a:t>
            </a:r>
          </a:p>
          <a:p>
            <a:pPr marL="2381" indent="0">
              <a:buNone/>
            </a:pPr>
            <a:r>
              <a:rPr lang="de-DE" sz="1000" cap="small" dirty="0"/>
              <a:t>Scheu-</a:t>
            </a:r>
            <a:r>
              <a:rPr lang="de-DE" sz="1000" cap="small" dirty="0" err="1"/>
              <a:t>Helgert</a:t>
            </a:r>
            <a:r>
              <a:rPr lang="de-DE" sz="1000" cap="small" dirty="0"/>
              <a:t>, M.</a:t>
            </a:r>
            <a:r>
              <a:rPr lang="de-DE" sz="1000" dirty="0"/>
              <a:t>, 2019: Der Gemüsegarten im Klimawandel. Gartenpraxis (9), 26-29.</a:t>
            </a:r>
          </a:p>
          <a:p>
            <a:pPr marL="2381" indent="0">
              <a:buNone/>
            </a:pPr>
            <a:r>
              <a:rPr lang="de-DE" sz="1000" cap="small" dirty="0"/>
              <a:t>Siemens, F.</a:t>
            </a:r>
            <a:r>
              <a:rPr lang="de-DE" sz="1000" dirty="0"/>
              <a:t>, 2018: Winterschutz für Topfstauden. Mein schöner Garten. https://www.mein-schoener-garten.de/gartenpraxis/balkon-terrasse/winterschutz-topfstauden-vor-frostschaeden-schuetzen-27026. Zugriff am 10.12.2020.</a:t>
            </a:r>
          </a:p>
          <a:p>
            <a:pPr marL="2381" indent="0">
              <a:buNone/>
            </a:pPr>
            <a:r>
              <a:rPr lang="de-DE" sz="1000" cap="small" dirty="0"/>
              <a:t>Siemens, F. &amp; C.</a:t>
            </a:r>
            <a:r>
              <a:rPr lang="de-DE" sz="1000" dirty="0"/>
              <a:t> </a:t>
            </a:r>
            <a:r>
              <a:rPr lang="de-DE" sz="1000" cap="small" dirty="0"/>
              <a:t>Lang</a:t>
            </a:r>
            <a:r>
              <a:rPr lang="de-DE" sz="1000" dirty="0"/>
              <a:t>, 2020: Blumenkästen mit Wasserspeicher. Mein schöner Garten. https://www.mein-schoener-garten.de/gartenpraxis/balkon-terrasse/blumenkaesten-mit-wasserspeicher-7986. Zugriff am 09.12.2020.</a:t>
            </a:r>
          </a:p>
          <a:p>
            <a:pPr marL="2381" indent="0">
              <a:buNone/>
            </a:pPr>
            <a:r>
              <a:rPr lang="de-DE" sz="1000" cap="small" dirty="0"/>
              <a:t>Staudengärtnerei </a:t>
            </a:r>
            <a:r>
              <a:rPr lang="de-DE" sz="1000" cap="small" dirty="0" err="1"/>
              <a:t>Gaißmayer</a:t>
            </a:r>
            <a:r>
              <a:rPr lang="de-DE" sz="1000" dirty="0"/>
              <a:t>: Präriegarten. https://www.gaissmayer.de/web/welt/ratgeber/mit-stauden-gestalten/praeriegarten/. Zugriff am 06.10.2020.</a:t>
            </a:r>
          </a:p>
          <a:p>
            <a:pPr marL="2381" indent="0">
              <a:buNone/>
            </a:pPr>
            <a:r>
              <a:rPr lang="de-DE" sz="1000" cap="small" dirty="0"/>
              <a:t>Staudengärtnerei </a:t>
            </a:r>
            <a:r>
              <a:rPr lang="de-DE" sz="1000" cap="small" dirty="0" err="1"/>
              <a:t>Gaißmayer</a:t>
            </a:r>
            <a:r>
              <a:rPr lang="de-DE" sz="1000" dirty="0"/>
              <a:t>: Silbriges Laub für sonnige Standorte. https://www.gaissmayer.de/web/shop/themenwelten/mit-stauden-gestalten/farbiges-laub/silbriges-laub-fuer-sonnige-standorte/91/. Zugriff am 06.10.2020.</a:t>
            </a:r>
          </a:p>
          <a:p>
            <a:pPr marL="2381" indent="0">
              <a:buNone/>
            </a:pPr>
            <a:r>
              <a:rPr lang="de-DE" sz="1000" cap="small" dirty="0"/>
              <a:t>Staudengärtnerei Lechner</a:t>
            </a:r>
            <a:r>
              <a:rPr lang="de-DE" sz="1000" dirty="0"/>
              <a:t>: Rasenersatzpflanzen. https://www.lechner-stauden.at/Rasenersatzpflanzen/. Zugriff am 01.12.2020.</a:t>
            </a:r>
          </a:p>
          <a:p>
            <a:pPr marL="2381" indent="0">
              <a:buNone/>
            </a:pPr>
            <a:r>
              <a:rPr lang="de-DE" sz="1000" cap="small" dirty="0"/>
              <a:t>TASPO</a:t>
            </a:r>
            <a:r>
              <a:rPr lang="de-DE" sz="1000" dirty="0"/>
              <a:t>, 2012: Klimawandel: Wenn Stauden schwitzen. TASPO, 03.10.2012.</a:t>
            </a:r>
          </a:p>
          <a:p>
            <a:pPr marL="2381" indent="0">
              <a:buNone/>
            </a:pPr>
            <a:r>
              <a:rPr lang="de-DE" sz="1000" cap="small" dirty="0"/>
              <a:t>Winkler, M.</a:t>
            </a:r>
            <a:r>
              <a:rPr lang="de-DE" sz="1000" dirty="0"/>
              <a:t>: Alle Jahre wieder: Der Spätfrost an unseren Bäumen. Baumpflegeportal. https://www.baumpflegeportal.de/baumpflege/spaetfrost-erkennen-behandeln-vorbeugen/. Zugriff am 01.12.2020.</a:t>
            </a:r>
          </a:p>
          <a:p>
            <a:pPr marL="2381" indent="0">
              <a:buNone/>
            </a:pPr>
            <a:endParaRPr lang="de-DE" sz="1000" dirty="0"/>
          </a:p>
        </p:txBody>
      </p:sp>
      <p:sp>
        <p:nvSpPr>
          <p:cNvPr id="7" name="Titel 4">
            <a:extLst>
              <a:ext uri="{FF2B5EF4-FFF2-40B4-BE49-F238E27FC236}">
                <a16:creationId xmlns:a16="http://schemas.microsoft.com/office/drawing/2014/main" id="{B49E3E4F-B717-4EE9-A635-217B0B405D64}"/>
              </a:ext>
            </a:extLst>
          </p:cNvPr>
          <p:cNvSpPr txBox="1">
            <a:spLocks/>
          </p:cNvSpPr>
          <p:nvPr/>
        </p:nvSpPr>
        <p:spPr>
          <a:xfrm rot="5400000">
            <a:off x="7609741" y="2828486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Literatur</a:t>
            </a:r>
          </a:p>
        </p:txBody>
      </p:sp>
    </p:spTree>
    <p:extLst>
      <p:ext uri="{BB962C8B-B14F-4D97-AF65-F5344CB8AC3E}">
        <p14:creationId xmlns:p14="http://schemas.microsoft.com/office/powerpoint/2010/main" val="247925769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4C222739-5B7F-4200-9EBC-38110826687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Bildnachweis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3F27280-FEDE-4061-8F24-D749CF72FBB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1550" y="1163784"/>
            <a:ext cx="6576732" cy="3913907"/>
          </a:xfrm>
        </p:spPr>
        <p:txBody>
          <a:bodyPr>
            <a:normAutofit lnSpcReduction="10000"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arenBoth"/>
            </a:pP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tiele, V. &amp; Fröhler, L., 2020, mit Elementen von </a:t>
            </a: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Mayapujiati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/Open-Clipart-</a:t>
            </a: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Vectors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Riasan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/Pixabay.com. Zugriff am 02.02.2021.</a:t>
            </a:r>
          </a:p>
          <a:p>
            <a:pPr marL="2381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1000" dirty="0">
                <a:solidFill>
                  <a:srgbClr val="7AB8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(2-5)    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2021</a:t>
            </a:r>
          </a:p>
          <a:p>
            <a:pPr marL="360363" indent="-358775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6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2020, Datengrundlage: Altmann, A., 2008: Produktion von Beet- und Balkonpflanzen. Wachstumsfaktoren, Kulturverfahren, Sorten. Ulmer, Stuttgart (Hohenheim); </a:t>
            </a: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Elgner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N., 2020: Pflanzen fürs Grab, die dem Klimawandel trotzen. TASPO, 06.03.2020; Lehr- und Versuchsanstalt Gartenbau, 2017: Beet- und Balkonpflanzen. Farbige Schönheiten für Garten, Topf, Terrasse und Balkon. Hrsg.: Thüringer Landesamt für Vermessung und Geoinformation. 2. Aufl.; Morgenstern, E.: Auswahl von Balkon- und Kübelpflanzen für Problemstandort sonniger Balkon. Gartenakademie Rheinland-Pfalz. https://www.weinbau.rlp.de/Internet/global/inetcntr.nsf/dlr_web_full.xsp?src=00O23K5F86&amp;p1=title%3D25.05.16+17%3A07~~url%3D%2FInternet%2Fglobal%2Fthemen.nsf%2FDLR_RLP_Aktu_Gb_XP%2F6D4AB0BC0395C3BAC1257383004C1B7E%3FOpenDocument&amp;p3=3RWF0F7589. Zugriff am 15.12.2020.</a:t>
            </a:r>
          </a:p>
          <a:p>
            <a:pPr marL="2381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1000" dirty="0">
                <a:solidFill>
                  <a:srgbClr val="7AB8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(7-12) 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L, 2021</a:t>
            </a:r>
          </a:p>
          <a:p>
            <a:pPr marL="2381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1000" dirty="0">
                <a:solidFill>
                  <a:srgbClr val="7AB8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(13)    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GMH/BVE</a:t>
            </a:r>
          </a:p>
          <a:p>
            <a:pPr marL="360363" indent="-358775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14"/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2020, Datengrundlage: Lehr- und Versuchsanstalt Gartenbau, 2017: Beet- und Balkonpflanzen. Farbige Schönheiten für Garten, Topf, Terrasse und Balkon. Hrsg.: Thüringer Landesamt für Vermessung und Geoinformation. 2. Aufl.</a:t>
            </a:r>
          </a:p>
          <a:p>
            <a:pPr marL="2381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1000" dirty="0">
                <a:solidFill>
                  <a:srgbClr val="7AB8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(15-26) 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2020-2021</a:t>
            </a:r>
          </a:p>
          <a:p>
            <a:pPr marL="2381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1000" dirty="0">
                <a:solidFill>
                  <a:srgbClr val="7AB8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(27)      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GMH/FGJ</a:t>
            </a:r>
            <a:endParaRPr lang="de-DE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Titel 4">
            <a:extLst>
              <a:ext uri="{FF2B5EF4-FFF2-40B4-BE49-F238E27FC236}">
                <a16:creationId xmlns:a16="http://schemas.microsoft.com/office/drawing/2014/main" id="{50E4284A-5412-46EC-AA0B-BF13D42586E4}"/>
              </a:ext>
            </a:extLst>
          </p:cNvPr>
          <p:cNvSpPr txBox="1">
            <a:spLocks/>
          </p:cNvSpPr>
          <p:nvPr/>
        </p:nvSpPr>
        <p:spPr>
          <a:xfrm rot="5400000">
            <a:off x="7609741" y="2828486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Bildnachweis</a:t>
            </a:r>
          </a:p>
        </p:txBody>
      </p:sp>
    </p:spTree>
    <p:extLst>
      <p:ext uri="{BB962C8B-B14F-4D97-AF65-F5344CB8AC3E}">
        <p14:creationId xmlns:p14="http://schemas.microsoft.com/office/powerpoint/2010/main" val="170839646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>
            <a:extLst>
              <a:ext uri="{FF2B5EF4-FFF2-40B4-BE49-F238E27FC236}">
                <a16:creationId xmlns:a16="http://schemas.microsoft.com/office/drawing/2014/main" id="{098F1708-F31F-4840-A785-967C1658FB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1550" y="548640"/>
            <a:ext cx="6576732" cy="4328160"/>
          </a:xfrm>
        </p:spPr>
        <p:txBody>
          <a:bodyPr>
            <a:normAutofit fontScale="25000" lnSpcReduction="20000"/>
          </a:bodyPr>
          <a:lstStyle/>
          <a:p>
            <a:pPr marL="2381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4000" dirty="0">
                <a:solidFill>
                  <a:srgbClr val="7AB8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(28)         </a:t>
            </a:r>
            <a:r>
              <a:rPr lang="de-DE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Bucher, A., 2019</a:t>
            </a:r>
          </a:p>
          <a:p>
            <a:pPr marL="2381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4000" dirty="0">
                <a:solidFill>
                  <a:srgbClr val="7AB8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(29-33)   </a:t>
            </a:r>
            <a:r>
              <a:rPr lang="de-DE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Hochschule Weihenstephan-Triesdorf/Institut für Gartenbau/Bereich Pflanzenernährung</a:t>
            </a:r>
          </a:p>
          <a:p>
            <a:pPr marL="2381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4000" dirty="0">
                <a:solidFill>
                  <a:srgbClr val="7AB8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(34)         </a:t>
            </a:r>
            <a:r>
              <a:rPr lang="de-DE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2021</a:t>
            </a:r>
          </a:p>
          <a:p>
            <a:pPr marL="2381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4000" dirty="0">
                <a:solidFill>
                  <a:srgbClr val="7AB8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(35)         </a:t>
            </a:r>
            <a:r>
              <a:rPr lang="de-DE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2021</a:t>
            </a:r>
          </a:p>
          <a:p>
            <a:pPr marL="2381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4000" dirty="0">
                <a:solidFill>
                  <a:srgbClr val="7AB8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(36)         </a:t>
            </a:r>
            <a:r>
              <a:rPr lang="de-DE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Beck, M.</a:t>
            </a:r>
          </a:p>
          <a:p>
            <a:pPr marL="2381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4000" dirty="0">
                <a:solidFill>
                  <a:srgbClr val="7AB8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(37)         </a:t>
            </a:r>
            <a:r>
              <a:rPr lang="de-DE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2021, Datengrundlage: Beck, M.</a:t>
            </a:r>
          </a:p>
          <a:p>
            <a:pPr marL="2381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de-DE" sz="4000" dirty="0">
                <a:solidFill>
                  <a:srgbClr val="7AB8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(38-40)   </a:t>
            </a:r>
            <a:r>
              <a:rPr lang="de-DE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2021</a:t>
            </a:r>
          </a:p>
          <a:p>
            <a:pPr marL="450850" indent="-45085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41"/>
            </a:pPr>
            <a:r>
              <a:rPr lang="de-DE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 2020, Datengrundlage: Beck, M. &amp; Schlereth, H.: Automatische Bewässerung und Düngung von Balkonkästen. Hochschule Weihenstephan-Triesdorf.</a:t>
            </a:r>
          </a:p>
          <a:p>
            <a:pPr marL="450850" indent="-45085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41"/>
            </a:pPr>
            <a:r>
              <a:rPr lang="de-DE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2021</a:t>
            </a:r>
          </a:p>
          <a:p>
            <a:pPr marL="450850" indent="-45085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41"/>
            </a:pPr>
            <a:r>
              <a:rPr lang="de-DE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2021</a:t>
            </a:r>
          </a:p>
          <a:p>
            <a:pPr marL="450850" indent="-45085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41"/>
            </a:pPr>
            <a:r>
              <a:rPr lang="de-DE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GMH/Gartenbau Hetjens</a:t>
            </a:r>
          </a:p>
          <a:p>
            <a:pPr marL="450850" indent="-45085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41"/>
            </a:pPr>
            <a:r>
              <a:rPr lang="de-DE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GMH</a:t>
            </a:r>
          </a:p>
          <a:p>
            <a:pPr marL="450850" indent="-45085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41"/>
            </a:pPr>
            <a:r>
              <a:rPr lang="de-DE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GMH/Rudolf Schubert Fotografie</a:t>
            </a:r>
          </a:p>
          <a:p>
            <a:pPr marL="450850" indent="-45085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41"/>
            </a:pPr>
            <a:r>
              <a:rPr lang="de-DE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GMH/PRE</a:t>
            </a:r>
          </a:p>
          <a:p>
            <a:pPr marL="450850" indent="-45085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41"/>
            </a:pPr>
            <a:r>
              <a:rPr lang="de-DE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2021</a:t>
            </a:r>
          </a:p>
          <a:p>
            <a:pPr marL="450850" indent="-45085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41"/>
            </a:pPr>
            <a:r>
              <a:rPr lang="de-DE" sz="4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2021</a:t>
            </a:r>
          </a:p>
        </p:txBody>
      </p:sp>
      <p:sp>
        <p:nvSpPr>
          <p:cNvPr id="7" name="Titel 4">
            <a:extLst>
              <a:ext uri="{FF2B5EF4-FFF2-40B4-BE49-F238E27FC236}">
                <a16:creationId xmlns:a16="http://schemas.microsoft.com/office/drawing/2014/main" id="{B71F9139-FAFF-4EF3-9A18-34DAF62E58D1}"/>
              </a:ext>
            </a:extLst>
          </p:cNvPr>
          <p:cNvSpPr txBox="1">
            <a:spLocks/>
          </p:cNvSpPr>
          <p:nvPr/>
        </p:nvSpPr>
        <p:spPr>
          <a:xfrm rot="5400000">
            <a:off x="7609741" y="2828486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Bildnachweis</a:t>
            </a:r>
          </a:p>
        </p:txBody>
      </p:sp>
    </p:spTree>
    <p:extLst>
      <p:ext uri="{BB962C8B-B14F-4D97-AF65-F5344CB8AC3E}">
        <p14:creationId xmlns:p14="http://schemas.microsoft.com/office/powerpoint/2010/main" val="302866143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>
            <a:extLst>
              <a:ext uri="{FF2B5EF4-FFF2-40B4-BE49-F238E27FC236}">
                <a16:creationId xmlns:a16="http://schemas.microsoft.com/office/drawing/2014/main" id="{098F1708-F31F-4840-A785-967C1658FB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1550" y="548639"/>
            <a:ext cx="6576732" cy="4965470"/>
          </a:xfrm>
        </p:spPr>
        <p:txBody>
          <a:bodyPr>
            <a:norm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r>
              <a:rPr lang="de-DE" sz="1000" dirty="0">
                <a:solidFill>
                  <a:srgbClr val="7AB8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(50)         </a:t>
            </a:r>
            <a:r>
              <a:rPr lang="de-DE" sz="1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Bucher, A., 2021</a:t>
            </a:r>
            <a:endParaRPr lang="de-DE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r>
              <a:rPr lang="de-DE" sz="1000" dirty="0">
                <a:solidFill>
                  <a:srgbClr val="7AB8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(51-58)   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2018-2021</a:t>
            </a:r>
          </a:p>
          <a:p>
            <a:pPr marL="450850" indent="-45085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59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Myriams/Pixabay.com</a:t>
            </a:r>
          </a:p>
          <a:p>
            <a:pPr marL="450850" indent="-45085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59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Och, S., 2020</a:t>
            </a:r>
          </a:p>
          <a:p>
            <a:pPr marL="450850" indent="-45085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59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Forest &amp; Kim Starr/Wikimedia Commons, CC BY 3.0 Fröhler, L., 2019</a:t>
            </a:r>
          </a:p>
          <a:p>
            <a:pPr marL="450850" indent="-45085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59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2021</a:t>
            </a:r>
          </a:p>
          <a:p>
            <a:pPr marL="450850" indent="-45085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59"/>
              <a:tabLst>
                <a:tab pos="457200" algn="l"/>
              </a:tabLst>
            </a:pPr>
            <a:r>
              <a:rPr lang="de-DE" sz="1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achelgreenbelt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/CC BY-NC-SA 2.0</a:t>
            </a:r>
          </a:p>
          <a:p>
            <a:pPr marL="450850" indent="-45085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59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CC BY-SA 3.0</a:t>
            </a:r>
          </a:p>
          <a:p>
            <a:pPr marL="450850" indent="-45085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59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2021</a:t>
            </a:r>
          </a:p>
          <a:p>
            <a:pPr marL="450850" indent="-45085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59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Verändert nach Deutscher Wetterdienst: Deutscher Klimaatlas. Winterhärtezonen in Bayern.</a:t>
            </a:r>
            <a:b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https://www.dwd.de/DE/klimaumwelt/klimaatlas/klimaatlas_node.html. Zugriff am 05.02.2021.</a:t>
            </a:r>
          </a:p>
          <a:p>
            <a:pPr marL="450850" indent="-45085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59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 2020, Datengrundlage: Heinze, W., Schreiber, D. (1984): Eine neue Kartierung der Winterhärtezonen für Gehölze in Mitteleuropa. Mitteilungen der Deutschen Dendrologischen Gesellschaft 75, 11-56.</a:t>
            </a:r>
          </a:p>
          <a:p>
            <a:pPr marL="450850" indent="-45085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59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Muhammad Mahdi Karim/Wikimedia Commons, GNU Free </a:t>
            </a: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Documentation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License 1.2</a:t>
            </a:r>
          </a:p>
          <a:p>
            <a:pPr marL="450850" indent="-45085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59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2020</a:t>
            </a:r>
          </a:p>
          <a:p>
            <a:pPr marL="450850" indent="-450850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59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2019</a:t>
            </a:r>
          </a:p>
          <a:p>
            <a:pPr marL="2381" indent="0">
              <a:buNone/>
            </a:pPr>
            <a:endParaRPr lang="de-DE" sz="1000" dirty="0"/>
          </a:p>
        </p:txBody>
      </p:sp>
      <p:sp>
        <p:nvSpPr>
          <p:cNvPr id="7" name="Titel 4">
            <a:extLst>
              <a:ext uri="{FF2B5EF4-FFF2-40B4-BE49-F238E27FC236}">
                <a16:creationId xmlns:a16="http://schemas.microsoft.com/office/drawing/2014/main" id="{B71F9139-FAFF-4EF3-9A18-34DAF62E58D1}"/>
              </a:ext>
            </a:extLst>
          </p:cNvPr>
          <p:cNvSpPr txBox="1">
            <a:spLocks/>
          </p:cNvSpPr>
          <p:nvPr/>
        </p:nvSpPr>
        <p:spPr>
          <a:xfrm rot="5400000">
            <a:off x="7609741" y="2828486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Bildnachweis</a:t>
            </a:r>
          </a:p>
        </p:txBody>
      </p:sp>
    </p:spTree>
    <p:extLst>
      <p:ext uri="{BB962C8B-B14F-4D97-AF65-F5344CB8AC3E}">
        <p14:creationId xmlns:p14="http://schemas.microsoft.com/office/powerpoint/2010/main" val="163063858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>
            <a:extLst>
              <a:ext uri="{FF2B5EF4-FFF2-40B4-BE49-F238E27FC236}">
                <a16:creationId xmlns:a16="http://schemas.microsoft.com/office/drawing/2014/main" id="{098F1708-F31F-4840-A785-967C1658FB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1550" y="548639"/>
            <a:ext cx="6576732" cy="4965470"/>
          </a:xfrm>
        </p:spPr>
        <p:txBody>
          <a:bodyPr>
            <a:normAutofit/>
          </a:bodyPr>
          <a:lstStyle/>
          <a:p>
            <a:pPr marL="0" lvl="0" indent="0">
              <a:lnSpc>
                <a:spcPct val="107000"/>
              </a:lnSpc>
              <a:spcAft>
                <a:spcPts val="600"/>
              </a:spcAft>
              <a:buNone/>
              <a:tabLst>
                <a:tab pos="457200" algn="l"/>
              </a:tabLst>
            </a:pPr>
            <a:r>
              <a:rPr lang="de-DE" sz="1000" dirty="0">
                <a:solidFill>
                  <a:srgbClr val="7AB8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(71-75)   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Fröhler, L., 2021</a:t>
            </a:r>
          </a:p>
          <a:p>
            <a:pPr marL="450850" lvl="0" indent="-450850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76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GMH/Bach, C.</a:t>
            </a:r>
          </a:p>
          <a:p>
            <a:pPr marL="450850" lvl="0" indent="-450850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76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Fröhler, L., 2021</a:t>
            </a:r>
          </a:p>
          <a:p>
            <a:pPr marL="450850" lvl="0" indent="-450850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76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USFWS Mountain-Prairie, Wikimedia Commons, CC BY 2.0</a:t>
            </a:r>
          </a:p>
          <a:p>
            <a:pPr marL="450850" lvl="0" indent="-450850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76"/>
              <a:tabLst>
                <a:tab pos="457200" algn="l"/>
              </a:tabLst>
            </a:pP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Androschko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/Wikimedia Commons, CC BY-SA 4.0</a:t>
            </a:r>
          </a:p>
          <a:p>
            <a:pPr marL="450850" lvl="0" indent="-450850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76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Fröhler, L., 2020</a:t>
            </a:r>
          </a:p>
          <a:p>
            <a:pPr marL="450850" lvl="0" indent="-450850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76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Fröhler, M., 2019</a:t>
            </a:r>
          </a:p>
          <a:p>
            <a:pPr marL="0" lvl="0" indent="0">
              <a:lnSpc>
                <a:spcPct val="107000"/>
              </a:lnSpc>
              <a:spcAft>
                <a:spcPts val="600"/>
              </a:spcAft>
              <a:buNone/>
              <a:tabLst>
                <a:tab pos="457200" algn="l"/>
              </a:tabLst>
            </a:pPr>
            <a:r>
              <a:rPr lang="de-DE" sz="1000" dirty="0">
                <a:solidFill>
                  <a:srgbClr val="7AB8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(82-89)   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Fröhler, L., 2019-2021</a:t>
            </a:r>
          </a:p>
          <a:p>
            <a:pPr marL="0" lvl="0" indent="0">
              <a:lnSpc>
                <a:spcPct val="107000"/>
              </a:lnSpc>
              <a:spcAft>
                <a:spcPts val="600"/>
              </a:spcAft>
              <a:buNone/>
              <a:tabLst>
                <a:tab pos="457200" algn="l"/>
              </a:tabLst>
            </a:pPr>
            <a:r>
              <a:rPr lang="de-DE" sz="1000" dirty="0">
                <a:solidFill>
                  <a:srgbClr val="7AB8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(90)         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GMH/Banse, B.</a:t>
            </a:r>
          </a:p>
          <a:p>
            <a:pPr marL="0" lvl="0" indent="0">
              <a:lnSpc>
                <a:spcPct val="107000"/>
              </a:lnSpc>
              <a:spcAft>
                <a:spcPts val="600"/>
              </a:spcAft>
              <a:buNone/>
              <a:tabLst>
                <a:tab pos="457200" algn="l"/>
              </a:tabLst>
            </a:pPr>
            <a:r>
              <a:rPr lang="de-DE" sz="1000" dirty="0">
                <a:solidFill>
                  <a:srgbClr val="7AB8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(91-94)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Fröhler, L., 2020-2021</a:t>
            </a:r>
          </a:p>
          <a:p>
            <a:pPr marL="450850" lvl="0" indent="-450850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95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Och, S., 2020</a:t>
            </a:r>
          </a:p>
          <a:p>
            <a:pPr marL="450850" lvl="0" indent="-450850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95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Fröhler, L., 2021</a:t>
            </a:r>
          </a:p>
          <a:p>
            <a:pPr marL="450850" lvl="0" indent="-450850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95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GMH/Banse, B.</a:t>
            </a:r>
          </a:p>
          <a:p>
            <a:pPr marL="450850" lvl="0" indent="-450850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95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Fröhler, L., 2019</a:t>
            </a:r>
          </a:p>
          <a:p>
            <a:pPr marL="450850" lvl="0" indent="-450850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95"/>
              <a:tabLst>
                <a:tab pos="457200" algn="l"/>
              </a:tabLst>
            </a:pP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Klinkan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H.</a:t>
            </a:r>
          </a:p>
          <a:p>
            <a:pPr marL="450850" lvl="0" indent="-450850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95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Fröhler, L., 2019</a:t>
            </a:r>
          </a:p>
          <a:p>
            <a:pPr marL="360363" lvl="0" indent="-360363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95"/>
              <a:tabLst>
                <a:tab pos="457200" algn="l"/>
              </a:tabLst>
            </a:pPr>
            <a:endParaRPr lang="de-DE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60363" lvl="0" indent="-360363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95"/>
              <a:tabLst>
                <a:tab pos="457200" algn="l"/>
              </a:tabLst>
            </a:pPr>
            <a:endParaRPr lang="de-DE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60363" lvl="0" indent="-360363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95"/>
              <a:tabLst>
                <a:tab pos="457200" algn="l"/>
              </a:tabLst>
            </a:pPr>
            <a:endParaRPr lang="de-DE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60363" lvl="0" indent="-360363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95"/>
              <a:tabLst>
                <a:tab pos="457200" algn="l"/>
              </a:tabLst>
            </a:pPr>
            <a:endParaRPr lang="de-DE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07000"/>
              </a:lnSpc>
              <a:spcAft>
                <a:spcPts val="600"/>
              </a:spcAft>
              <a:buNone/>
              <a:tabLst>
                <a:tab pos="457200" algn="l"/>
              </a:tabLst>
            </a:pPr>
            <a:endParaRPr lang="de-DE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381" indent="0">
              <a:buNone/>
            </a:pPr>
            <a:endParaRPr lang="de-DE" sz="1000" dirty="0"/>
          </a:p>
        </p:txBody>
      </p:sp>
      <p:sp>
        <p:nvSpPr>
          <p:cNvPr id="7" name="Titel 4">
            <a:extLst>
              <a:ext uri="{FF2B5EF4-FFF2-40B4-BE49-F238E27FC236}">
                <a16:creationId xmlns:a16="http://schemas.microsoft.com/office/drawing/2014/main" id="{B71F9139-FAFF-4EF3-9A18-34DAF62E58D1}"/>
              </a:ext>
            </a:extLst>
          </p:cNvPr>
          <p:cNvSpPr txBox="1">
            <a:spLocks/>
          </p:cNvSpPr>
          <p:nvPr/>
        </p:nvSpPr>
        <p:spPr>
          <a:xfrm rot="5400000">
            <a:off x="7609741" y="2828486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Bildnachweis</a:t>
            </a:r>
          </a:p>
        </p:txBody>
      </p:sp>
    </p:spTree>
    <p:extLst>
      <p:ext uri="{BB962C8B-B14F-4D97-AF65-F5344CB8AC3E}">
        <p14:creationId xmlns:p14="http://schemas.microsoft.com/office/powerpoint/2010/main" val="242946917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>
            <a:extLst>
              <a:ext uri="{FF2B5EF4-FFF2-40B4-BE49-F238E27FC236}">
                <a16:creationId xmlns:a16="http://schemas.microsoft.com/office/drawing/2014/main" id="{098F1708-F31F-4840-A785-967C1658FB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71550" y="548639"/>
            <a:ext cx="6576732" cy="3670070"/>
          </a:xfrm>
        </p:spPr>
        <p:txBody>
          <a:bodyPr>
            <a:normAutofit/>
          </a:bodyPr>
          <a:lstStyle/>
          <a:p>
            <a:pPr marL="450850" indent="-449263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101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Rawpixel/Freepik.com</a:t>
            </a:r>
            <a:b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https://de.freepik.com/fotos-kostenlos/sun-der-durch-baumblaetter-spaeht_3216832.htm#page=3&amp;query=baum+rawpixel&amp;position=30. Zugriff am 02.02.2021</a:t>
            </a:r>
          </a:p>
          <a:p>
            <a:pPr marL="450850" indent="-449263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101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L, 2021</a:t>
            </a:r>
          </a:p>
          <a:p>
            <a:pPr marL="450850" indent="-449263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101"/>
              <a:tabLst>
                <a:tab pos="457200" algn="l"/>
              </a:tabLst>
            </a:pP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Finner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M., 2021</a:t>
            </a:r>
          </a:p>
          <a:p>
            <a:pPr marL="450850" indent="-449263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101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Och, S., 2020</a:t>
            </a:r>
          </a:p>
          <a:p>
            <a:pPr marL="450850" indent="-449263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101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Fröhler, L., 2020</a:t>
            </a:r>
          </a:p>
          <a:p>
            <a:pPr marL="450850" indent="-449263">
              <a:lnSpc>
                <a:spcPct val="107000"/>
              </a:lnSpc>
              <a:spcAft>
                <a:spcPts val="800"/>
              </a:spcAft>
              <a:buFont typeface="+mj-lt"/>
              <a:buAutoNum type="arabicParenBoth" startAt="101"/>
              <a:tabLst>
                <a:tab pos="457200" algn="l"/>
              </a:tabLst>
            </a:pP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Stiele, V. &amp; Fröhler, L., 2020, mit Elementen von </a:t>
            </a: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Mayapujiati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/Open-Clipart-</a:t>
            </a: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Vectors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</a:t>
            </a:r>
            <a:r>
              <a:rPr lang="de-DE" sz="10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Riasan</a:t>
            </a:r>
            <a:r>
              <a:rPr lang="de-DE" sz="1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/Pixabay.com. Zugriff am 02.02.2021.</a:t>
            </a:r>
          </a:p>
          <a:p>
            <a:pPr marL="2381" indent="0">
              <a:lnSpc>
                <a:spcPct val="107000"/>
              </a:lnSpc>
              <a:spcAft>
                <a:spcPts val="800"/>
              </a:spcAft>
              <a:buNone/>
              <a:tabLst>
                <a:tab pos="457200" algn="l"/>
              </a:tabLst>
            </a:pPr>
            <a:endParaRPr lang="de-DE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0363" lvl="0" indent="-360363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76"/>
              <a:tabLst>
                <a:tab pos="360363" algn="l"/>
              </a:tabLst>
            </a:pPr>
            <a:endParaRPr lang="de-DE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0363" lvl="0" indent="-360363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76"/>
              <a:tabLst>
                <a:tab pos="358775" algn="l"/>
                <a:tab pos="360363" algn="l"/>
              </a:tabLst>
            </a:pPr>
            <a:endParaRPr lang="de-DE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60363" lvl="0" indent="-360363">
              <a:lnSpc>
                <a:spcPct val="107000"/>
              </a:lnSpc>
              <a:spcAft>
                <a:spcPts val="600"/>
              </a:spcAft>
              <a:buFont typeface="+mj-lt"/>
              <a:buAutoNum type="arabicParenBoth" startAt="69"/>
              <a:tabLst>
                <a:tab pos="457200" algn="l"/>
              </a:tabLst>
            </a:pPr>
            <a:endParaRPr lang="de-DE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>
              <a:lnSpc>
                <a:spcPct val="107000"/>
              </a:lnSpc>
              <a:spcAft>
                <a:spcPts val="600"/>
              </a:spcAft>
              <a:buNone/>
              <a:tabLst>
                <a:tab pos="457200" algn="l"/>
              </a:tabLst>
            </a:pPr>
            <a:endParaRPr lang="de-DE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381" indent="0">
              <a:buNone/>
            </a:pPr>
            <a:endParaRPr lang="de-DE" sz="1000" dirty="0"/>
          </a:p>
        </p:txBody>
      </p:sp>
      <p:sp>
        <p:nvSpPr>
          <p:cNvPr id="7" name="Titel 4">
            <a:extLst>
              <a:ext uri="{FF2B5EF4-FFF2-40B4-BE49-F238E27FC236}">
                <a16:creationId xmlns:a16="http://schemas.microsoft.com/office/drawing/2014/main" id="{B71F9139-FAFF-4EF3-9A18-34DAF62E58D1}"/>
              </a:ext>
            </a:extLst>
          </p:cNvPr>
          <p:cNvSpPr txBox="1">
            <a:spLocks/>
          </p:cNvSpPr>
          <p:nvPr/>
        </p:nvSpPr>
        <p:spPr>
          <a:xfrm rot="5400000">
            <a:off x="7609741" y="2828486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Bildnachweis</a:t>
            </a:r>
          </a:p>
        </p:txBody>
      </p:sp>
    </p:spTree>
    <p:extLst>
      <p:ext uri="{BB962C8B-B14F-4D97-AF65-F5344CB8AC3E}">
        <p14:creationId xmlns:p14="http://schemas.microsoft.com/office/powerpoint/2010/main" val="36910946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25DD5CD-E3A4-4A5B-991B-26DAF7C252E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Wasserbedarf verschiedener Zierpflanzen</a:t>
            </a:r>
          </a:p>
        </p:txBody>
      </p:sp>
      <p:graphicFrame>
        <p:nvGraphicFramePr>
          <p:cNvPr id="6" name="Tabelle 5">
            <a:extLst>
              <a:ext uri="{FF2B5EF4-FFF2-40B4-BE49-F238E27FC236}">
                <a16:creationId xmlns:a16="http://schemas.microsoft.com/office/drawing/2014/main" id="{465DCE2C-E8D5-4151-82E6-1B03F7E2F1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4058850"/>
              </p:ext>
            </p:extLst>
          </p:nvPr>
        </p:nvGraphicFramePr>
        <p:xfrm>
          <a:off x="960326" y="1225726"/>
          <a:ext cx="5754370" cy="34998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17700">
                  <a:extLst>
                    <a:ext uri="{9D8B030D-6E8A-4147-A177-3AD203B41FA5}">
                      <a16:colId xmlns:a16="http://schemas.microsoft.com/office/drawing/2014/main" val="3376005870"/>
                    </a:ext>
                  </a:extLst>
                </a:gridCol>
                <a:gridCol w="1918335">
                  <a:extLst>
                    <a:ext uri="{9D8B030D-6E8A-4147-A177-3AD203B41FA5}">
                      <a16:colId xmlns:a16="http://schemas.microsoft.com/office/drawing/2014/main" val="1921741912"/>
                    </a:ext>
                  </a:extLst>
                </a:gridCol>
                <a:gridCol w="1918335">
                  <a:extLst>
                    <a:ext uri="{9D8B030D-6E8A-4147-A177-3AD203B41FA5}">
                      <a16:colId xmlns:a16="http://schemas.microsoft.com/office/drawing/2014/main" val="2980367008"/>
                    </a:ext>
                  </a:extLst>
                </a:gridCol>
              </a:tblGrid>
              <a:tr h="372960"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de-DE" sz="1800" dirty="0">
                          <a:effectLst/>
                        </a:rPr>
                        <a:t>Wasserbedarf</a:t>
                      </a:r>
                      <a:endParaRPr lang="de-DE" sz="1600" dirty="0">
                        <a:effectLst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245444"/>
                  </a:ext>
                </a:extLst>
              </a:tr>
              <a:tr h="38455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de-DE" sz="1600" b="1" dirty="0">
                          <a:solidFill>
                            <a:srgbClr val="00B050"/>
                          </a:solidFill>
                          <a:effectLst/>
                        </a:rPr>
                        <a:t>Gering</a:t>
                      </a:r>
                      <a:endParaRPr lang="de-DE" sz="1200" b="1" dirty="0">
                        <a:solidFill>
                          <a:srgbClr val="00B05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de-DE" sz="1600" b="1" dirty="0">
                          <a:solidFill>
                            <a:srgbClr val="FFFF00"/>
                          </a:solidFill>
                          <a:effectLst/>
                        </a:rPr>
                        <a:t>Mittel</a:t>
                      </a:r>
                      <a:endParaRPr lang="de-DE" sz="1200" b="1" dirty="0">
                        <a:solidFill>
                          <a:srgbClr val="FFFF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de-DE" sz="1600" b="1" dirty="0">
                          <a:solidFill>
                            <a:srgbClr val="FF0000"/>
                          </a:solidFill>
                          <a:effectLst/>
                        </a:rPr>
                        <a:t>Hoch</a:t>
                      </a:r>
                      <a:endParaRPr lang="de-DE" sz="1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801781114"/>
                  </a:ext>
                </a:extLst>
              </a:tr>
              <a:tr h="2742341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1400" dirty="0">
                          <a:effectLst/>
                        </a:rPr>
                        <a:t>Mittagsblume</a:t>
                      </a:r>
                      <a:br>
                        <a:rPr lang="de-DE" sz="1200" dirty="0">
                          <a:effectLst/>
                        </a:rPr>
                      </a:br>
                      <a:r>
                        <a:rPr lang="de-DE" sz="1200" dirty="0">
                          <a:effectLst/>
                        </a:rPr>
                        <a:t>(</a:t>
                      </a:r>
                      <a:r>
                        <a:rPr lang="de-DE" sz="1200" i="1" dirty="0" err="1">
                          <a:effectLst/>
                        </a:rPr>
                        <a:t>Delosperma</a:t>
                      </a:r>
                      <a:r>
                        <a:rPr lang="de-DE" sz="1200" i="1" dirty="0">
                          <a:effectLst/>
                        </a:rPr>
                        <a:t> </a:t>
                      </a:r>
                      <a:r>
                        <a:rPr lang="de-DE" sz="1200" i="1" dirty="0" err="1">
                          <a:effectLst/>
                        </a:rPr>
                        <a:t>cooperii</a:t>
                      </a:r>
                      <a:r>
                        <a:rPr lang="de-DE" sz="1200" dirty="0">
                          <a:effectLst/>
                        </a:rPr>
                        <a:t>)</a:t>
                      </a:r>
                      <a:endParaRPr lang="de-DE" sz="11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1400" dirty="0">
                          <a:effectLst/>
                        </a:rPr>
                        <a:t>Prachtkerze</a:t>
                      </a:r>
                      <a:r>
                        <a:rPr lang="de-DE" sz="1200" dirty="0">
                          <a:effectLst/>
                        </a:rPr>
                        <a:t> </a:t>
                      </a:r>
                      <a:br>
                        <a:rPr lang="de-DE" sz="1200" dirty="0">
                          <a:effectLst/>
                        </a:rPr>
                      </a:br>
                      <a:r>
                        <a:rPr lang="de-DE" sz="1200" dirty="0">
                          <a:effectLst/>
                        </a:rPr>
                        <a:t>(</a:t>
                      </a:r>
                      <a:r>
                        <a:rPr lang="de-DE" sz="1200" i="1" dirty="0" err="1">
                          <a:effectLst/>
                        </a:rPr>
                        <a:t>Gaura</a:t>
                      </a:r>
                      <a:r>
                        <a:rPr lang="de-DE" sz="1200" i="1" dirty="0">
                          <a:effectLst/>
                        </a:rPr>
                        <a:t> </a:t>
                      </a:r>
                      <a:r>
                        <a:rPr lang="de-DE" sz="1200" i="1" dirty="0" err="1">
                          <a:effectLst/>
                        </a:rPr>
                        <a:t>lindheimeri</a:t>
                      </a:r>
                      <a:r>
                        <a:rPr lang="de-DE" sz="1200" dirty="0">
                          <a:effectLst/>
                        </a:rPr>
                        <a:t>)</a:t>
                      </a:r>
                      <a:endParaRPr lang="de-DE" sz="11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1400" dirty="0" err="1">
                          <a:effectLst/>
                        </a:rPr>
                        <a:t>Dipladenia</a:t>
                      </a:r>
                      <a:r>
                        <a:rPr lang="de-DE" sz="1200" dirty="0">
                          <a:effectLst/>
                        </a:rPr>
                        <a:t> </a:t>
                      </a:r>
                      <a:br>
                        <a:rPr lang="de-DE" sz="1200" dirty="0">
                          <a:effectLst/>
                        </a:rPr>
                      </a:br>
                      <a:r>
                        <a:rPr lang="de-DE" sz="1200" dirty="0">
                          <a:effectLst/>
                        </a:rPr>
                        <a:t>(</a:t>
                      </a:r>
                      <a:r>
                        <a:rPr lang="de-DE" sz="1200" i="1" dirty="0" err="1">
                          <a:effectLst/>
                        </a:rPr>
                        <a:t>Mandevilla</a:t>
                      </a:r>
                      <a:r>
                        <a:rPr lang="de-DE" sz="1200" i="1" dirty="0">
                          <a:effectLst/>
                        </a:rPr>
                        <a:t> </a:t>
                      </a:r>
                      <a:r>
                        <a:rPr lang="de-DE" sz="1200" i="1" dirty="0" err="1">
                          <a:effectLst/>
                        </a:rPr>
                        <a:t>sanderi</a:t>
                      </a:r>
                      <a:r>
                        <a:rPr lang="de-DE" sz="1200" dirty="0">
                          <a:effectLst/>
                        </a:rPr>
                        <a:t>)</a:t>
                      </a:r>
                      <a:endParaRPr lang="de-DE" sz="11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1400" dirty="0">
                          <a:effectLst/>
                        </a:rPr>
                        <a:t>Elfenspiegel</a:t>
                      </a:r>
                      <a:r>
                        <a:rPr lang="de-DE" sz="1200" dirty="0">
                          <a:effectLst/>
                        </a:rPr>
                        <a:t> </a:t>
                      </a:r>
                      <a:br>
                        <a:rPr lang="de-DE" sz="1200" dirty="0">
                          <a:effectLst/>
                        </a:rPr>
                      </a:br>
                      <a:r>
                        <a:rPr lang="de-DE" sz="1200" dirty="0">
                          <a:effectLst/>
                        </a:rPr>
                        <a:t>(</a:t>
                      </a:r>
                      <a:r>
                        <a:rPr lang="de-DE" sz="1200" i="1" dirty="0" err="1">
                          <a:effectLst/>
                        </a:rPr>
                        <a:t>Nemesia</a:t>
                      </a:r>
                      <a:r>
                        <a:rPr lang="de-DE" sz="1200" i="1" dirty="0">
                          <a:effectLst/>
                        </a:rPr>
                        <a:t> </a:t>
                      </a:r>
                      <a:r>
                        <a:rPr lang="de-DE" sz="1200" i="1" dirty="0" err="1">
                          <a:effectLst/>
                        </a:rPr>
                        <a:t>strumosa</a:t>
                      </a:r>
                      <a:r>
                        <a:rPr lang="de-DE" sz="1200" dirty="0">
                          <a:effectLst/>
                        </a:rPr>
                        <a:t>)</a:t>
                      </a:r>
                      <a:endParaRPr lang="de-DE" sz="11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1400" dirty="0" err="1">
                          <a:effectLst/>
                        </a:rPr>
                        <a:t>Portulakröschen</a:t>
                      </a:r>
                      <a:br>
                        <a:rPr lang="de-DE" sz="1200" dirty="0">
                          <a:effectLst/>
                        </a:rPr>
                      </a:br>
                      <a:r>
                        <a:rPr lang="de-DE" sz="1200" dirty="0">
                          <a:effectLst/>
                        </a:rPr>
                        <a:t>(</a:t>
                      </a:r>
                      <a:r>
                        <a:rPr lang="de-DE" sz="1200" i="1" dirty="0" err="1">
                          <a:effectLst/>
                        </a:rPr>
                        <a:t>Portulaca</a:t>
                      </a:r>
                      <a:r>
                        <a:rPr lang="de-DE" sz="1200" i="1" dirty="0">
                          <a:effectLst/>
                        </a:rPr>
                        <a:t> </a:t>
                      </a:r>
                      <a:r>
                        <a:rPr lang="de-DE" sz="1200" i="1" dirty="0" err="1">
                          <a:effectLst/>
                        </a:rPr>
                        <a:t>grandiflora</a:t>
                      </a:r>
                      <a:r>
                        <a:rPr lang="de-DE" sz="1200" dirty="0">
                          <a:effectLst/>
                        </a:rPr>
                        <a:t>)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1400" dirty="0">
                          <a:effectLst/>
                        </a:rPr>
                        <a:t>Leberbalsam</a:t>
                      </a:r>
                      <a:r>
                        <a:rPr lang="de-DE" sz="1200" dirty="0">
                          <a:effectLst/>
                        </a:rPr>
                        <a:t> </a:t>
                      </a:r>
                      <a:br>
                        <a:rPr lang="de-DE" sz="1200" dirty="0">
                          <a:effectLst/>
                        </a:rPr>
                      </a:br>
                      <a:r>
                        <a:rPr lang="de-DE" sz="1200" dirty="0">
                          <a:effectLst/>
                        </a:rPr>
                        <a:t>(</a:t>
                      </a:r>
                      <a:r>
                        <a:rPr lang="de-DE" sz="1200" i="1" dirty="0" err="1">
                          <a:effectLst/>
                        </a:rPr>
                        <a:t>Ageratum</a:t>
                      </a:r>
                      <a:r>
                        <a:rPr lang="de-DE" sz="1200" i="1" dirty="0">
                          <a:effectLst/>
                        </a:rPr>
                        <a:t> </a:t>
                      </a:r>
                      <a:r>
                        <a:rPr lang="de-DE" sz="1200" i="1" dirty="0" err="1">
                          <a:effectLst/>
                        </a:rPr>
                        <a:t>houstonianum</a:t>
                      </a:r>
                      <a:r>
                        <a:rPr lang="de-DE" sz="1200" dirty="0">
                          <a:effectLst/>
                        </a:rPr>
                        <a:t>)</a:t>
                      </a:r>
                      <a:endParaRPr lang="de-DE" sz="11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1400" dirty="0">
                          <a:effectLst/>
                        </a:rPr>
                        <a:t>Knollen-Begonie</a:t>
                      </a:r>
                      <a:br>
                        <a:rPr lang="de-DE" sz="1200" dirty="0">
                          <a:effectLst/>
                        </a:rPr>
                      </a:br>
                      <a:r>
                        <a:rPr lang="de-DE" sz="1200" dirty="0">
                          <a:effectLst/>
                        </a:rPr>
                        <a:t>(</a:t>
                      </a:r>
                      <a:r>
                        <a:rPr lang="de-DE" sz="1200" i="1" dirty="0" err="1">
                          <a:effectLst/>
                        </a:rPr>
                        <a:t>Begonia</a:t>
                      </a:r>
                      <a:r>
                        <a:rPr lang="de-DE" sz="1200" dirty="0">
                          <a:effectLst/>
                        </a:rPr>
                        <a:t> </a:t>
                      </a:r>
                      <a:r>
                        <a:rPr lang="de-DE" sz="1200" dirty="0" err="1">
                          <a:effectLst/>
                        </a:rPr>
                        <a:t>Cultivars</a:t>
                      </a:r>
                      <a:r>
                        <a:rPr lang="de-DE" sz="1200" dirty="0">
                          <a:effectLst/>
                        </a:rPr>
                        <a:t> </a:t>
                      </a:r>
                      <a:r>
                        <a:rPr lang="de-DE" sz="1200" dirty="0" err="1">
                          <a:effectLst/>
                        </a:rPr>
                        <a:t>Tuberhybrida</a:t>
                      </a:r>
                      <a:r>
                        <a:rPr lang="de-DE" sz="1200" dirty="0">
                          <a:effectLst/>
                        </a:rPr>
                        <a:t>-Gruppe)</a:t>
                      </a:r>
                      <a:endParaRPr lang="de-DE" sz="11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1400" dirty="0">
                          <a:effectLst/>
                        </a:rPr>
                        <a:t>Fuchsie</a:t>
                      </a:r>
                      <a:r>
                        <a:rPr lang="de-DE" sz="1200" dirty="0">
                          <a:effectLst/>
                        </a:rPr>
                        <a:t> </a:t>
                      </a:r>
                      <a:br>
                        <a:rPr lang="de-DE" sz="1200" dirty="0">
                          <a:effectLst/>
                        </a:rPr>
                      </a:br>
                      <a:r>
                        <a:rPr lang="de-DE" sz="1200" dirty="0">
                          <a:effectLst/>
                        </a:rPr>
                        <a:t>(</a:t>
                      </a:r>
                      <a:r>
                        <a:rPr lang="de-DE" sz="1200" i="1" dirty="0">
                          <a:effectLst/>
                        </a:rPr>
                        <a:t>Fuchsia</a:t>
                      </a:r>
                      <a:r>
                        <a:rPr lang="de-DE" sz="1200" dirty="0">
                          <a:effectLst/>
                        </a:rPr>
                        <a:t> </a:t>
                      </a:r>
                      <a:r>
                        <a:rPr lang="de-DE" sz="1200" dirty="0" err="1">
                          <a:effectLst/>
                        </a:rPr>
                        <a:t>Cultivars</a:t>
                      </a:r>
                      <a:r>
                        <a:rPr lang="de-DE" sz="1200" dirty="0">
                          <a:effectLst/>
                        </a:rPr>
                        <a:t>)</a:t>
                      </a:r>
                      <a:endParaRPr lang="de-DE" sz="11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1400" dirty="0">
                          <a:effectLst/>
                        </a:rPr>
                        <a:t>Husarenknopf</a:t>
                      </a:r>
                      <a:br>
                        <a:rPr lang="de-DE" sz="1200" dirty="0">
                          <a:effectLst/>
                        </a:rPr>
                      </a:br>
                      <a:r>
                        <a:rPr lang="de-DE" sz="1200" dirty="0">
                          <a:effectLst/>
                        </a:rPr>
                        <a:t>(</a:t>
                      </a:r>
                      <a:r>
                        <a:rPr lang="de-DE" sz="1200" i="1" dirty="0" err="1">
                          <a:effectLst/>
                        </a:rPr>
                        <a:t>Sanvitalia</a:t>
                      </a:r>
                      <a:r>
                        <a:rPr lang="de-DE" sz="1200" i="1" dirty="0">
                          <a:effectLst/>
                        </a:rPr>
                        <a:t> </a:t>
                      </a:r>
                      <a:r>
                        <a:rPr lang="de-DE" sz="1200" i="1" dirty="0" err="1">
                          <a:effectLst/>
                        </a:rPr>
                        <a:t>procumbens</a:t>
                      </a:r>
                      <a:r>
                        <a:rPr lang="de-DE" sz="1200" dirty="0">
                          <a:effectLst/>
                        </a:rPr>
                        <a:t>)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1400" dirty="0">
                          <a:effectLst/>
                        </a:rPr>
                        <a:t>Strauchmargerite</a:t>
                      </a:r>
                      <a:r>
                        <a:rPr lang="de-DE" sz="1200" dirty="0">
                          <a:effectLst/>
                        </a:rPr>
                        <a:t> (</a:t>
                      </a:r>
                      <a:r>
                        <a:rPr lang="de-DE" sz="1200" i="1" dirty="0" err="1">
                          <a:effectLst/>
                        </a:rPr>
                        <a:t>Argyranthemum</a:t>
                      </a:r>
                      <a:r>
                        <a:rPr lang="de-DE" sz="1200" i="1" dirty="0">
                          <a:effectLst/>
                        </a:rPr>
                        <a:t> </a:t>
                      </a:r>
                      <a:r>
                        <a:rPr lang="de-DE" sz="1200" i="1" dirty="0" err="1">
                          <a:effectLst/>
                        </a:rPr>
                        <a:t>frutescens</a:t>
                      </a:r>
                      <a:r>
                        <a:rPr lang="de-DE" sz="1200" dirty="0">
                          <a:effectLst/>
                        </a:rPr>
                        <a:t>)</a:t>
                      </a:r>
                      <a:endParaRPr lang="de-DE" sz="11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1400" dirty="0" err="1">
                          <a:effectLst/>
                        </a:rPr>
                        <a:t>Zweizahn</a:t>
                      </a:r>
                      <a:r>
                        <a:rPr lang="de-DE" sz="1200" dirty="0">
                          <a:effectLst/>
                        </a:rPr>
                        <a:t> </a:t>
                      </a:r>
                      <a:br>
                        <a:rPr lang="de-DE" sz="1200" dirty="0">
                          <a:effectLst/>
                        </a:rPr>
                      </a:br>
                      <a:r>
                        <a:rPr lang="de-DE" sz="1200" dirty="0">
                          <a:effectLst/>
                        </a:rPr>
                        <a:t>(</a:t>
                      </a:r>
                      <a:r>
                        <a:rPr lang="de-DE" sz="1200" i="1" dirty="0">
                          <a:effectLst/>
                        </a:rPr>
                        <a:t>Bidens </a:t>
                      </a:r>
                      <a:r>
                        <a:rPr lang="de-DE" sz="1200" i="1" dirty="0" err="1">
                          <a:effectLst/>
                        </a:rPr>
                        <a:t>ferulifolia</a:t>
                      </a:r>
                      <a:r>
                        <a:rPr lang="de-DE" sz="1200" dirty="0">
                          <a:effectLst/>
                        </a:rPr>
                        <a:t>)</a:t>
                      </a:r>
                      <a:endParaRPr lang="de-DE" sz="11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1400" dirty="0">
                          <a:effectLst/>
                        </a:rPr>
                        <a:t>Dahlie</a:t>
                      </a:r>
                      <a:r>
                        <a:rPr lang="de-DE" sz="1200" dirty="0">
                          <a:effectLst/>
                        </a:rPr>
                        <a:t> </a:t>
                      </a:r>
                      <a:br>
                        <a:rPr lang="de-DE" sz="1200" dirty="0">
                          <a:effectLst/>
                        </a:rPr>
                      </a:br>
                      <a:r>
                        <a:rPr lang="de-DE" sz="1200" dirty="0">
                          <a:effectLst/>
                        </a:rPr>
                        <a:t>(</a:t>
                      </a:r>
                      <a:r>
                        <a:rPr lang="de-DE" sz="1200" i="1" dirty="0">
                          <a:effectLst/>
                        </a:rPr>
                        <a:t>Dahlia</a:t>
                      </a:r>
                      <a:r>
                        <a:rPr lang="de-DE" sz="1200" dirty="0">
                          <a:effectLst/>
                        </a:rPr>
                        <a:t> x </a:t>
                      </a:r>
                      <a:r>
                        <a:rPr lang="de-DE" sz="1200" i="1" dirty="0" err="1">
                          <a:effectLst/>
                        </a:rPr>
                        <a:t>hortensis</a:t>
                      </a:r>
                      <a:r>
                        <a:rPr lang="de-DE" sz="1200" dirty="0">
                          <a:effectLst/>
                        </a:rPr>
                        <a:t>)</a:t>
                      </a:r>
                      <a:endParaRPr lang="de-DE" sz="110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1400" dirty="0">
                          <a:effectLst/>
                        </a:rPr>
                        <a:t>Petunie</a:t>
                      </a:r>
                      <a:r>
                        <a:rPr lang="de-DE" sz="1200" dirty="0">
                          <a:effectLst/>
                        </a:rPr>
                        <a:t> </a:t>
                      </a:r>
                      <a:br>
                        <a:rPr lang="de-DE" sz="1200" dirty="0">
                          <a:effectLst/>
                        </a:rPr>
                      </a:br>
                      <a:r>
                        <a:rPr lang="de-DE" sz="1200" dirty="0">
                          <a:effectLst/>
                        </a:rPr>
                        <a:t>(</a:t>
                      </a:r>
                      <a:r>
                        <a:rPr lang="de-DE" sz="1200" i="1" dirty="0" err="1">
                          <a:effectLst/>
                        </a:rPr>
                        <a:t>Petunia</a:t>
                      </a:r>
                      <a:r>
                        <a:rPr lang="de-DE" sz="1200" dirty="0">
                          <a:effectLst/>
                        </a:rPr>
                        <a:t> </a:t>
                      </a:r>
                      <a:r>
                        <a:rPr lang="de-DE" sz="1200" dirty="0" err="1">
                          <a:effectLst/>
                        </a:rPr>
                        <a:t>Cultivars</a:t>
                      </a:r>
                      <a:r>
                        <a:rPr lang="de-DE" sz="1200" dirty="0">
                          <a:effectLst/>
                        </a:rPr>
                        <a:t>)</a:t>
                      </a: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600"/>
                        </a:spcAft>
                        <a:buFont typeface="Symbol" panose="05050102010706020507" pitchFamily="18" charset="2"/>
                        <a:buChar char=""/>
                      </a:pPr>
                      <a:r>
                        <a:rPr lang="de-DE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Blaue Fächerblume </a:t>
                      </a:r>
                      <a:r>
                        <a:rPr lang="de-D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de-DE" sz="1200" i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Scaevola</a:t>
                      </a:r>
                      <a:r>
                        <a:rPr lang="de-DE" sz="1200" i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de-DE" sz="1200" i="1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saligna</a:t>
                      </a:r>
                      <a:r>
                        <a:rPr lang="de-DE" sz="12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 </a:t>
                      </a:r>
                      <a:endParaRPr lang="de-D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75573269"/>
                  </a:ext>
                </a:extLst>
              </a:tr>
            </a:tbl>
          </a:graphicData>
        </a:graphic>
      </p:graphicFrame>
      <p:sp>
        <p:nvSpPr>
          <p:cNvPr id="8" name="Textfeld 7">
            <a:extLst>
              <a:ext uri="{FF2B5EF4-FFF2-40B4-BE49-F238E27FC236}">
                <a16:creationId xmlns:a16="http://schemas.microsoft.com/office/drawing/2014/main" id="{81946C5C-20E7-44E6-B046-B72532CA7D6C}"/>
              </a:ext>
            </a:extLst>
          </p:cNvPr>
          <p:cNvSpPr txBox="1"/>
          <p:nvPr/>
        </p:nvSpPr>
        <p:spPr>
          <a:xfrm>
            <a:off x="6427215" y="4725586"/>
            <a:ext cx="39485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(6)</a:t>
            </a:r>
          </a:p>
        </p:txBody>
      </p:sp>
      <p:pic>
        <p:nvPicPr>
          <p:cNvPr id="3" name="Grafik 2" descr="Gießkanne">
            <a:extLst>
              <a:ext uri="{FF2B5EF4-FFF2-40B4-BE49-F238E27FC236}">
                <a16:creationId xmlns:a16="http://schemas.microsoft.com/office/drawing/2014/main" id="{1A98BC19-FEAC-4130-B392-6587A7A5E7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6898269" y="1459230"/>
            <a:ext cx="1219200" cy="1219200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5B937F44-AA9C-4154-89EB-F8875B20AD5F}"/>
              </a:ext>
            </a:extLst>
          </p:cNvPr>
          <p:cNvSpPr txBox="1"/>
          <p:nvPr/>
        </p:nvSpPr>
        <p:spPr>
          <a:xfrm>
            <a:off x="7884188" y="2464028"/>
            <a:ext cx="39485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(5)</a:t>
            </a:r>
          </a:p>
        </p:txBody>
      </p:sp>
      <p:sp>
        <p:nvSpPr>
          <p:cNvPr id="10" name="Titel 4">
            <a:extLst>
              <a:ext uri="{FF2B5EF4-FFF2-40B4-BE49-F238E27FC236}">
                <a16:creationId xmlns:a16="http://schemas.microsoft.com/office/drawing/2014/main" id="{AE1263B8-CD14-45C4-B5EE-F6CC2F543B37}"/>
              </a:ext>
            </a:extLst>
          </p:cNvPr>
          <p:cNvSpPr txBox="1">
            <a:spLocks/>
          </p:cNvSpPr>
          <p:nvPr/>
        </p:nvSpPr>
        <p:spPr>
          <a:xfrm rot="5400000">
            <a:off x="7609742" y="2936208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Beet- &amp; Balkonpflanzen</a:t>
            </a:r>
          </a:p>
        </p:txBody>
      </p:sp>
    </p:spTree>
    <p:extLst>
      <p:ext uri="{BB962C8B-B14F-4D97-AF65-F5344CB8AC3E}">
        <p14:creationId xmlns:p14="http://schemas.microsoft.com/office/powerpoint/2010/main" val="8610134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11374F6-1686-4D4F-A3F3-6C273CE5556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139143" y="1292705"/>
            <a:ext cx="3255084" cy="3197595"/>
          </a:xfrm>
        </p:spPr>
        <p:txBody>
          <a:bodyPr/>
          <a:lstStyle/>
          <a:p>
            <a:r>
              <a:rPr lang="de-DE" dirty="0"/>
              <a:t>Empfindlichkeit variiert von Art zu Art</a:t>
            </a:r>
          </a:p>
          <a:p>
            <a:r>
              <a:rPr lang="de-DE" dirty="0"/>
              <a:t>Optik kann vorübergehend beeinträchtigt werden</a:t>
            </a:r>
          </a:p>
          <a:p>
            <a:pPr>
              <a:spcBef>
                <a:spcPts val="1200"/>
              </a:spcBef>
            </a:pPr>
            <a:r>
              <a:rPr lang="de-DE" b="1" dirty="0"/>
              <a:t>Abhilfe: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70000"/>
              <a:buBlip>
                <a:blip r:embed="rId2"/>
              </a:buBlip>
            </a:pPr>
            <a:r>
              <a:rPr lang="de-DE" sz="1900" dirty="0"/>
              <a:t>Westseitige Standorte meiden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70000"/>
              <a:buBlip>
                <a:blip r:embed="rId2"/>
              </a:buBlip>
            </a:pPr>
            <a:r>
              <a:rPr lang="de-DE" sz="1900" dirty="0"/>
              <a:t>Regenschutz durch Vordach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Clr>
                <a:schemeClr val="bg1"/>
              </a:buClr>
              <a:buSzPct val="170000"/>
              <a:buBlip>
                <a:blip r:embed="rId2"/>
              </a:buBlip>
            </a:pPr>
            <a:r>
              <a:rPr lang="de-DE" sz="1900" dirty="0"/>
              <a:t>Wetterfeste Arten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0BCD653-C911-4B5B-A098-236C871D4B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Starkregen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7BEA43A0-5719-440D-A150-2D783FAF1391}"/>
              </a:ext>
            </a:extLst>
          </p:cNvPr>
          <p:cNvSpPr txBox="1"/>
          <p:nvPr/>
        </p:nvSpPr>
        <p:spPr>
          <a:xfrm>
            <a:off x="863325" y="2716226"/>
            <a:ext cx="257943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</a:pPr>
            <a:r>
              <a:rPr lang="de-DE" sz="1200" dirty="0">
                <a:latin typeface="+mn-lt"/>
              </a:rPr>
              <a:t>Fleckige Blüten nach Regen</a:t>
            </a:r>
            <a:endParaRPr lang="de-DE" sz="800" dirty="0">
              <a:latin typeface="+mn-lt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DC317BD6-1342-44F1-B109-2734952D5E5F}"/>
              </a:ext>
            </a:extLst>
          </p:cNvPr>
          <p:cNvSpPr txBox="1"/>
          <p:nvPr/>
        </p:nvSpPr>
        <p:spPr>
          <a:xfrm>
            <a:off x="3295108" y="4507501"/>
            <a:ext cx="39485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(8)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EF2C636E-6CD3-4F11-8B39-93250DE02805}"/>
              </a:ext>
            </a:extLst>
          </p:cNvPr>
          <p:cNvSpPr txBox="1"/>
          <p:nvPr/>
        </p:nvSpPr>
        <p:spPr>
          <a:xfrm>
            <a:off x="3310297" y="2583070"/>
            <a:ext cx="39485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(7)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D57E7926-396A-4C79-9E1E-B5F2561CE07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0326" y="1045015"/>
            <a:ext cx="2379320" cy="1709952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EDB60E5C-4963-4595-AB68-E4FDC3CC318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4958" y="3386462"/>
            <a:ext cx="1044199" cy="1296247"/>
          </a:xfrm>
          <a:prstGeom prst="rect">
            <a:avLst/>
          </a:prstGeom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BB062D49-1C04-4A04-B48F-DD38BDFC0787}"/>
              </a:ext>
            </a:extLst>
          </p:cNvPr>
          <p:cNvSpPr txBox="1"/>
          <p:nvPr/>
        </p:nvSpPr>
        <p:spPr>
          <a:xfrm>
            <a:off x="7986247" y="4549446"/>
            <a:ext cx="39485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(9)</a:t>
            </a:r>
          </a:p>
        </p:txBody>
      </p:sp>
      <p:sp>
        <p:nvSpPr>
          <p:cNvPr id="18" name="Titel 4">
            <a:extLst>
              <a:ext uri="{FF2B5EF4-FFF2-40B4-BE49-F238E27FC236}">
                <a16:creationId xmlns:a16="http://schemas.microsoft.com/office/drawing/2014/main" id="{70189478-5D4D-4D1A-8CC9-D1DBBE81743A}"/>
              </a:ext>
            </a:extLst>
          </p:cNvPr>
          <p:cNvSpPr txBox="1">
            <a:spLocks/>
          </p:cNvSpPr>
          <p:nvPr/>
        </p:nvSpPr>
        <p:spPr>
          <a:xfrm rot="5400000">
            <a:off x="7609742" y="2936208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Beet- &amp; Balkonpflanzen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E916FF83-84C4-4AD6-8A38-09769B854C6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6437" y="3083377"/>
            <a:ext cx="2373209" cy="1681513"/>
          </a:xfrm>
          <a:prstGeom prst="rect">
            <a:avLst/>
          </a:prstGeom>
        </p:spPr>
      </p:pic>
      <p:sp>
        <p:nvSpPr>
          <p:cNvPr id="20" name="Textfeld 19">
            <a:extLst>
              <a:ext uri="{FF2B5EF4-FFF2-40B4-BE49-F238E27FC236}">
                <a16:creationId xmlns:a16="http://schemas.microsoft.com/office/drawing/2014/main" id="{A8497CC3-2E5D-415B-9E8A-F86D7C8A4451}"/>
              </a:ext>
            </a:extLst>
          </p:cNvPr>
          <p:cNvSpPr txBox="1"/>
          <p:nvPr/>
        </p:nvSpPr>
        <p:spPr>
          <a:xfrm>
            <a:off x="863325" y="4730097"/>
            <a:ext cx="29397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</a:pPr>
            <a:r>
              <a:rPr lang="de-DE" sz="1200">
                <a:latin typeface="+mn-lt"/>
              </a:rPr>
              <a:t>Gut wetterfest: Elfensporn </a:t>
            </a:r>
            <a:r>
              <a:rPr lang="de-DE" sz="1000" dirty="0">
                <a:latin typeface="+mn-lt"/>
              </a:rPr>
              <a:t>(</a:t>
            </a:r>
            <a:r>
              <a:rPr lang="de-DE" sz="1000" i="1" dirty="0" err="1">
                <a:latin typeface="+mn-lt"/>
              </a:rPr>
              <a:t>Diascia</a:t>
            </a:r>
            <a:r>
              <a:rPr lang="de-DE" sz="1000" dirty="0">
                <a:latin typeface="+mn-lt"/>
              </a:rPr>
              <a:t>-Hybriden)</a:t>
            </a:r>
            <a:endParaRPr lang="de-DE" sz="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59191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feld 10">
            <a:extLst>
              <a:ext uri="{FF2B5EF4-FFF2-40B4-BE49-F238E27FC236}">
                <a16:creationId xmlns:a16="http://schemas.microsoft.com/office/drawing/2014/main" id="{2FA53C4B-AE3D-4A57-A48B-5117361443AC}"/>
              </a:ext>
            </a:extLst>
          </p:cNvPr>
          <p:cNvSpPr txBox="1"/>
          <p:nvPr/>
        </p:nvSpPr>
        <p:spPr>
          <a:xfrm>
            <a:off x="4935954" y="4683916"/>
            <a:ext cx="31191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</a:pPr>
            <a:r>
              <a:rPr lang="de-DE" sz="1200" dirty="0" err="1">
                <a:latin typeface="+mn-lt"/>
              </a:rPr>
              <a:t>Blattvergilbungen</a:t>
            </a:r>
            <a:r>
              <a:rPr lang="de-DE" sz="1200" dirty="0">
                <a:latin typeface="+mn-lt"/>
              </a:rPr>
              <a:t> an Süßkartoffeln </a:t>
            </a:r>
            <a:r>
              <a:rPr lang="de-DE" sz="1000" dirty="0">
                <a:latin typeface="+mn-lt"/>
              </a:rPr>
              <a:t>(</a:t>
            </a:r>
            <a:r>
              <a:rPr lang="de-DE" sz="1000" i="1" dirty="0" err="1">
                <a:latin typeface="+mn-lt"/>
              </a:rPr>
              <a:t>Ipomoea</a:t>
            </a:r>
            <a:r>
              <a:rPr lang="de-DE" sz="1000" i="1" dirty="0">
                <a:latin typeface="+mn-lt"/>
              </a:rPr>
              <a:t> </a:t>
            </a:r>
            <a:r>
              <a:rPr lang="de-DE" sz="1000" i="1" dirty="0" err="1">
                <a:latin typeface="+mn-lt"/>
              </a:rPr>
              <a:t>batatas</a:t>
            </a:r>
            <a:r>
              <a:rPr lang="de-DE" sz="1000" dirty="0">
                <a:latin typeface="+mn-lt"/>
              </a:rPr>
              <a:t>) </a:t>
            </a:r>
            <a:r>
              <a:rPr lang="de-DE" sz="1200" dirty="0">
                <a:latin typeface="+mn-lt"/>
              </a:rPr>
              <a:t>als Reaktion auf kühle Temperaturen </a:t>
            </a:r>
            <a:endParaRPr lang="de-DE" sz="800" dirty="0">
              <a:latin typeface="+mn-lt"/>
            </a:endParaRPr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EEDEE9C8-84A8-48C3-BD69-91CC23FE047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60326" y="1295395"/>
            <a:ext cx="3119161" cy="3600455"/>
          </a:xfrm>
        </p:spPr>
        <p:txBody>
          <a:bodyPr/>
          <a:lstStyle/>
          <a:p>
            <a:r>
              <a:rPr lang="de-DE" dirty="0"/>
              <a:t>Das </a:t>
            </a:r>
            <a:r>
              <a:rPr lang="de-DE" b="1" dirty="0"/>
              <a:t>Frühjahrssortiment</a:t>
            </a:r>
            <a:r>
              <a:rPr lang="de-DE" dirty="0"/>
              <a:t> bietet zahlreiche </a:t>
            </a:r>
            <a:r>
              <a:rPr lang="de-DE" b="1" dirty="0"/>
              <a:t>kältetolerante</a:t>
            </a:r>
            <a:r>
              <a:rPr lang="de-DE" dirty="0"/>
              <a:t> Arten</a:t>
            </a:r>
          </a:p>
          <a:p>
            <a:pPr>
              <a:spcAft>
                <a:spcPts val="1200"/>
              </a:spcAft>
            </a:pPr>
            <a:r>
              <a:rPr lang="de-DE" b="1" dirty="0"/>
              <a:t>Beet- und Balkonpflanzen der Sommersaison </a:t>
            </a:r>
            <a:r>
              <a:rPr lang="de-DE" dirty="0"/>
              <a:t>vertragen Kälte in der Regel nur schlecht</a:t>
            </a:r>
          </a:p>
          <a:p>
            <a:pPr lvl="1">
              <a:buFont typeface="Calibri" panose="020F0502020204030204" pitchFamily="34" charset="0"/>
              <a:buChar char="→"/>
            </a:pPr>
            <a:r>
              <a:rPr lang="de-DE" sz="1900" dirty="0">
                <a:latin typeface="+mn-lt"/>
              </a:rPr>
              <a:t>Bei drohenden Frösten vorübergehend </a:t>
            </a:r>
            <a:r>
              <a:rPr lang="de-DE" sz="1900" b="1" dirty="0">
                <a:latin typeface="+mn-lt"/>
              </a:rPr>
              <a:t>ins Haus umquartieren </a:t>
            </a:r>
            <a:r>
              <a:rPr lang="de-DE" sz="1900" dirty="0">
                <a:latin typeface="+mn-lt"/>
              </a:rPr>
              <a:t>oder mit einem </a:t>
            </a:r>
            <a:r>
              <a:rPr lang="de-DE" sz="1900" b="1" dirty="0">
                <a:latin typeface="+mn-lt"/>
              </a:rPr>
              <a:t>Vlies</a:t>
            </a:r>
            <a:r>
              <a:rPr lang="de-DE" sz="1900" dirty="0">
                <a:latin typeface="+mn-lt"/>
              </a:rPr>
              <a:t> schützen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832C62C0-0ED4-4FEE-B028-01E386B959A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Spätfrost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BCFFFFB-4EC6-4089-A9A2-463A808D36F0}"/>
              </a:ext>
            </a:extLst>
          </p:cNvPr>
          <p:cNvSpPr txBox="1"/>
          <p:nvPr/>
        </p:nvSpPr>
        <p:spPr>
          <a:xfrm>
            <a:off x="7646878" y="4468472"/>
            <a:ext cx="39485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(12)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A238369F-63DC-4FC4-924A-4BB266381EC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06398" y="198436"/>
            <a:ext cx="2689987" cy="2007092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199213FD-7E24-42E9-B75B-C71C6607D0B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06398" y="2777878"/>
            <a:ext cx="2683770" cy="1897103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4F8330BF-CA55-4CFF-9863-92094DAFCEA7}"/>
              </a:ext>
            </a:extLst>
          </p:cNvPr>
          <p:cNvSpPr txBox="1"/>
          <p:nvPr/>
        </p:nvSpPr>
        <p:spPr>
          <a:xfrm>
            <a:off x="4981645" y="2171496"/>
            <a:ext cx="26837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600"/>
              </a:spcBef>
            </a:pPr>
            <a:r>
              <a:rPr lang="de-DE" sz="1200" dirty="0">
                <a:latin typeface="+mn-lt"/>
              </a:rPr>
              <a:t>Ranunkeln </a:t>
            </a:r>
            <a:r>
              <a:rPr lang="de-DE" sz="1000" dirty="0">
                <a:latin typeface="+mn-lt"/>
              </a:rPr>
              <a:t>(</a:t>
            </a:r>
            <a:r>
              <a:rPr lang="de-DE" sz="1000" i="1" dirty="0">
                <a:latin typeface="+mn-lt"/>
              </a:rPr>
              <a:t>Ranunculus </a:t>
            </a:r>
            <a:r>
              <a:rPr lang="de-DE" sz="1000" i="1" dirty="0" err="1">
                <a:latin typeface="+mn-lt"/>
              </a:rPr>
              <a:t>asiaticus</a:t>
            </a:r>
            <a:r>
              <a:rPr lang="de-DE" sz="1000" dirty="0">
                <a:latin typeface="+mn-lt"/>
              </a:rPr>
              <a:t>) </a:t>
            </a:r>
            <a:r>
              <a:rPr lang="de-DE" sz="1200" dirty="0">
                <a:latin typeface="+mn-lt"/>
              </a:rPr>
              <a:t>zeigen sich empfindlich gegenüber Spätfrösten</a:t>
            </a:r>
            <a:endParaRPr lang="de-DE" sz="800" dirty="0">
              <a:latin typeface="+mn-lt"/>
            </a:endParaRP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FD49A21C-4372-4A58-BE68-A2904725F49A}"/>
              </a:ext>
            </a:extLst>
          </p:cNvPr>
          <p:cNvSpPr txBox="1"/>
          <p:nvPr/>
        </p:nvSpPr>
        <p:spPr>
          <a:xfrm>
            <a:off x="7640661" y="2055372"/>
            <a:ext cx="39485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(11)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7BE8420-EA1A-418E-AD71-A9C17F32AA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6153" y="334955"/>
            <a:ext cx="542777" cy="556519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CB2E690B-8197-46CE-9F52-25140B5980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3132" y="792736"/>
            <a:ext cx="367689" cy="376998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556B3060-2925-45CF-9D6B-59873E0ADA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16183" y="155230"/>
            <a:ext cx="449658" cy="461042"/>
          </a:xfrm>
          <a:prstGeom prst="rect">
            <a:avLst/>
          </a:prstGeom>
        </p:spPr>
      </p:pic>
      <p:sp>
        <p:nvSpPr>
          <p:cNvPr id="17" name="Textfeld 16">
            <a:extLst>
              <a:ext uri="{FF2B5EF4-FFF2-40B4-BE49-F238E27FC236}">
                <a16:creationId xmlns:a16="http://schemas.microsoft.com/office/drawing/2014/main" id="{45C2D6FA-4E75-40CB-BFE0-4A8698CD7CAC}"/>
              </a:ext>
            </a:extLst>
          </p:cNvPr>
          <p:cNvSpPr txBox="1"/>
          <p:nvPr/>
        </p:nvSpPr>
        <p:spPr>
          <a:xfrm>
            <a:off x="3728675" y="986538"/>
            <a:ext cx="39485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800" dirty="0">
                <a:latin typeface="+mn-lt"/>
              </a:rPr>
              <a:t>(10)</a:t>
            </a:r>
          </a:p>
        </p:txBody>
      </p:sp>
      <p:sp>
        <p:nvSpPr>
          <p:cNvPr id="15" name="Titel 4">
            <a:extLst>
              <a:ext uri="{FF2B5EF4-FFF2-40B4-BE49-F238E27FC236}">
                <a16:creationId xmlns:a16="http://schemas.microsoft.com/office/drawing/2014/main" id="{E17F3DC5-1953-4119-A0DE-03488B2BB1A1}"/>
              </a:ext>
            </a:extLst>
          </p:cNvPr>
          <p:cNvSpPr txBox="1">
            <a:spLocks/>
          </p:cNvSpPr>
          <p:nvPr/>
        </p:nvSpPr>
        <p:spPr>
          <a:xfrm rot="5400000">
            <a:off x="7609742" y="2936208"/>
            <a:ext cx="2365131" cy="703385"/>
          </a:xfrm>
          <a:prstGeom prst="rect">
            <a:avLst/>
          </a:prstGeom>
        </p:spPr>
        <p:txBody>
          <a:bodyPr anchor="ctr"/>
          <a:lstStyle>
            <a:lvl1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bg1"/>
                </a:solidFill>
                <a:latin typeface="+mj-lt"/>
                <a:ea typeface="ＭＳ Ｐゴシック" pitchFamily="-110" charset="-128"/>
                <a:cs typeface="ＭＳ Ｐゴシック" pitchFamily="-110" charset="-128"/>
              </a:defRPr>
            </a:lvl1pPr>
            <a:lvl2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2pPr>
            <a:lvl3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3pPr>
            <a:lvl4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4pPr>
            <a:lvl5pPr algn="ctr" defTabSz="342900" rtl="0" eaLnBrk="0" fontAlgn="base" hangingPunct="0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5pPr>
            <a:lvl6pPr marL="3429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6pPr>
            <a:lvl7pPr marL="6858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7pPr>
            <a:lvl8pPr marL="10287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8pPr>
            <a:lvl9pPr marL="1371600" algn="ctr" defTabSz="342900" rtl="0" fontAlgn="base">
              <a:spcBef>
                <a:spcPct val="0"/>
              </a:spcBef>
              <a:spcAft>
                <a:spcPct val="0"/>
              </a:spcAft>
              <a:defRPr sz="3300">
                <a:solidFill>
                  <a:schemeClr val="tx1"/>
                </a:solidFill>
                <a:latin typeface="Calibri" pitchFamily="-110" charset="0"/>
                <a:ea typeface="ＭＳ Ｐゴシック" pitchFamily="-110" charset="-128"/>
                <a:cs typeface="ＭＳ Ｐゴシック" pitchFamily="-110" charset="-128"/>
              </a:defRPr>
            </a:lvl9pPr>
          </a:lstStyle>
          <a:p>
            <a:pPr marL="0" marR="0" lvl="0" indent="0" algn="ctr" defTabSz="3429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ＭＳ Ｐゴシック" pitchFamily="-110" charset="-128"/>
              </a:rPr>
              <a:t>Beet- &amp; Balkonpflanzen</a:t>
            </a:r>
          </a:p>
        </p:txBody>
      </p:sp>
    </p:spTree>
    <p:extLst>
      <p:ext uri="{BB962C8B-B14F-4D97-AF65-F5344CB8AC3E}">
        <p14:creationId xmlns:p14="http://schemas.microsoft.com/office/powerpoint/2010/main" val="138990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7" grpId="0"/>
    </p:bldLst>
  </p:timing>
</p:sld>
</file>

<file path=ppt/theme/theme1.xml><?xml version="1.0" encoding="utf-8"?>
<a:theme xmlns:a="http://schemas.openxmlformats.org/drawingml/2006/main" name="Titel">
  <a:themeElements>
    <a:clrScheme name="HSWT neu">
      <a:dk1>
        <a:srgbClr val="000000"/>
      </a:dk1>
      <a:lt1>
        <a:srgbClr val="FFFFFF"/>
      </a:lt1>
      <a:dk2>
        <a:srgbClr val="797979"/>
      </a:dk2>
      <a:lt2>
        <a:srgbClr val="DBEFF9"/>
      </a:lt2>
      <a:accent1>
        <a:srgbClr val="79B800"/>
      </a:accent1>
      <a:accent2>
        <a:srgbClr val="C6DC9A"/>
      </a:accent2>
      <a:accent3>
        <a:srgbClr val="006938"/>
      </a:accent3>
      <a:accent4>
        <a:srgbClr val="79B800"/>
      </a:accent4>
      <a:accent5>
        <a:srgbClr val="2856A2"/>
      </a:accent5>
      <a:accent6>
        <a:srgbClr val="2856A2"/>
      </a:accent6>
      <a:hlink>
        <a:srgbClr val="C8D100"/>
      </a:hlink>
      <a:folHlink>
        <a:srgbClr val="D0DFA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6F828E4A-5DE5-064D-8AEB-B14FA2310A89}" vid="{9D6559FA-267F-9446-B0A8-85C2A46B58F6}"/>
    </a:ext>
  </a:extLst>
</a:theme>
</file>

<file path=ppt/theme/theme2.xml><?xml version="1.0" encoding="utf-8"?>
<a:theme xmlns:a="http://schemas.openxmlformats.org/drawingml/2006/main" name="1_Inhalt">
  <a:themeElements>
    <a:clrScheme name="HSWT neu">
      <a:dk1>
        <a:srgbClr val="000000"/>
      </a:dk1>
      <a:lt1>
        <a:srgbClr val="FFFFFF"/>
      </a:lt1>
      <a:dk2>
        <a:srgbClr val="797979"/>
      </a:dk2>
      <a:lt2>
        <a:srgbClr val="DBEFF9"/>
      </a:lt2>
      <a:accent1>
        <a:srgbClr val="79B800"/>
      </a:accent1>
      <a:accent2>
        <a:srgbClr val="C6DC9A"/>
      </a:accent2>
      <a:accent3>
        <a:srgbClr val="006938"/>
      </a:accent3>
      <a:accent4>
        <a:srgbClr val="79B800"/>
      </a:accent4>
      <a:accent5>
        <a:srgbClr val="2856A2"/>
      </a:accent5>
      <a:accent6>
        <a:srgbClr val="2856A2"/>
      </a:accent6>
      <a:hlink>
        <a:srgbClr val="C8D100"/>
      </a:hlink>
      <a:folHlink>
        <a:srgbClr val="D0DFA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marL="0" marR="0" indent="0" algn="ctr" defTabSz="342900" rtl="0" eaLnBrk="0" fontAlgn="base" latinLnBrk="0" hangingPunct="0">
          <a:lnSpc>
            <a:spcPct val="100000"/>
          </a:lnSpc>
          <a:spcBef>
            <a:spcPts val="0"/>
          </a:spcBef>
          <a:spcAft>
            <a:spcPct val="0"/>
          </a:spcAft>
          <a:buClrTx/>
          <a:buSzTx/>
          <a:buFont typeface="Arial" pitchFamily="-110" charset="0"/>
          <a:buNone/>
          <a:tabLst/>
          <a:defRPr sz="1100" b="1" dirty="0" smtClean="0">
            <a:solidFill>
              <a:schemeClr val="accent1">
                <a:lumMod val="50000"/>
              </a:schemeClr>
            </a:solidFill>
            <a:latin typeface="Arial" panose="020B0604020202020204" pitchFamily="34" charset="0"/>
            <a:ea typeface="Fira Sans" panose="020B0503050000020004" pitchFamily="34" charset="0"/>
            <a:cs typeface="Arial" panose="020B0604020202020204" pitchFamily="34" charset="0"/>
          </a:defRPr>
        </a:defPPr>
      </a:lst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3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6F828E4A-5DE5-064D-8AEB-B14FA2310A89}" vid="{BD746CCE-B605-1C44-93A6-608AAB6B8799}"/>
    </a:ext>
  </a:extLst>
</a:theme>
</file>

<file path=ppt/theme/theme3.xml><?xml version="1.0" encoding="utf-8"?>
<a:theme xmlns:a="http://schemas.openxmlformats.org/drawingml/2006/main" name="1_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rennseite">
  <a:themeElements>
    <a:clrScheme name="HSWT neu">
      <a:dk1>
        <a:srgbClr val="000000"/>
      </a:dk1>
      <a:lt1>
        <a:srgbClr val="FFFFFF"/>
      </a:lt1>
      <a:dk2>
        <a:srgbClr val="797979"/>
      </a:dk2>
      <a:lt2>
        <a:srgbClr val="DBEFF9"/>
      </a:lt2>
      <a:accent1>
        <a:srgbClr val="79B800"/>
      </a:accent1>
      <a:accent2>
        <a:srgbClr val="C6DC9A"/>
      </a:accent2>
      <a:accent3>
        <a:srgbClr val="006938"/>
      </a:accent3>
      <a:accent4>
        <a:srgbClr val="79B800"/>
      </a:accent4>
      <a:accent5>
        <a:srgbClr val="2856A2"/>
      </a:accent5>
      <a:accent6>
        <a:srgbClr val="2856A2"/>
      </a:accent6>
      <a:hlink>
        <a:srgbClr val="C8D100"/>
      </a:hlink>
      <a:folHlink>
        <a:srgbClr val="D0DFA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6F828E4A-5DE5-064D-8AEB-B14FA2310A89}" vid="{1A5FE0C5-848A-AB4F-A096-E3C00C82C9E3}"/>
    </a:ext>
  </a:extLst>
</a:theme>
</file>

<file path=ppt/theme/theme5.xml><?xml version="1.0" encoding="utf-8"?>
<a:theme xmlns:a="http://schemas.openxmlformats.org/drawingml/2006/main" name="Benutzerdefiniertes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Inhalt">
  <a:themeElements>
    <a:clrScheme name="HSWT neu">
      <a:dk1>
        <a:srgbClr val="000000"/>
      </a:dk1>
      <a:lt1>
        <a:srgbClr val="FFFFFF"/>
      </a:lt1>
      <a:dk2>
        <a:srgbClr val="797979"/>
      </a:dk2>
      <a:lt2>
        <a:srgbClr val="DBEFF9"/>
      </a:lt2>
      <a:accent1>
        <a:srgbClr val="79B800"/>
      </a:accent1>
      <a:accent2>
        <a:srgbClr val="C6DC9A"/>
      </a:accent2>
      <a:accent3>
        <a:srgbClr val="006938"/>
      </a:accent3>
      <a:accent4>
        <a:srgbClr val="79B800"/>
      </a:accent4>
      <a:accent5>
        <a:srgbClr val="2856A2"/>
      </a:accent5>
      <a:accent6>
        <a:srgbClr val="2856A2"/>
      </a:accent6>
      <a:hlink>
        <a:srgbClr val="C8D100"/>
      </a:hlink>
      <a:folHlink>
        <a:srgbClr val="D0DFA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marL="0" marR="0" indent="0" algn="ctr" defTabSz="342900" rtl="0" eaLnBrk="0" fontAlgn="base" latinLnBrk="0" hangingPunct="0">
          <a:lnSpc>
            <a:spcPct val="100000"/>
          </a:lnSpc>
          <a:spcBef>
            <a:spcPts val="0"/>
          </a:spcBef>
          <a:spcAft>
            <a:spcPct val="0"/>
          </a:spcAft>
          <a:buClrTx/>
          <a:buSzTx/>
          <a:buFont typeface="Arial" pitchFamily="-110" charset="0"/>
          <a:buNone/>
          <a:tabLst/>
          <a:defRPr sz="1100" b="1" dirty="0" smtClean="0">
            <a:solidFill>
              <a:schemeClr val="accent1">
                <a:lumMod val="50000"/>
              </a:schemeClr>
            </a:solidFill>
            <a:latin typeface="Arial" panose="020B0604020202020204" pitchFamily="34" charset="0"/>
            <a:ea typeface="Fira Sans" panose="020B0503050000020004" pitchFamily="34" charset="0"/>
            <a:cs typeface="Arial" panose="020B0604020202020204" pitchFamily="34" charset="0"/>
          </a:defRPr>
        </a:defPPr>
      </a:lst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3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6F828E4A-5DE5-064D-8AEB-B14FA2310A89}" vid="{BD746CCE-B605-1C44-93A6-608AAB6B8799}"/>
    </a:ext>
  </a:extLst>
</a:theme>
</file>

<file path=ppt/theme/theme7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HSWT neu">
    <a:dk1>
      <a:srgbClr val="000000"/>
    </a:dk1>
    <a:lt1>
      <a:srgbClr val="FFFFFF"/>
    </a:lt1>
    <a:dk2>
      <a:srgbClr val="797979"/>
    </a:dk2>
    <a:lt2>
      <a:srgbClr val="DBEFF9"/>
    </a:lt2>
    <a:accent1>
      <a:srgbClr val="79B800"/>
    </a:accent1>
    <a:accent2>
      <a:srgbClr val="C6DC9A"/>
    </a:accent2>
    <a:accent3>
      <a:srgbClr val="006938"/>
    </a:accent3>
    <a:accent4>
      <a:srgbClr val="79B800"/>
    </a:accent4>
    <a:accent5>
      <a:srgbClr val="2856A2"/>
    </a:accent5>
    <a:accent6>
      <a:srgbClr val="2856A2"/>
    </a:accent6>
    <a:hlink>
      <a:srgbClr val="C8D100"/>
    </a:hlink>
    <a:folHlink>
      <a:srgbClr val="D0DFAE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HSWT_Praesentation</Template>
  <TotalTime>0</TotalTime>
  <Words>4450</Words>
  <Application>Microsoft Office PowerPoint</Application>
  <PresentationFormat>Bildschirmpräsentation (16:9)</PresentationFormat>
  <Paragraphs>615</Paragraphs>
  <Slides>69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6</vt:i4>
      </vt:variant>
      <vt:variant>
        <vt:lpstr>Folientitel</vt:lpstr>
      </vt:variant>
      <vt:variant>
        <vt:i4>69</vt:i4>
      </vt:variant>
    </vt:vector>
  </HeadingPairs>
  <TitlesOfParts>
    <vt:vector size="82" baseType="lpstr">
      <vt:lpstr>Arial</vt:lpstr>
      <vt:lpstr>Calibri</vt:lpstr>
      <vt:lpstr>Calibri Light</vt:lpstr>
      <vt:lpstr>Lucida Grande</vt:lpstr>
      <vt:lpstr>Symbol</vt:lpstr>
      <vt:lpstr>Systemschrift</vt:lpstr>
      <vt:lpstr>Wingdings</vt:lpstr>
      <vt:lpstr>Titel</vt:lpstr>
      <vt:lpstr>1_Inhalt</vt:lpstr>
      <vt:lpstr>1_Benutzerdefiniertes Design</vt:lpstr>
      <vt:lpstr>Trennseite</vt:lpstr>
      <vt:lpstr>Benutzerdefiniertes Design</vt:lpstr>
      <vt:lpstr>2_Inhalt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HSWT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hswt954vio</dc:creator>
  <cp:lastModifiedBy>User</cp:lastModifiedBy>
  <cp:revision>496</cp:revision>
  <cp:lastPrinted>2019-07-30T12:26:49Z</cp:lastPrinted>
  <dcterms:created xsi:type="dcterms:W3CDTF">2020-05-15T09:34:00Z</dcterms:created>
  <dcterms:modified xsi:type="dcterms:W3CDTF">2021-12-10T11:26:53Z</dcterms:modified>
</cp:coreProperties>
</file>