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3">
  <p:sldMasterIdLst>
    <p:sldMasterId id="2147483664" r:id="rId1"/>
    <p:sldMasterId id="2147483687" r:id="rId2"/>
    <p:sldMasterId id="2147483723" r:id="rId3"/>
    <p:sldMasterId id="2147483654" r:id="rId4"/>
    <p:sldMasterId id="2147483702" r:id="rId5"/>
    <p:sldMasterId id="2147483714" r:id="rId6"/>
  </p:sldMasterIdLst>
  <p:notesMasterIdLst>
    <p:notesMasterId r:id="rId76"/>
  </p:notesMasterIdLst>
  <p:handoutMasterIdLst>
    <p:handoutMasterId r:id="rId77"/>
  </p:handoutMasterIdLst>
  <p:sldIdLst>
    <p:sldId id="268" r:id="rId7"/>
    <p:sldId id="374" r:id="rId8"/>
    <p:sldId id="476" r:id="rId9"/>
    <p:sldId id="415" r:id="rId10"/>
    <p:sldId id="459" r:id="rId11"/>
    <p:sldId id="416" r:id="rId12"/>
    <p:sldId id="417" r:id="rId13"/>
    <p:sldId id="419" r:id="rId14"/>
    <p:sldId id="420" r:id="rId15"/>
    <p:sldId id="461" r:id="rId16"/>
    <p:sldId id="422" r:id="rId17"/>
    <p:sldId id="423" r:id="rId18"/>
    <p:sldId id="424" r:id="rId19"/>
    <p:sldId id="425" r:id="rId20"/>
    <p:sldId id="426" r:id="rId21"/>
    <p:sldId id="451" r:id="rId22"/>
    <p:sldId id="452" r:id="rId23"/>
    <p:sldId id="431" r:id="rId24"/>
    <p:sldId id="404" r:id="rId25"/>
    <p:sldId id="432" r:id="rId26"/>
    <p:sldId id="433" r:id="rId27"/>
    <p:sldId id="462" r:id="rId28"/>
    <p:sldId id="436" r:id="rId29"/>
    <p:sldId id="437" r:id="rId30"/>
    <p:sldId id="438" r:id="rId31"/>
    <p:sldId id="456" r:id="rId32"/>
    <p:sldId id="375" r:id="rId33"/>
    <p:sldId id="376" r:id="rId34"/>
    <p:sldId id="463" r:id="rId35"/>
    <p:sldId id="381" r:id="rId36"/>
    <p:sldId id="382" r:id="rId37"/>
    <p:sldId id="477" r:id="rId38"/>
    <p:sldId id="412" r:id="rId39"/>
    <p:sldId id="475" r:id="rId40"/>
    <p:sldId id="413" r:id="rId41"/>
    <p:sldId id="479" r:id="rId42"/>
    <p:sldId id="480" r:id="rId43"/>
    <p:sldId id="478" r:id="rId44"/>
    <p:sldId id="414" r:id="rId45"/>
    <p:sldId id="464" r:id="rId46"/>
    <p:sldId id="466" r:id="rId47"/>
    <p:sldId id="468" r:id="rId48"/>
    <p:sldId id="383" r:id="rId49"/>
    <p:sldId id="469" r:id="rId50"/>
    <p:sldId id="386" r:id="rId51"/>
    <p:sldId id="387" r:id="rId52"/>
    <p:sldId id="389" r:id="rId53"/>
    <p:sldId id="465" r:id="rId54"/>
    <p:sldId id="391" r:id="rId55"/>
    <p:sldId id="392" r:id="rId56"/>
    <p:sldId id="470" r:id="rId57"/>
    <p:sldId id="393" r:id="rId58"/>
    <p:sldId id="394" r:id="rId59"/>
    <p:sldId id="457" r:id="rId60"/>
    <p:sldId id="410" r:id="rId61"/>
    <p:sldId id="397" r:id="rId62"/>
    <p:sldId id="411" r:id="rId63"/>
    <p:sldId id="458" r:id="rId64"/>
    <p:sldId id="455" r:id="rId65"/>
    <p:sldId id="349" r:id="rId66"/>
    <p:sldId id="440" r:id="rId67"/>
    <p:sldId id="441" r:id="rId68"/>
    <p:sldId id="442" r:id="rId69"/>
    <p:sldId id="443" r:id="rId70"/>
    <p:sldId id="445" r:id="rId71"/>
    <p:sldId id="444" r:id="rId72"/>
    <p:sldId id="471" r:id="rId73"/>
    <p:sldId id="472" r:id="rId74"/>
    <p:sldId id="473" r:id="rId75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>
            <p14:sldId id="268"/>
            <p14:sldId id="374"/>
            <p14:sldId id="476"/>
            <p14:sldId id="415"/>
            <p14:sldId id="459"/>
            <p14:sldId id="416"/>
            <p14:sldId id="417"/>
            <p14:sldId id="419"/>
            <p14:sldId id="420"/>
            <p14:sldId id="461"/>
            <p14:sldId id="422"/>
            <p14:sldId id="423"/>
            <p14:sldId id="424"/>
            <p14:sldId id="425"/>
            <p14:sldId id="426"/>
            <p14:sldId id="451"/>
            <p14:sldId id="452"/>
            <p14:sldId id="431"/>
            <p14:sldId id="404"/>
            <p14:sldId id="432"/>
            <p14:sldId id="433"/>
            <p14:sldId id="462"/>
            <p14:sldId id="436"/>
            <p14:sldId id="437"/>
            <p14:sldId id="438"/>
            <p14:sldId id="456"/>
            <p14:sldId id="375"/>
            <p14:sldId id="376"/>
            <p14:sldId id="463"/>
            <p14:sldId id="381"/>
            <p14:sldId id="382"/>
            <p14:sldId id="477"/>
            <p14:sldId id="412"/>
            <p14:sldId id="475"/>
            <p14:sldId id="413"/>
            <p14:sldId id="479"/>
            <p14:sldId id="480"/>
            <p14:sldId id="478"/>
            <p14:sldId id="414"/>
            <p14:sldId id="464"/>
            <p14:sldId id="466"/>
            <p14:sldId id="468"/>
            <p14:sldId id="383"/>
            <p14:sldId id="469"/>
            <p14:sldId id="386"/>
            <p14:sldId id="387"/>
            <p14:sldId id="389"/>
            <p14:sldId id="465"/>
            <p14:sldId id="391"/>
            <p14:sldId id="392"/>
            <p14:sldId id="470"/>
            <p14:sldId id="393"/>
            <p14:sldId id="394"/>
            <p14:sldId id="457"/>
            <p14:sldId id="410"/>
            <p14:sldId id="397"/>
            <p14:sldId id="411"/>
            <p14:sldId id="458"/>
            <p14:sldId id="455"/>
            <p14:sldId id="349"/>
            <p14:sldId id="440"/>
            <p14:sldId id="441"/>
            <p14:sldId id="442"/>
            <p14:sldId id="443"/>
            <p14:sldId id="445"/>
            <p14:sldId id="444"/>
            <p14:sldId id="471"/>
            <p14:sldId id="472"/>
            <p14:sldId id="473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2" pos="612">
          <p15:clr>
            <a:srgbClr val="A4A3A4"/>
          </p15:clr>
        </p15:guide>
        <p15:guide id="3" pos="5329">
          <p15:clr>
            <a:srgbClr val="A4A3A4"/>
          </p15:clr>
        </p15:guide>
        <p15:guide id="4" orient="horz" pos="1166">
          <p15:clr>
            <a:srgbClr val="A4A3A4"/>
          </p15:clr>
        </p15:guide>
        <p15:guide id="5" pos="2971">
          <p15:clr>
            <a:srgbClr val="A4A3A4"/>
          </p15:clr>
        </p15:guide>
        <p15:guide id="6" pos="2835">
          <p15:clr>
            <a:srgbClr val="A4A3A4"/>
          </p15:clr>
        </p15:guide>
        <p15:guide id="7" pos="3107">
          <p15:clr>
            <a:srgbClr val="A4A3A4"/>
          </p15:clr>
        </p15:guide>
        <p15:guide id="8" orient="horz" pos="2890" userDrawn="1">
          <p15:clr>
            <a:srgbClr val="A4A3A4"/>
          </p15:clr>
        </p15:guide>
        <p15:guide id="9" orient="horz" pos="2777" userDrawn="1">
          <p15:clr>
            <a:srgbClr val="A4A3A4"/>
          </p15:clr>
        </p15:guide>
        <p15:guide id="10" orient="horz" pos="7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AB800"/>
    <a:srgbClr val="FF9900"/>
    <a:srgbClr val="990000"/>
    <a:srgbClr val="33CCFF"/>
    <a:srgbClr val="FF0066"/>
    <a:srgbClr val="FF3300"/>
    <a:srgbClr val="856005"/>
    <a:srgbClr val="79B800"/>
    <a:srgbClr val="797979"/>
    <a:srgbClr val="78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830"/>
  </p:normalViewPr>
  <p:slideViewPr>
    <p:cSldViewPr snapToGrid="0" showGuides="1">
      <p:cViewPr varScale="1">
        <p:scale>
          <a:sx n="110" d="100"/>
          <a:sy n="110" d="100"/>
        </p:scale>
        <p:origin x="504" y="72"/>
      </p:cViewPr>
      <p:guideLst>
        <p:guide orient="horz" pos="3140"/>
        <p:guide pos="612"/>
        <p:guide pos="5329"/>
        <p:guide orient="horz" pos="1166"/>
        <p:guide pos="2971"/>
        <p:guide pos="2835"/>
        <p:guide pos="3107"/>
        <p:guide orient="horz" pos="2890"/>
        <p:guide orient="horz" pos="2777"/>
        <p:guide orient="horz" pos="7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10.12.2021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27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3CBCBF-FFDA-C943-A2C8-A35F76A11E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1"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552786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1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40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3645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  <p15:guide id="2" orient="horz" pos="291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576733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1" y="1249680"/>
            <a:ext cx="3074520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24188" y="1249680"/>
            <a:ext cx="3024095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098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4542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6582709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169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46C0452A-134E-1140-B219-A5D5347E4C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B94B36A-D591-034B-A737-CDC922FB5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4151351"/>
            <a:ext cx="405961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5EE3737-C127-A24B-A035-A0B122426C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527219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46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C1AAE-6BE9-4EAF-A764-4BC8C2BC4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514FEB-6820-4D12-A31B-4A60CF646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6B78A0-9EEF-4E5D-9ECB-93AA5C78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AAD042-129C-4425-B3C5-A8A1B7D5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A45AEC-3F1A-4CD3-BDCA-44449997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3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A66CD-DBAB-49CF-8CB3-CFC5571A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2D26F4-5BC4-4311-BBA4-1D59864EC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B9FF57-1308-486E-A1A4-DC014BF1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E72B86-45A3-491D-8BFA-E534594B4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05761F-F29E-4CA8-9125-494E545B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385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F41E9-5CD5-4DA3-BBB5-94F3DA7B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F2A54D-2E1B-4BC1-9F3A-82ADDB4A5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9EA6DC-5BD4-428D-AB63-FC3E514A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4D94BA-ADA9-4B77-BFEE-3D346479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EB50CF-EBC2-48C2-9487-F11516C8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3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03959-0F5A-49CC-B151-1A1CEE32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6FA64-A5EC-486A-A1AA-0175965BD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88C495-5326-4358-B90E-6E3535FAC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467779-E6D2-449A-9FE1-B3E9B191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21C6E7-A5AF-48C4-AA86-7D36CD6F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402337-1AC4-4988-A68C-F9A726BB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7BDD9-F3A0-4C43-A265-EFEFBAC8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DD9BA8-7AFD-40C9-84D3-8D7AFEB9F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6D98C5-1815-444A-8CA0-8CEDFEC37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B1C403-A9BF-4482-94EF-A6F4082C7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254482-4E96-4602-855A-07DE354D2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FD1B885-480F-4332-9DCD-EA05CADB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312900A-CE8D-415E-915E-051E52C57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3D308E-1D27-43FC-9942-2155500C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90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D0267-0CB5-4C6D-9C1C-CD666213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53F7DA1-F606-4B8A-9A38-F9FF996D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1DF964-DDE6-4A25-9FCB-0D8ED55C0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C787C3-3248-4F9C-93B1-E37652BF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586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4B6F14-CE8C-4319-8A0A-3A1DD0DA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5C2D0E-FDA6-4EC8-B5D1-7C0CA0AA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AB2098-29DD-4861-B80C-656591E3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4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13B62-5F8D-4076-B2AA-A570DAFA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0F5808-FB9A-4FE4-8F78-6AAB54CDD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8F7D44-7533-41A0-A270-A51CBA48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63DC82-57EF-4C54-98D0-F69A6A9E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309FCA-26BD-483C-94CC-08FF4A47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A16D9F-EAB4-40A1-B3EF-E356D8B5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165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EEBC6-F817-4015-880A-EBEAC5D6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6BEBA4-9AEC-4F3F-A182-67DE391D4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453DDD-2A0B-4B98-9919-A8B4F608A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50C36A-E68F-4BDF-A59D-5AE0A2D6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C444D8-D26B-4F09-96FB-9A8E5AD7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F6A68C-084E-46C8-A4A9-B10E253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368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F18DD-97B7-444B-9377-082FDAF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88540A-7BF6-4303-A0CB-3182E166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E30804-7816-44EE-96F7-CD1BD6FA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6CAD3D-CB27-4CBF-BCE5-9F797F5C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86A2E1-B255-4E73-9D51-0DF5D5AF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589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F7B07CF-348F-4148-9DA3-F9885EE8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207BD8-BF4B-49A0-B1B7-68838ACDA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97C87C-2ED3-490E-8FC3-F45AD8DC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1590F-EA31-4368-B8B4-58BF334E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21BEE2-C8EB-448C-841F-BA8B2B74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848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Triesdorf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11104" y="971576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43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46C0452A-134E-1140-B219-A5D5347E4C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B94B36A-D591-034B-A737-CDC922FB5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4151351"/>
            <a:ext cx="405961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5EE3737-C127-A24B-A035-A0B122426C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527219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A9018-F8F0-4FF9-A97A-8DEF6D9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7B1C-2E2B-4B1A-9756-E7561E17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46A4-BFA1-44D5-A86A-87A127DF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D001C-10BC-4B35-91D7-36A7C5A9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ACEC-5D48-4CB0-B6BA-5F0740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628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1F1E8-E6F8-4767-86D0-29AEEA3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2BE5B-903A-4DFF-A269-AF6A4E43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DD2F7-6DD1-424F-A831-3A1402E7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9D1F1-6E6D-449B-9EBC-DE85B0A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160BD7-F1B0-4146-94DD-943422D9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748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BCAA-80F4-4478-AD62-60F91FC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C811C-75AE-4701-9432-966EB6F00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A6A6C-15AA-40E3-9458-E4C09CAC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B97E36-37FE-4182-8CF5-EC8C266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9655F-0100-40B9-A209-CF49DE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7D8DE2-405A-44E0-ABA7-4E5705C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828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3E861-0CE6-4A5A-A15A-5DF317F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77240-D8AD-417E-977D-4355556B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C7F7A-07D4-48CF-8905-9BCC8FC1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59FD2C-4922-48FA-A74C-F2051FF9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CD4C03-DEBE-476F-8570-6B595B1A3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5E8B77-78A7-4098-B9E1-DBEC8421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34EC3-C01E-44D2-B546-50A9555A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A31936-7F69-476D-BF26-CB425C8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788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44E26-FFB7-4937-AD8B-1371366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D90F7A-DACA-4CFE-B764-248D9210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57594-9200-4411-A383-12E438D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7EF5A-C5B0-435F-B394-F04BE668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68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001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9AA-A20C-4034-B233-5843EF6B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26003-7028-4330-B5A0-948F6AF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78A65E-A040-4C08-922F-BD16E90FC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23EE32-EFEA-4F94-98DE-AC155A1D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2C381A-11DB-4881-90B2-1F1C976A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E98F83-6AC9-49A2-8A0A-0F4F41FA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8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2F224-DD9B-4EE4-BBA4-437E417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5B58E6-8C2E-47E6-8384-88FE3951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7C9EE-3C57-4BF4-99B4-F4063136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E8D20-3647-420D-A57D-A3DE42F9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CF3B70-BF1A-40E0-823C-4E7DC835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995C25-0B68-4A76-A327-2FF4FED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47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3981C-C883-4FC5-9FA0-E63F30A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99ED3-B4E7-48DF-B563-C0A36DAE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5E2E5-1DC6-4E4E-AC7D-422B427B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F1818-312C-4DEB-850C-726E081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6F1DB-2B35-47F0-9DC2-4C25628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7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FDB47B-D5F2-4CD9-A65A-65A7931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32EFD9-3701-4439-84E0-BB8D6B4C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A8FCF-F455-4E1A-993A-BBE448EC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BBE19-E7DD-469D-9ECD-1842A2E1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3D79F-7EDA-4A3F-84A8-29015F90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7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5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1762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838E00E-6CB3-4DF8-9D46-91CDC31A4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97243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9466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9466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Wingdings" panose="05000000000000000000" pitchFamily="2" charset="2"/>
              <a:buChar char="§"/>
              <a:defRPr sz="15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60326" y="1248857"/>
            <a:ext cx="659466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790167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661077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661077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6610772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0432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400" b="1"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1681420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>
            <a:extLst>
              <a:ext uri="{FF2B5EF4-FFF2-40B4-BE49-F238E27FC236}">
                <a16:creationId xmlns:a16="http://schemas.microsoft.com/office/drawing/2014/main" id="{511A0D6D-0695-2147-8146-7BCDB70E3A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550" y="1295399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389C19C7-F8DC-FB46-A5DE-AFA62745B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63575"/>
            <a:ext cx="552786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42013419-2524-8242-995B-47C1E14E67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364" y="1295398"/>
            <a:ext cx="2603965" cy="2880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0109FE9-C55D-B949-9FF1-13B699A7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551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6A8EE62-3AF7-A44B-8E5E-83CD60CD5C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140" y="4308050"/>
            <a:ext cx="2600450" cy="18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030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>
          <p15:clr>
            <a:srgbClr val="FBAE40"/>
          </p15:clr>
        </p15:guide>
        <p15:guide id="2" orient="horz" pos="291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576733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34879D79-ED8E-C442-8DED-C6DE23461BB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71551" y="1249680"/>
            <a:ext cx="3074520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9" name="Diagrammplatzhalter 3">
            <a:extLst>
              <a:ext uri="{FF2B5EF4-FFF2-40B4-BE49-F238E27FC236}">
                <a16:creationId xmlns:a16="http://schemas.microsoft.com/office/drawing/2014/main" id="{0BF4F407-D991-3944-B834-9D39AD06CF7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24188" y="1249680"/>
            <a:ext cx="3024095" cy="2879725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631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4542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6582709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617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611104" y="971576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620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6576732" cy="299386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00000"/>
              </a:lnSpc>
              <a:spcAft>
                <a:spcPts val="600"/>
              </a:spcAft>
              <a:buClr>
                <a:srgbClr val="71AD2A"/>
              </a:buClr>
              <a:buFont typeface="Wingdings" pitchFamily="2" charset="2"/>
              <a:buChar char="§"/>
              <a:defRPr sz="15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2828" y="1295395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5C72EC8-14E5-3B4D-8C02-FBC2E74CD8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1295396"/>
            <a:ext cx="3057525" cy="319759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>
              <a:buClr>
                <a:srgbClr val="7AB800"/>
              </a:buClr>
              <a:buFont typeface="Symbol" panose="05050102010706020507" pitchFamily="18" charset="2"/>
              <a:buChar char="-"/>
              <a:defRPr sz="1600">
                <a:latin typeface="+mn-lt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9561C537-5BC0-4557-B3B0-3662C81138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13766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_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9466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9466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anose="05000000000000000000" pitchFamily="2" charset="2"/>
              <a:buChar char="§"/>
              <a:defRPr sz="1700"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Systemschrift"/>
              <a:buChar char="+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960326" y="1248857"/>
            <a:ext cx="659466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textformat</a:t>
            </a:r>
            <a:r>
              <a:rPr lang="de-DE" dirty="0"/>
              <a:t> bearbeiten</a:t>
            </a:r>
          </a:p>
        </p:txBody>
      </p:sp>
    </p:spTree>
    <p:extLst>
      <p:ext uri="{BB962C8B-B14F-4D97-AF65-F5344CB8AC3E}">
        <p14:creationId xmlns:p14="http://schemas.microsoft.com/office/powerpoint/2010/main" val="89643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eberschrif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1416" y="605533"/>
            <a:ext cx="661077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1416" y="1254823"/>
            <a:ext cx="661077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961416" y="1783461"/>
            <a:ext cx="6610772" cy="243721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6375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8" r:id="rId2"/>
    <p:sldLayoutId id="2147483679" r:id="rId3"/>
    <p:sldLayoutId id="2147483699" r:id="rId4"/>
    <p:sldLayoutId id="2147483736" r:id="rId5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846" y="-68293"/>
            <a:ext cx="777298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Ellipse 1"/>
          <p:cNvSpPr/>
          <p:nvPr userDrawn="1"/>
        </p:nvSpPr>
        <p:spPr>
          <a:xfrm>
            <a:off x="7046259" y="508000"/>
            <a:ext cx="923542" cy="95025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platzhalter 4"/>
          <p:cNvSpPr txBox="1">
            <a:spLocks/>
          </p:cNvSpPr>
          <p:nvPr userDrawn="1"/>
        </p:nvSpPr>
        <p:spPr>
          <a:xfrm>
            <a:off x="49249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  <p:sp>
        <p:nvSpPr>
          <p:cNvPr id="9" name="Titelplatzhalter 4"/>
          <p:cNvSpPr txBox="1">
            <a:spLocks/>
          </p:cNvSpPr>
          <p:nvPr userDrawn="1"/>
        </p:nvSpPr>
        <p:spPr>
          <a:xfrm>
            <a:off x="8366222" y="4896816"/>
            <a:ext cx="837898" cy="2346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Seite </a:t>
            </a:r>
            <a:fld id="{1A5B88D0-3AD2-45F2-B417-8A795343CD4D}" type="slidenum">
              <a:rPr lang="de-DE" sz="900" b="0" smtClean="0">
                <a:latin typeface="+mn-lt"/>
                <a:cs typeface="Arial" panose="020B0604020202020204" pitchFamily="34" charset="0"/>
              </a:rPr>
              <a:t>‹Nr.›</a:t>
            </a:fld>
            <a:r>
              <a:rPr lang="de-DE" sz="900" b="0" dirty="0">
                <a:latin typeface="+mn-lt"/>
                <a:cs typeface="Arial" panose="020B0604020202020204" pitchFamily="34" charset="0"/>
              </a:rPr>
              <a:t>/60</a:t>
            </a:r>
          </a:p>
        </p:txBody>
      </p:sp>
      <p:sp>
        <p:nvSpPr>
          <p:cNvPr id="10" name="Titelplatzhalter 4"/>
          <p:cNvSpPr txBox="1">
            <a:spLocks/>
          </p:cNvSpPr>
          <p:nvPr userDrawn="1"/>
        </p:nvSpPr>
        <p:spPr>
          <a:xfrm>
            <a:off x="8342318" y="1306190"/>
            <a:ext cx="862282" cy="5448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baseline="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dirty="0" err="1">
                <a:latin typeface="+mn-lt"/>
                <a:cs typeface="Arial" panose="020B0604020202020204" pitchFamily="34" charset="0"/>
              </a:rPr>
              <a:t>GartenKlimA</a:t>
            </a:r>
            <a:r>
              <a:rPr lang="de-DE" sz="900" dirty="0">
                <a:latin typeface="+mn-lt"/>
                <a:cs typeface="Arial" panose="020B0604020202020204" pitchFamily="34" charset="0"/>
              </a:rPr>
              <a:t> </a:t>
            </a:r>
          </a:p>
          <a:p>
            <a:endParaRPr lang="de-DE" sz="500" b="0" dirty="0">
              <a:latin typeface="+mn-lt"/>
              <a:cs typeface="Arial" panose="020B0604020202020204" pitchFamily="34" charset="0"/>
            </a:endParaRPr>
          </a:p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Ziergarten</a:t>
            </a:r>
            <a:endParaRPr lang="de-DE" sz="800" b="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34540E7-0009-49E9-B66E-9723F81319B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263" y="74220"/>
            <a:ext cx="114624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4" r:id="rId2"/>
    <p:sldLayoutId id="2147483700" r:id="rId3"/>
    <p:sldLayoutId id="2147483692" r:id="rId4"/>
    <p:sldLayoutId id="2147483693" r:id="rId5"/>
    <p:sldLayoutId id="2147483695" r:id="rId6"/>
    <p:sldLayoutId id="2147483696" r:id="rId7"/>
    <p:sldLayoutId id="2147483697" r:id="rId8"/>
    <p:sldLayoutId id="2147483735" r:id="rId9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F6D6527-E7D4-4AC6-86A6-DA4B67283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B807CF-3EE4-41C5-87F2-9FA83CA39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58FF65-67E6-472B-85A9-80E38DFA6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155E-96C3-46FC-92C2-51C2716D74FF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D09BF5-B28F-4698-83A4-66F8A1064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888C5A-D5B7-432D-B660-8ACEA08C2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68525-89DB-4BB5-8DA3-8529999F9D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90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EB606-ACAD-4DE3-9685-0F62BEFF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F3CB3-0A83-40D0-9076-4677CA09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6B161-AECB-4DCD-B1CB-482883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AD6B-AB68-4A2E-9CD1-BB4BEA3E3DF7}" type="datetimeFigureOut">
              <a:rPr lang="de-DE" smtClean="0"/>
              <a:t>10.12.2021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7B1D4-2EDC-47C0-9D76-0CB99F5A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EC7AE6-D95C-4965-8B68-79ECBBE6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4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20846" y="-68293"/>
            <a:ext cx="777298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Ellipse 1"/>
          <p:cNvSpPr/>
          <p:nvPr userDrawn="1"/>
        </p:nvSpPr>
        <p:spPr>
          <a:xfrm>
            <a:off x="7046259" y="508000"/>
            <a:ext cx="923542" cy="95025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platzhalter 4"/>
          <p:cNvSpPr txBox="1">
            <a:spLocks/>
          </p:cNvSpPr>
          <p:nvPr userDrawn="1"/>
        </p:nvSpPr>
        <p:spPr>
          <a:xfrm>
            <a:off x="49249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  <p:sp>
        <p:nvSpPr>
          <p:cNvPr id="9" name="Titelplatzhalter 4"/>
          <p:cNvSpPr txBox="1">
            <a:spLocks/>
          </p:cNvSpPr>
          <p:nvPr userDrawn="1"/>
        </p:nvSpPr>
        <p:spPr>
          <a:xfrm>
            <a:off x="8366222" y="4896816"/>
            <a:ext cx="837898" cy="23469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Seite </a:t>
            </a:r>
            <a:fld id="{1A5B88D0-3AD2-45F2-B417-8A795343CD4D}" type="slidenum">
              <a:rPr lang="de-DE" sz="900" b="0" smtClean="0">
                <a:latin typeface="+mn-lt"/>
                <a:cs typeface="Arial" panose="020B0604020202020204" pitchFamily="34" charset="0"/>
              </a:rPr>
              <a:t>‹Nr.›</a:t>
            </a:fld>
            <a:r>
              <a:rPr lang="de-DE" sz="900" b="0" dirty="0">
                <a:latin typeface="+mn-lt"/>
                <a:cs typeface="Arial" panose="020B0604020202020204" pitchFamily="34" charset="0"/>
              </a:rPr>
              <a:t>/58</a:t>
            </a:r>
          </a:p>
        </p:txBody>
      </p:sp>
      <p:sp>
        <p:nvSpPr>
          <p:cNvPr id="10" name="Titelplatzhalter 4"/>
          <p:cNvSpPr txBox="1">
            <a:spLocks/>
          </p:cNvSpPr>
          <p:nvPr userDrawn="1"/>
        </p:nvSpPr>
        <p:spPr>
          <a:xfrm>
            <a:off x="8342318" y="1306190"/>
            <a:ext cx="862282" cy="5448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baseline="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900" dirty="0" err="1">
                <a:latin typeface="+mn-lt"/>
                <a:cs typeface="Arial" panose="020B0604020202020204" pitchFamily="34" charset="0"/>
              </a:rPr>
              <a:t>GartenKlimA</a:t>
            </a:r>
            <a:r>
              <a:rPr lang="de-DE" sz="900" dirty="0">
                <a:latin typeface="+mn-lt"/>
                <a:cs typeface="Arial" panose="020B0604020202020204" pitchFamily="34" charset="0"/>
              </a:rPr>
              <a:t> </a:t>
            </a:r>
          </a:p>
          <a:p>
            <a:endParaRPr lang="de-DE" sz="500" b="0" dirty="0">
              <a:latin typeface="+mn-lt"/>
              <a:cs typeface="Arial" panose="020B0604020202020204" pitchFamily="34" charset="0"/>
            </a:endParaRPr>
          </a:p>
          <a:p>
            <a:r>
              <a:rPr lang="de-DE" sz="900" b="0" dirty="0">
                <a:latin typeface="+mn-lt"/>
                <a:cs typeface="Arial" panose="020B0604020202020204" pitchFamily="34" charset="0"/>
              </a:rPr>
              <a:t>Ziergarten</a:t>
            </a:r>
            <a:endParaRPr lang="de-DE" sz="800" b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E96B0F5-56F1-4193-B162-65032B1EB459}"/>
              </a:ext>
            </a:extLst>
          </p:cNvPr>
          <p:cNvSpPr/>
          <p:nvPr userDrawn="1"/>
        </p:nvSpPr>
        <p:spPr>
          <a:xfrm>
            <a:off x="7933941" y="74249"/>
            <a:ext cx="1146562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0CFE019-BDE8-40C3-B46E-C6F077A0850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02580" y="265043"/>
            <a:ext cx="787293" cy="71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7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16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13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19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68.png"/><Relationship Id="rId7" Type="http://schemas.openxmlformats.org/officeDocument/2006/relationships/image" Target="../media/image104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3.jpeg"/><Relationship Id="rId7" Type="http://schemas.openxmlformats.org/officeDocument/2006/relationships/image" Target="../media/image103.sv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4.png"/><Relationship Id="rId7" Type="http://schemas.openxmlformats.org/officeDocument/2006/relationships/image" Target="../media/image1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48.png"/><Relationship Id="rId4" Type="http://schemas.openxmlformats.org/officeDocument/2006/relationships/image" Target="../media/image79.png"/><Relationship Id="rId9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51.png"/><Relationship Id="rId7" Type="http://schemas.openxmlformats.org/officeDocument/2006/relationships/image" Target="../media/image69.sv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0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2.jpe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9906E-73AD-AC40-98D6-8AC96C670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658" y="1182386"/>
            <a:ext cx="7874094" cy="452438"/>
          </a:xfrm>
        </p:spPr>
        <p:txBody>
          <a:bodyPr/>
          <a:lstStyle/>
          <a:p>
            <a:pPr algn="ctr"/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- Klimawandel im Freizeitgartenbau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6B74-95A2-394E-8500-EFBF025EB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2254" y="1706633"/>
            <a:ext cx="7874094" cy="381000"/>
          </a:xfrm>
        </p:spPr>
        <p:txBody>
          <a:bodyPr/>
          <a:lstStyle/>
          <a:p>
            <a:pPr algn="ctr"/>
            <a:r>
              <a:rPr lang="de-DE" sz="2400" b="1" dirty="0">
                <a:latin typeface="+mj-lt"/>
              </a:rPr>
              <a:t>Ziergarten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0086B-DE50-4E43-874D-932846BCED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658" y="4753976"/>
            <a:ext cx="7874094" cy="233363"/>
          </a:xfrm>
        </p:spPr>
        <p:txBody>
          <a:bodyPr/>
          <a:lstStyle/>
          <a:p>
            <a:pPr algn="ctr"/>
            <a:r>
              <a:rPr lang="de-DE" sz="1400" b="1" dirty="0" err="1">
                <a:latin typeface="+mn-lt"/>
              </a:rPr>
              <a:t>GartenKlimA</a:t>
            </a:r>
            <a:r>
              <a:rPr lang="de-DE" sz="1400" b="1" dirty="0">
                <a:latin typeface="+mn-lt"/>
              </a:rPr>
              <a:t>  -  mehr unter www.garten-klima.de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78" y="3647209"/>
            <a:ext cx="1203159" cy="1063398"/>
          </a:xfrm>
          <a:prstGeom prst="rect">
            <a:avLst/>
          </a:prstGeom>
          <a:noFill/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905" y="2087633"/>
            <a:ext cx="3657600" cy="25677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091" y="401046"/>
            <a:ext cx="678322" cy="2893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9DDA3F-CE80-415E-B09C-D824F8FF192D}"/>
              </a:ext>
            </a:extLst>
          </p:cNvPr>
          <p:cNvSpPr txBox="1"/>
          <p:nvPr/>
        </p:nvSpPr>
        <p:spPr>
          <a:xfrm>
            <a:off x="5567954" y="4301167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99199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200" dirty="0"/>
              <a:t>1.2.  Gewappnet für den Klimawandel</a:t>
            </a:r>
          </a:p>
        </p:txBody>
      </p:sp>
    </p:spTree>
    <p:extLst>
      <p:ext uri="{BB962C8B-B14F-4D97-AF65-F5344CB8AC3E}">
        <p14:creationId xmlns:p14="http://schemas.microsoft.com/office/powerpoint/2010/main" val="417578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9552CE-FE71-45C6-A647-80DA05C8A3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Vor Ort gezüchtete und produzierte Pflanzen sind häufig </a:t>
            </a:r>
            <a:r>
              <a:rPr lang="de-DE" b="1" dirty="0"/>
              <a:t>besser an das regionale Klima angepasst</a:t>
            </a:r>
          </a:p>
          <a:p>
            <a:r>
              <a:rPr lang="de-DE" dirty="0"/>
              <a:t>„Gärtner-Ware“ hat oft </a:t>
            </a:r>
            <a:r>
              <a:rPr lang="de-DE" b="1" dirty="0"/>
              <a:t>bessere Qualität </a:t>
            </a:r>
            <a:r>
              <a:rPr lang="de-DE" dirty="0"/>
              <a:t>als Ware aus Bau- oder Supermarkt</a:t>
            </a:r>
          </a:p>
          <a:p>
            <a:r>
              <a:rPr lang="de-DE" dirty="0"/>
              <a:t>Weite Transportwege können durch regionale Ware eingespart und das </a:t>
            </a:r>
            <a:r>
              <a:rPr lang="de-DE" b="1" dirty="0"/>
              <a:t>Klima geschützt </a:t>
            </a:r>
            <a:r>
              <a:rPr lang="de-DE" dirty="0"/>
              <a:t>werden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FF66CB-C378-460A-B7D1-61B454BD41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Regionale Ware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89C3AE-3967-49D1-A67B-0D7BCACF48C5}"/>
              </a:ext>
            </a:extLst>
          </p:cNvPr>
          <p:cNvSpPr txBox="1"/>
          <p:nvPr/>
        </p:nvSpPr>
        <p:spPr>
          <a:xfrm>
            <a:off x="7537058" y="4362744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(13)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1B53924-7953-4C9E-B584-0DC7BF57A1FC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59AD30C-7358-4EE4-99D2-07E981EEA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538" y="599567"/>
            <a:ext cx="3028520" cy="38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AEC8BC-FFA3-4EF5-B966-B3B52A45D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Standortwahl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99BB053-AF08-4903-89BF-7AE3225B1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490460"/>
              </p:ext>
            </p:extLst>
          </p:nvPr>
        </p:nvGraphicFramePr>
        <p:xfrm>
          <a:off x="971551" y="1048342"/>
          <a:ext cx="6915149" cy="2512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541">
                  <a:extLst>
                    <a:ext uri="{9D8B030D-6E8A-4147-A177-3AD203B41FA5}">
                      <a16:colId xmlns:a16="http://schemas.microsoft.com/office/drawing/2014/main" val="1357532024"/>
                    </a:ext>
                  </a:extLst>
                </a:gridCol>
                <a:gridCol w="2305304">
                  <a:extLst>
                    <a:ext uri="{9D8B030D-6E8A-4147-A177-3AD203B41FA5}">
                      <a16:colId xmlns:a16="http://schemas.microsoft.com/office/drawing/2014/main" val="1888052676"/>
                    </a:ext>
                  </a:extLst>
                </a:gridCol>
                <a:gridCol w="2305304">
                  <a:extLst>
                    <a:ext uri="{9D8B030D-6E8A-4147-A177-3AD203B41FA5}">
                      <a16:colId xmlns:a16="http://schemas.microsoft.com/office/drawing/2014/main" val="2762415992"/>
                    </a:ext>
                  </a:extLst>
                </a:gridCol>
              </a:tblGrid>
              <a:tr h="488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Vollsonnig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3" marR="661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Sonnig bis halbschattig</a:t>
                      </a:r>
                      <a:endParaRPr lang="de-DE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3" marR="661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Halbschattig - schattig</a:t>
                      </a:r>
                      <a:endParaRPr lang="de-DE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3" marR="66163" marT="0" marB="0" anchor="ctr"/>
                </a:tc>
                <a:extLst>
                  <a:ext uri="{0D108BD9-81ED-4DB2-BD59-A6C34878D82A}">
                    <a16:rowId xmlns:a16="http://schemas.microsoft.com/office/drawing/2014/main" val="1267099842"/>
                  </a:ext>
                </a:extLst>
              </a:tr>
              <a:tr h="202338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 err="1">
                          <a:effectLst/>
                        </a:rPr>
                        <a:t>Zweizahn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>
                          <a:effectLst/>
                        </a:rPr>
                        <a:t>Bidens </a:t>
                      </a:r>
                      <a:r>
                        <a:rPr lang="de-DE" sz="1200" i="1" dirty="0" err="1">
                          <a:effectLst/>
                        </a:rPr>
                        <a:t>ferulifolia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 err="1">
                          <a:effectLst/>
                        </a:rPr>
                        <a:t>Kapkörbchen</a:t>
                      </a:r>
                      <a:r>
                        <a:rPr lang="de-DE" sz="1400" dirty="0">
                          <a:effectLst/>
                        </a:rPr>
                        <a:t>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Osteospermum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ecklonis</a:t>
                      </a:r>
                      <a:r>
                        <a:rPr lang="de-DE" sz="1200" dirty="0">
                          <a:effectLst/>
                        </a:rPr>
                        <a:t>) 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Geranie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Pelargonium</a:t>
                      </a:r>
                      <a:r>
                        <a:rPr lang="de-DE" sz="1200" dirty="0">
                          <a:effectLst/>
                        </a:rPr>
                        <a:t>-Hybriden)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Petunie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Petunia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Cultivars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3" marR="66163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Engelsgesicht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Angelonia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angustifolia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Blaues Gänseblümchen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Brachyscome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multifida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Männertreu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Lobelia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erinus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</a:txBody>
                  <a:tcPr marL="66163" marR="66163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Knollenbegonie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Begonia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Cultivars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Tuberhybrida</a:t>
                      </a:r>
                      <a:r>
                        <a:rPr lang="de-DE" sz="1200" dirty="0">
                          <a:effectLst/>
                        </a:rPr>
                        <a:t>-Gruppe)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Fuchsie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>
                          <a:effectLst/>
                        </a:rPr>
                        <a:t>Fuchsia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Cultivars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Buntnessel </a:t>
                      </a:r>
                      <a:br>
                        <a:rPr lang="de-DE" sz="14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Solenostemon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scutellarioides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3" marR="66163" marT="0" marB="0"/>
                </a:tc>
                <a:extLst>
                  <a:ext uri="{0D108BD9-81ED-4DB2-BD59-A6C34878D82A}">
                    <a16:rowId xmlns:a16="http://schemas.microsoft.com/office/drawing/2014/main" val="41391213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352B93D-5289-41F3-8052-1D68B58ABEE5}"/>
              </a:ext>
            </a:extLst>
          </p:cNvPr>
          <p:cNvSpPr txBox="1"/>
          <p:nvPr/>
        </p:nvSpPr>
        <p:spPr>
          <a:xfrm>
            <a:off x="7895232" y="3410494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(14)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568" y="3139400"/>
            <a:ext cx="378007" cy="3788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11042" y="3123971"/>
            <a:ext cx="398572" cy="3985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1900" y="3233075"/>
            <a:ext cx="190540" cy="1914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128" y="3139400"/>
            <a:ext cx="378007" cy="37881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76209" y="3119644"/>
            <a:ext cx="398572" cy="3985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F361C76-F2CD-421E-AB32-1BBDBE1986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824" y="3625938"/>
            <a:ext cx="1732458" cy="12461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17F0759-4038-467A-AA5A-868D9FA7D8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585" y="3625938"/>
            <a:ext cx="1912990" cy="12461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DBF309F-2057-442C-BCBC-9C9E52F5BCC7}"/>
              </a:ext>
            </a:extLst>
          </p:cNvPr>
          <p:cNvSpPr txBox="1"/>
          <p:nvPr/>
        </p:nvSpPr>
        <p:spPr>
          <a:xfrm>
            <a:off x="1289346" y="4866501"/>
            <a:ext cx="2077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Geranie</a:t>
            </a:r>
            <a:r>
              <a:rPr lang="de-DE" sz="1000" dirty="0">
                <a:latin typeface="+mn-lt"/>
              </a:rPr>
              <a:t> (</a:t>
            </a:r>
            <a:r>
              <a:rPr lang="de-DE" sz="1000" i="1" dirty="0" err="1">
                <a:latin typeface="+mn-lt"/>
              </a:rPr>
              <a:t>Pelargonium</a:t>
            </a:r>
            <a:r>
              <a:rPr lang="de-DE" sz="1000" i="1" dirty="0">
                <a:latin typeface="+mn-lt"/>
              </a:rPr>
              <a:t>-</a:t>
            </a:r>
            <a:r>
              <a:rPr lang="de-DE" sz="1000" dirty="0">
                <a:latin typeface="+mn-lt"/>
              </a:rPr>
              <a:t>Hybride)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0BBF13A-A580-495A-AB17-78C95F54A4B4}"/>
              </a:ext>
            </a:extLst>
          </p:cNvPr>
          <p:cNvSpPr txBox="1"/>
          <p:nvPr/>
        </p:nvSpPr>
        <p:spPr>
          <a:xfrm>
            <a:off x="3533345" y="4849275"/>
            <a:ext cx="2077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Männertreu</a:t>
            </a:r>
            <a:r>
              <a:rPr lang="de-DE" sz="1000" dirty="0">
                <a:latin typeface="+mn-lt"/>
              </a:rPr>
              <a:t> (</a:t>
            </a:r>
            <a:r>
              <a:rPr lang="de-DE" sz="1000" i="1" dirty="0" err="1">
                <a:latin typeface="+mn-lt"/>
              </a:rPr>
              <a:t>Lobelia</a:t>
            </a:r>
            <a:r>
              <a:rPr lang="de-DE" sz="1000" dirty="0">
                <a:latin typeface="+mn-lt"/>
              </a:rPr>
              <a:t>-Hybride)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6A97CF-F502-4DF4-BCDA-FB4E03EDA8DD}"/>
              </a:ext>
            </a:extLst>
          </p:cNvPr>
          <p:cNvSpPr txBox="1"/>
          <p:nvPr/>
        </p:nvSpPr>
        <p:spPr>
          <a:xfrm>
            <a:off x="5912803" y="4849275"/>
            <a:ext cx="230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Buntnessel</a:t>
            </a:r>
            <a:r>
              <a:rPr lang="de-DE" sz="1000" dirty="0">
                <a:latin typeface="+mn-lt"/>
              </a:rPr>
              <a:t> (</a:t>
            </a:r>
            <a:r>
              <a:rPr lang="de-DE" sz="1000" i="1" dirty="0" err="1">
                <a:latin typeface="+mn-lt"/>
              </a:rPr>
              <a:t>Solenostemon</a:t>
            </a:r>
            <a:r>
              <a:rPr lang="de-DE" sz="1000" dirty="0">
                <a:latin typeface="+mn-lt"/>
              </a:rPr>
              <a:t>-Hybride)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6707E5E-7C4E-412E-AA3D-9A40F36F327A}"/>
              </a:ext>
            </a:extLst>
          </p:cNvPr>
          <p:cNvSpPr txBox="1"/>
          <p:nvPr/>
        </p:nvSpPr>
        <p:spPr>
          <a:xfrm>
            <a:off x="3048223" y="469346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(15)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447EAFF-52E4-474E-9772-BE7554ECFF3B}"/>
              </a:ext>
            </a:extLst>
          </p:cNvPr>
          <p:cNvSpPr txBox="1"/>
          <p:nvPr/>
        </p:nvSpPr>
        <p:spPr>
          <a:xfrm>
            <a:off x="7658102" y="469346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(17)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EF4A8F2-B010-4EB5-86CA-800CE94F4D58}"/>
              </a:ext>
            </a:extLst>
          </p:cNvPr>
          <p:cNvSpPr txBox="1"/>
          <p:nvPr/>
        </p:nvSpPr>
        <p:spPr>
          <a:xfrm>
            <a:off x="5300771" y="469346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(16)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3F4E68D-41A4-4AB5-B5D4-CEF71379E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531" y="3621970"/>
            <a:ext cx="1787689" cy="1231274"/>
          </a:xfrm>
          <a:prstGeom prst="rect">
            <a:avLst/>
          </a:prstGeom>
        </p:spPr>
      </p:pic>
      <p:sp>
        <p:nvSpPr>
          <p:cNvPr id="22" name="Titel 4">
            <a:extLst>
              <a:ext uri="{FF2B5EF4-FFF2-40B4-BE49-F238E27FC236}">
                <a16:creationId xmlns:a16="http://schemas.microsoft.com/office/drawing/2014/main" id="{2D9981F5-4502-48BE-92C2-4790EB356A78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192022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D020EF-E155-4CDA-A7BB-6111D5E9FF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2983923" cy="3197595"/>
          </a:xfrm>
        </p:spPr>
        <p:txBody>
          <a:bodyPr/>
          <a:lstStyle/>
          <a:p>
            <a:r>
              <a:rPr lang="de-DE" dirty="0"/>
              <a:t>Auch für Sonnenanbeter muss es nicht immer die Süd-Seite sein</a:t>
            </a:r>
          </a:p>
          <a:p>
            <a:pPr>
              <a:spcAft>
                <a:spcPts val="1200"/>
              </a:spcAft>
            </a:pPr>
            <a:r>
              <a:rPr lang="de-DE" dirty="0"/>
              <a:t>Oftmals ist die Ost-Seite sogar besser geeignet</a:t>
            </a:r>
          </a:p>
          <a:p>
            <a:pPr lvl="1">
              <a:spcAft>
                <a:spcPts val="600"/>
              </a:spcAft>
              <a:buClr>
                <a:schemeClr val="bg1"/>
              </a:buClr>
            </a:pPr>
            <a:r>
              <a:rPr lang="de-DE" sz="1900" dirty="0"/>
              <a:t>Ausreichend Licht in der ersten Tageshälfte </a:t>
            </a:r>
          </a:p>
          <a:p>
            <a:pPr lvl="1">
              <a:buClr>
                <a:schemeClr val="bg1"/>
              </a:buClr>
            </a:pPr>
            <a:r>
              <a:rPr lang="de-DE" sz="1900" dirty="0"/>
              <a:t>Schutz vor praller Nachmittagssonne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42EE05-39D8-4F8C-A54E-ADFC774A82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Standortwahl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4BED46-99FC-4B0A-9348-CEBD3188624F}"/>
              </a:ext>
            </a:extLst>
          </p:cNvPr>
          <p:cNvSpPr txBox="1"/>
          <p:nvPr/>
        </p:nvSpPr>
        <p:spPr>
          <a:xfrm>
            <a:off x="4044730" y="2131958"/>
            <a:ext cx="2026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+mn-lt"/>
              </a:rPr>
              <a:t>Zweizahn</a:t>
            </a:r>
            <a:r>
              <a:rPr lang="de-DE" sz="1000" dirty="0">
                <a:latin typeface="+mn-lt"/>
              </a:rPr>
              <a:t> (</a:t>
            </a:r>
            <a:r>
              <a:rPr lang="de-DE" sz="1000" i="1" dirty="0">
                <a:latin typeface="+mn-lt"/>
              </a:rPr>
              <a:t>Bidens-</a:t>
            </a:r>
            <a:r>
              <a:rPr lang="de-DE" sz="1000" dirty="0">
                <a:latin typeface="+mn-lt"/>
              </a:rPr>
              <a:t>Hybride) </a:t>
            </a:r>
            <a:r>
              <a:rPr lang="de-DE" sz="800" dirty="0">
                <a:latin typeface="+mn-lt"/>
              </a:rPr>
              <a:t>(18)</a:t>
            </a:r>
            <a:endParaRPr lang="de-DE" sz="1000" dirty="0"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A649308-EFA5-4A68-8074-60968D201747}"/>
              </a:ext>
            </a:extLst>
          </p:cNvPr>
          <p:cNvSpPr txBox="1"/>
          <p:nvPr/>
        </p:nvSpPr>
        <p:spPr>
          <a:xfrm>
            <a:off x="6180448" y="4466843"/>
            <a:ext cx="20267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+mn-lt"/>
              </a:rPr>
              <a:t>Kapkörbchen</a:t>
            </a:r>
            <a:r>
              <a:rPr lang="de-DE" sz="1200" dirty="0">
                <a:latin typeface="+mn-lt"/>
              </a:rPr>
              <a:t> </a:t>
            </a:r>
            <a:br>
              <a:rPr lang="de-DE" sz="10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Osteospermum</a:t>
            </a:r>
            <a:r>
              <a:rPr lang="de-DE" sz="1000" dirty="0">
                <a:latin typeface="+mn-lt"/>
              </a:rPr>
              <a:t>-Hybride)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 (21)</a:t>
            </a:r>
            <a:r>
              <a:rPr lang="de-DE" sz="1050" dirty="0">
                <a:latin typeface="+mn-lt"/>
              </a:rPr>
              <a:t> </a:t>
            </a:r>
            <a:endParaRPr lang="de-DE" sz="1000" dirty="0">
              <a:latin typeface="+mn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CE0E71D-CA77-4312-8B20-DE7B7100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2" y="2982757"/>
            <a:ext cx="313387" cy="3835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CE0E71D-CA77-4312-8B20-DE7B7100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2" y="3693592"/>
            <a:ext cx="313387" cy="3835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2B844F-F75E-4B55-956E-1EC205D87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604" y="2894193"/>
            <a:ext cx="1960603" cy="15102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8D74BDD-6B0D-4EF4-B7AF-CE2210459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620" y="2894193"/>
            <a:ext cx="1898464" cy="151023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5E8A736-A8BE-46B6-87A8-BD5C3E9000ED}"/>
              </a:ext>
            </a:extLst>
          </p:cNvPr>
          <p:cNvSpPr txBox="1"/>
          <p:nvPr/>
        </p:nvSpPr>
        <p:spPr>
          <a:xfrm>
            <a:off x="4044730" y="4400797"/>
            <a:ext cx="159098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Elfenspiegel</a:t>
            </a:r>
            <a:r>
              <a:rPr lang="de-DE" sz="1000" dirty="0">
                <a:latin typeface="+mn-lt"/>
              </a:rPr>
              <a:t> </a:t>
            </a:r>
            <a:br>
              <a:rPr lang="de-DE" sz="10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Nemesia</a:t>
            </a:r>
            <a:r>
              <a:rPr lang="de-DE" sz="1000" dirty="0">
                <a:latin typeface="+mn-lt"/>
              </a:rPr>
              <a:t>-Hybride)</a:t>
            </a:r>
            <a:r>
              <a:rPr lang="de-DE" sz="1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800" dirty="0">
                <a:solidFill>
                  <a:srgbClr val="000000"/>
                </a:solidFill>
                <a:latin typeface="Calibri"/>
              </a:rPr>
              <a:t>(20)</a:t>
            </a:r>
            <a:r>
              <a:rPr lang="de-DE" sz="1050" dirty="0">
                <a:latin typeface="+mn-lt"/>
              </a:rPr>
              <a:t> </a:t>
            </a:r>
            <a:endParaRPr lang="de-DE" sz="10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DF0143-B004-47AC-BCA0-94210B930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886" y="1636147"/>
            <a:ext cx="1039161" cy="102093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AB47876-38CE-43FE-AE6B-0F509F9BBBF0}"/>
              </a:ext>
            </a:extLst>
          </p:cNvPr>
          <p:cNvSpPr txBox="1"/>
          <p:nvPr/>
        </p:nvSpPr>
        <p:spPr>
          <a:xfrm>
            <a:off x="7863656" y="2496751"/>
            <a:ext cx="4490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(19)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6ED7C50-3BAA-4FED-ABE4-B7D69204D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620" y="547851"/>
            <a:ext cx="2615364" cy="1598761"/>
          </a:xfrm>
          <a:prstGeom prst="rect">
            <a:avLst/>
          </a:prstGeom>
        </p:spPr>
      </p:pic>
      <p:sp>
        <p:nvSpPr>
          <p:cNvPr id="15" name="Titel 4">
            <a:extLst>
              <a:ext uri="{FF2B5EF4-FFF2-40B4-BE49-F238E27FC236}">
                <a16:creationId xmlns:a16="http://schemas.microsoft.com/office/drawing/2014/main" id="{C374AC23-BEBD-4F5E-AD46-C9A6AAB292C4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2870784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30A4D6-5D19-470A-A6FB-8747D7666E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75667" y="1043089"/>
            <a:ext cx="4373742" cy="3197595"/>
          </a:xfrm>
        </p:spPr>
        <p:txBody>
          <a:bodyPr/>
          <a:lstStyle/>
          <a:p>
            <a:r>
              <a:rPr lang="de-DE" dirty="0"/>
              <a:t>Die </a:t>
            </a:r>
            <a:r>
              <a:rPr lang="de-DE" dirty="0">
                <a:solidFill>
                  <a:srgbClr val="FFC000"/>
                </a:solidFill>
              </a:rPr>
              <a:t>Süd-Seite</a:t>
            </a:r>
            <a:r>
              <a:rPr lang="de-DE" dirty="0"/>
              <a:t> eignet sich bestens für Spezialisten wie </a:t>
            </a:r>
          </a:p>
          <a:p>
            <a:pPr lvl="1"/>
            <a:r>
              <a:rPr lang="de-DE" sz="1900" dirty="0">
                <a:latin typeface="+mn-lt"/>
              </a:rPr>
              <a:t>Mittagsblume</a:t>
            </a:r>
            <a:r>
              <a:rPr lang="de-DE" dirty="0">
                <a:latin typeface="+mn-lt"/>
              </a:rPr>
              <a:t> (</a:t>
            </a:r>
            <a:r>
              <a:rPr lang="de-DE" i="1" dirty="0" err="1">
                <a:latin typeface="+mn-lt"/>
              </a:rPr>
              <a:t>Delosperma</a:t>
            </a:r>
            <a:r>
              <a:rPr lang="de-DE" i="1" dirty="0">
                <a:latin typeface="+mn-lt"/>
              </a:rPr>
              <a:t> </a:t>
            </a:r>
            <a:r>
              <a:rPr lang="de-DE" i="1" dirty="0" err="1">
                <a:latin typeface="+mn-lt"/>
              </a:rPr>
              <a:t>cooperi</a:t>
            </a:r>
            <a:r>
              <a:rPr lang="de-DE" dirty="0">
                <a:latin typeface="+mn-lt"/>
              </a:rPr>
              <a:t>)</a:t>
            </a:r>
          </a:p>
          <a:p>
            <a:pPr lvl="1"/>
            <a:r>
              <a:rPr lang="de-DE" sz="1900" dirty="0" err="1">
                <a:latin typeface="+mn-lt"/>
              </a:rPr>
              <a:t>Portulakröschen</a:t>
            </a:r>
            <a:r>
              <a:rPr lang="de-DE" dirty="0">
                <a:latin typeface="+mn-lt"/>
              </a:rPr>
              <a:t> (</a:t>
            </a:r>
            <a:r>
              <a:rPr lang="de-DE" i="1" dirty="0" err="1">
                <a:latin typeface="+mn-lt"/>
              </a:rPr>
              <a:t>Portulaca</a:t>
            </a:r>
            <a:r>
              <a:rPr lang="de-DE" i="1" dirty="0">
                <a:latin typeface="+mn-lt"/>
              </a:rPr>
              <a:t> </a:t>
            </a:r>
            <a:r>
              <a:rPr lang="de-DE" i="1" dirty="0" err="1">
                <a:latin typeface="+mn-lt"/>
              </a:rPr>
              <a:t>oleracea</a:t>
            </a:r>
            <a:r>
              <a:rPr lang="de-DE" dirty="0">
                <a:latin typeface="+mn-lt"/>
              </a:rPr>
              <a:t>)</a:t>
            </a:r>
          </a:p>
          <a:p>
            <a:pPr lvl="1"/>
            <a:r>
              <a:rPr lang="de-DE" sz="1900" dirty="0">
                <a:latin typeface="+mn-lt"/>
              </a:rPr>
              <a:t>Fettblatt</a:t>
            </a:r>
            <a:r>
              <a:rPr lang="de-DE" dirty="0">
                <a:latin typeface="+mn-lt"/>
              </a:rPr>
              <a:t> (</a:t>
            </a:r>
            <a:r>
              <a:rPr lang="de-DE" i="1" dirty="0">
                <a:latin typeface="+mn-lt"/>
              </a:rPr>
              <a:t>Sedum</a:t>
            </a:r>
            <a:r>
              <a:rPr lang="de-DE" dirty="0">
                <a:latin typeface="+mn-lt"/>
              </a:rPr>
              <a:t>-Arten)</a:t>
            </a:r>
          </a:p>
          <a:p>
            <a:pPr lvl="1"/>
            <a:r>
              <a:rPr lang="de-DE" sz="1900" dirty="0">
                <a:latin typeface="+mn-lt"/>
              </a:rPr>
              <a:t>Etc.</a:t>
            </a:r>
          </a:p>
          <a:p>
            <a:pPr lvl="1"/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15AA1E-FAE4-408B-87B6-62F493A7A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Standortwahl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EEACDB-7D4B-4300-B2C9-D61F3FC8C4B1}"/>
              </a:ext>
            </a:extLst>
          </p:cNvPr>
          <p:cNvSpPr txBox="1"/>
          <p:nvPr/>
        </p:nvSpPr>
        <p:spPr>
          <a:xfrm>
            <a:off x="2981751" y="2370878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053911-BCAE-47DC-AC43-51764412ED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1043089"/>
            <a:ext cx="2075678" cy="14922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011C54E-0586-4C67-A31D-09FAE4BA92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3107215"/>
            <a:ext cx="2075678" cy="150297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236359F-19B1-4AA6-90D1-3B158B457B14}"/>
              </a:ext>
            </a:extLst>
          </p:cNvPr>
          <p:cNvSpPr txBox="1"/>
          <p:nvPr/>
        </p:nvSpPr>
        <p:spPr>
          <a:xfrm>
            <a:off x="960326" y="2508946"/>
            <a:ext cx="293702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+mn-lt"/>
              </a:rPr>
              <a:t>Portulakröschen</a:t>
            </a:r>
            <a:r>
              <a:rPr lang="de-DE" sz="1200" dirty="0">
                <a:latin typeface="+mn-lt"/>
              </a:rPr>
              <a:t> </a:t>
            </a:r>
            <a:br>
              <a:rPr lang="de-DE" sz="10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Portulaca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oleracea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Pazzaz</a:t>
            </a:r>
            <a:r>
              <a:rPr lang="de-DE" sz="1000" dirty="0">
                <a:latin typeface="+mn-lt"/>
              </a:rPr>
              <a:t> Nano ™ Sunset Twin)</a:t>
            </a:r>
            <a:r>
              <a:rPr lang="de-DE" sz="1050" dirty="0">
                <a:latin typeface="+mn-lt"/>
              </a:rPr>
              <a:t> </a:t>
            </a:r>
            <a:endParaRPr lang="de-DE" sz="10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9FBCCAF-7244-47E0-AA28-0108D3C9A0DA}"/>
              </a:ext>
            </a:extLst>
          </p:cNvPr>
          <p:cNvSpPr txBox="1"/>
          <p:nvPr/>
        </p:nvSpPr>
        <p:spPr>
          <a:xfrm>
            <a:off x="960326" y="4582900"/>
            <a:ext cx="293702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Panaschiertes Fettblatt</a:t>
            </a:r>
            <a:br>
              <a:rPr lang="de-DE" sz="10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Sedum </a:t>
            </a:r>
            <a:r>
              <a:rPr lang="de-DE" sz="1000" dirty="0">
                <a:latin typeface="+mn-lt"/>
              </a:rPr>
              <a:t>‚Little Missy‘)</a:t>
            </a:r>
            <a:r>
              <a:rPr lang="de-DE" sz="1050" dirty="0">
                <a:latin typeface="+mn-lt"/>
              </a:rPr>
              <a:t> </a:t>
            </a:r>
            <a:endParaRPr lang="de-DE" sz="10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A9DF425-0105-4C2A-9135-9E8925FCFBCF}"/>
              </a:ext>
            </a:extLst>
          </p:cNvPr>
          <p:cNvSpPr txBox="1"/>
          <p:nvPr/>
        </p:nvSpPr>
        <p:spPr>
          <a:xfrm>
            <a:off x="3460262" y="4570397"/>
            <a:ext cx="2937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Mittagsblume 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Delosperma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cooperi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Ice Cream™ Salmon)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8C11BE-B1FF-4187-A64D-5EAACE78F7BA}"/>
              </a:ext>
            </a:extLst>
          </p:cNvPr>
          <p:cNvSpPr txBox="1"/>
          <p:nvPr/>
        </p:nvSpPr>
        <p:spPr>
          <a:xfrm>
            <a:off x="2970530" y="443309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(23)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9B52DF0-3643-44A4-9DF6-288D4753E1DF}"/>
              </a:ext>
            </a:extLst>
          </p:cNvPr>
          <p:cNvSpPr txBox="1"/>
          <p:nvPr/>
        </p:nvSpPr>
        <p:spPr>
          <a:xfrm>
            <a:off x="5419722" y="4395337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(24)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0741397-E5A2-4F11-882C-07EB2253311D}"/>
              </a:ext>
            </a:extLst>
          </p:cNvPr>
          <p:cNvSpPr txBox="1"/>
          <p:nvPr/>
        </p:nvSpPr>
        <p:spPr>
          <a:xfrm>
            <a:off x="5980291" y="4570397"/>
            <a:ext cx="2669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+mn-lt"/>
              </a:rPr>
              <a:t>Dipladenia</a:t>
            </a:r>
            <a:r>
              <a:rPr lang="de-DE" sz="1200" dirty="0">
                <a:latin typeface="+mn-lt"/>
              </a:rPr>
              <a:t> 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Mandevilla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sanderi</a:t>
            </a:r>
            <a:r>
              <a:rPr lang="de-DE" sz="1000" dirty="0">
                <a:latin typeface="+mn-lt"/>
              </a:rPr>
              <a:t>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DD1BD4-CAD2-49F9-B234-D5F89B55E46E}"/>
              </a:ext>
            </a:extLst>
          </p:cNvPr>
          <p:cNvSpPr txBox="1"/>
          <p:nvPr/>
        </p:nvSpPr>
        <p:spPr>
          <a:xfrm>
            <a:off x="7795694" y="439438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(25)</a:t>
            </a: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DA604983-EC49-4899-9552-E8F3F702E6DA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6D2B62-70D2-4DA8-BFFC-94DF6030C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581" y="3107215"/>
            <a:ext cx="1895292" cy="15041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392B6A9-DF09-4868-B346-A3E18559A6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132" y="3065031"/>
            <a:ext cx="1822012" cy="15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6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18C939-26BF-46B5-A12B-FDDCE7D09C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Im Topf müssen die Wurzeln auf engstem Raum mit Wasser, Luft und Nährstoffen versorgt werden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sz="1900" dirty="0"/>
              <a:t>Hochwertige Blumenerde (=Substrat) als Grundvoraussetzung für gute Wachstums-bedingungen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9A5D06-3235-4C35-B5F6-80F08AAC5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Hochwertiges Substrat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7F32961-9F1C-4CB7-9701-9B8CE1CC8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85307"/>
            <a:ext cx="3214129" cy="2152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A2AE086-A376-4264-91A6-86AC036C0C2D}"/>
              </a:ext>
            </a:extLst>
          </p:cNvPr>
          <p:cNvSpPr txBox="1"/>
          <p:nvPr/>
        </p:nvSpPr>
        <p:spPr>
          <a:xfrm>
            <a:off x="7476480" y="4543933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(27)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B225F6-4205-457A-9B74-2572D5F8E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727" y="589670"/>
            <a:ext cx="990826" cy="12321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44FE825-9761-4A31-AA89-A77566F8DECA}"/>
              </a:ext>
            </a:extLst>
          </p:cNvPr>
          <p:cNvSpPr txBox="1"/>
          <p:nvPr/>
        </p:nvSpPr>
        <p:spPr>
          <a:xfrm>
            <a:off x="6722100" y="1606407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(26)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FA7519D5-0CB9-4192-9D49-D14D732979D5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96657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C6CC97-B5DB-41F3-9CD4-E3ADA047D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Torf tabu?</a:t>
            </a:r>
            <a:endParaRPr lang="de-DE" sz="2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0ACC192-9EB6-43BA-8A7F-1E2CA16B94D7}"/>
              </a:ext>
            </a:extLst>
          </p:cNvPr>
          <p:cNvSpPr txBox="1"/>
          <p:nvPr/>
        </p:nvSpPr>
        <p:spPr>
          <a:xfrm>
            <a:off x="1027755" y="1239838"/>
            <a:ext cx="5924707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Torf ist Hauptbestandteil der meisten </a:t>
            </a: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konventionellen Blumenerden</a:t>
            </a:r>
          </a:p>
          <a:p>
            <a:pPr marL="800100" lvl="1" indent="-342900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Nahezu ideale Eigenschaften </a:t>
            </a: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Pflanzenanzucht</a:t>
            </a: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endParaRPr lang="de-D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600"/>
              </a:spcAft>
            </a:pPr>
            <a:r>
              <a:rPr lang="de-DE" sz="2400" b="1" dirty="0">
                <a:solidFill>
                  <a:srgbClr val="FF0000"/>
                </a:solidFill>
                <a:latin typeface="+mn-lt"/>
              </a:rPr>
              <a:t>ABER: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SzPct val="125000"/>
              <a:buBlip>
                <a:blip r:embed="rId2"/>
              </a:buBlip>
            </a:pPr>
            <a:r>
              <a:rPr lang="de-DE" sz="1900" dirty="0">
                <a:latin typeface="+mn-lt"/>
              </a:rPr>
              <a:t>Freisetzung enormer Mengen CO</a:t>
            </a:r>
            <a:r>
              <a:rPr lang="de-DE" sz="1900" baseline="-25000" dirty="0">
                <a:latin typeface="+mn-lt"/>
              </a:rPr>
              <a:t>2</a:t>
            </a:r>
            <a:r>
              <a:rPr lang="de-DE" sz="1900" dirty="0">
                <a:latin typeface="+mn-lt"/>
              </a:rPr>
              <a:t> im Zuge des Torfabbaus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SzPct val="125000"/>
              <a:buBlip>
                <a:blip r:embed="rId2"/>
              </a:buBlip>
            </a:pPr>
            <a:r>
              <a:rPr lang="de-DE" sz="1900" dirty="0">
                <a:latin typeface="+mn-lt"/>
              </a:rPr>
              <a:t>Zerstörung des Ökosystems Moor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"/>
          <a:stretch/>
        </p:blipFill>
        <p:spPr>
          <a:xfrm>
            <a:off x="5194997" y="960755"/>
            <a:ext cx="2864806" cy="21733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35219" y="3134153"/>
            <a:ext cx="2984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Moorlandschaft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27DE1F-9F43-46E0-B741-FA538B86CF89}"/>
              </a:ext>
            </a:extLst>
          </p:cNvPr>
          <p:cNvSpPr txBox="1"/>
          <p:nvPr/>
        </p:nvSpPr>
        <p:spPr>
          <a:xfrm>
            <a:off x="6229608" y="3164930"/>
            <a:ext cx="397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(28)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E2155AEF-D2B5-4C4E-8526-97230CC9E901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319309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C0F5BD-C6D1-46D7-8AB4-86A2EAD4C1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Torfersatzstoffe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0C0D0D-ECFF-42CD-A481-4B2D9A7F26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00" y="2507460"/>
            <a:ext cx="2113158" cy="12452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56228E-9790-4E32-90B3-3E8113CFE0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194590"/>
            <a:ext cx="1995200" cy="10538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E1AD0E-024E-4095-826E-371EC36055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010" y="4089065"/>
            <a:ext cx="1669626" cy="9971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69AF96-DF3A-436A-BACB-80A93DCB1F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381" y="111802"/>
            <a:ext cx="1473674" cy="14292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FC8565-8321-4D96-9503-C4E3683581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334" y="3982276"/>
            <a:ext cx="1853553" cy="110392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5E50C8-CFB9-425E-8E5A-64ECC9728C3B}"/>
              </a:ext>
            </a:extLst>
          </p:cNvPr>
          <p:cNvSpPr txBox="1"/>
          <p:nvPr/>
        </p:nvSpPr>
        <p:spPr>
          <a:xfrm>
            <a:off x="2895925" y="1974978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(30)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98484EB-1F04-42A5-8E11-F2C478C65DA7}"/>
              </a:ext>
            </a:extLst>
          </p:cNvPr>
          <p:cNvSpPr txBox="1"/>
          <p:nvPr/>
        </p:nvSpPr>
        <p:spPr>
          <a:xfrm>
            <a:off x="3214196" y="4870759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(32)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9D838D-306C-4204-8F34-A409DED5A05D}"/>
              </a:ext>
            </a:extLst>
          </p:cNvPr>
          <p:cNvSpPr txBox="1"/>
          <p:nvPr/>
        </p:nvSpPr>
        <p:spPr>
          <a:xfrm>
            <a:off x="4781785" y="1004083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(29)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A6A48C-EA73-449D-AA55-05BA19CC9A5C}"/>
              </a:ext>
            </a:extLst>
          </p:cNvPr>
          <p:cNvSpPr txBox="1"/>
          <p:nvPr/>
        </p:nvSpPr>
        <p:spPr>
          <a:xfrm>
            <a:off x="5798636" y="4568227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(33)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9A1258-2C1D-4F90-938E-A20BC64B3662}"/>
              </a:ext>
            </a:extLst>
          </p:cNvPr>
          <p:cNvSpPr txBox="1"/>
          <p:nvPr/>
        </p:nvSpPr>
        <p:spPr>
          <a:xfrm>
            <a:off x="2983679" y="3537270"/>
            <a:ext cx="494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(31)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8F2142B-5E4E-4619-A597-C66A4B98BAC0}"/>
              </a:ext>
            </a:extLst>
          </p:cNvPr>
          <p:cNvSpPr txBox="1"/>
          <p:nvPr/>
        </p:nvSpPr>
        <p:spPr>
          <a:xfrm>
            <a:off x="704679" y="3701019"/>
            <a:ext cx="1541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400" dirty="0">
                <a:latin typeface="+mn-lt"/>
              </a:rPr>
              <a:t>Rindenhumus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6D8489-70B9-45B3-8515-F446DDC952CE}"/>
              </a:ext>
            </a:extLst>
          </p:cNvPr>
          <p:cNvSpPr txBox="1"/>
          <p:nvPr/>
        </p:nvSpPr>
        <p:spPr>
          <a:xfrm>
            <a:off x="1536720" y="2183964"/>
            <a:ext cx="1853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400" dirty="0">
                <a:latin typeface="+mn-lt"/>
              </a:rPr>
              <a:t>Grüngutkompost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5C31B62-1D2D-47E3-9EE3-A64F45AEC815}"/>
              </a:ext>
            </a:extLst>
          </p:cNvPr>
          <p:cNvSpPr txBox="1"/>
          <p:nvPr/>
        </p:nvSpPr>
        <p:spPr>
          <a:xfrm>
            <a:off x="4641331" y="94635"/>
            <a:ext cx="1541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400" dirty="0">
                <a:latin typeface="+mn-lt"/>
              </a:rPr>
              <a:t>Kokosfasern &amp; Kokostorf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B5BC48A-47BB-4F8B-813E-3ED9B5B6F1D2}"/>
              </a:ext>
            </a:extLst>
          </p:cNvPr>
          <p:cNvSpPr txBox="1"/>
          <p:nvPr/>
        </p:nvSpPr>
        <p:spPr>
          <a:xfrm>
            <a:off x="5554115" y="4804946"/>
            <a:ext cx="1541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400" dirty="0">
                <a:latin typeface="+mn-lt"/>
              </a:rPr>
              <a:t>Holzfasern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ABCF050-CCDA-4772-8414-6D47EE37E2AB}"/>
              </a:ext>
            </a:extLst>
          </p:cNvPr>
          <p:cNvSpPr txBox="1"/>
          <p:nvPr/>
        </p:nvSpPr>
        <p:spPr>
          <a:xfrm>
            <a:off x="1012360" y="4587634"/>
            <a:ext cx="1606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>
              <a:buClr>
                <a:srgbClr val="92D050"/>
              </a:buClr>
            </a:pPr>
            <a:r>
              <a:rPr lang="de-DE" sz="1400" dirty="0">
                <a:latin typeface="+mn-lt"/>
              </a:rPr>
              <a:t>Xylit, Pflanzenkohle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B5F5CAA-C049-47B0-AB5E-98583567C868}"/>
              </a:ext>
            </a:extLst>
          </p:cNvPr>
          <p:cNvSpPr txBox="1"/>
          <p:nvPr/>
        </p:nvSpPr>
        <p:spPr>
          <a:xfrm>
            <a:off x="3649315" y="1935408"/>
            <a:ext cx="443419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Mischungen aus Torfersatzstoffen bringen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 Eigenschaften 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sich</a:t>
            </a:r>
          </a:p>
          <a:p>
            <a:pPr marL="712788" lvl="1" indent="-350838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Kulturführung wird anspruchsvoller</a:t>
            </a:r>
          </a:p>
          <a:p>
            <a:pPr marL="712788" lvl="1" indent="-350838">
              <a:spcAft>
                <a:spcPts val="600"/>
              </a:spcAft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Gießverhalten und Düngung müssen ggf. angepasst werden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66165E1-3832-42B8-A27E-8A632215D1F0}"/>
              </a:ext>
            </a:extLst>
          </p:cNvPr>
          <p:cNvSpPr/>
          <p:nvPr/>
        </p:nvSpPr>
        <p:spPr>
          <a:xfrm>
            <a:off x="3666261" y="1829037"/>
            <a:ext cx="4434191" cy="192367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el 4">
            <a:extLst>
              <a:ext uri="{FF2B5EF4-FFF2-40B4-BE49-F238E27FC236}">
                <a16:creationId xmlns:a16="http://schemas.microsoft.com/office/drawing/2014/main" id="{A1F5B72F-5C15-4B3C-AD90-DD66B84DAE5D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7A41CCEF-3863-4C7D-8AAC-9921993CECBD}"/>
              </a:ext>
            </a:extLst>
          </p:cNvPr>
          <p:cNvSpPr txBox="1">
            <a:spLocks/>
          </p:cNvSpPr>
          <p:nvPr/>
        </p:nvSpPr>
        <p:spPr>
          <a:xfrm>
            <a:off x="1123950" y="7702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dirty="0">
                <a:solidFill>
                  <a:schemeClr val="tx1"/>
                </a:solidFill>
              </a:rPr>
              <a:t>Torfersatzstoffe</a:t>
            </a:r>
            <a:endParaRPr lang="de-DE" sz="2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1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1917936-2BCD-4F32-823E-F399EA7769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3780558" cy="26005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Im Pflanzgefäß steht ein vergleichsweise </a:t>
            </a:r>
            <a:r>
              <a:rPr lang="de-DE" b="1" dirty="0"/>
              <a:t>geringer Raum zur Wasserspeicherung </a:t>
            </a:r>
            <a:r>
              <a:rPr lang="de-DE" dirty="0"/>
              <a:t>zur Verfügung</a:t>
            </a:r>
          </a:p>
          <a:p>
            <a:pPr>
              <a:spcAft>
                <a:spcPts val="1200"/>
              </a:spcAft>
            </a:pPr>
            <a:r>
              <a:rPr lang="de-DE" b="1" dirty="0"/>
              <a:t>Faustregel: </a:t>
            </a:r>
            <a:r>
              <a:rPr lang="de-DE" dirty="0"/>
              <a:t>Benötigte Größe des Pflanzgefäßes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de-DE" dirty="0"/>
              <a:t> oberirdische Pflanzenmasse</a:t>
            </a:r>
          </a:p>
          <a:p>
            <a:pPr>
              <a:spcAft>
                <a:spcPts val="0"/>
              </a:spcAft>
            </a:pPr>
            <a:r>
              <a:rPr lang="de-DE" dirty="0"/>
              <a:t>Dicht durchwurzelte Gefäße können Wasser häufig schlecht aufnehmen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b="1" dirty="0" err="1"/>
              <a:t>Gießrand</a:t>
            </a:r>
            <a:r>
              <a:rPr lang="de-DE" sz="1900" dirty="0"/>
              <a:t> verhindert Überlaufen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7F8C252-250E-45E9-8D9F-041703350C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Wasserversorgung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881C33-5E80-4156-B3FA-C4226D5B4242}"/>
              </a:ext>
            </a:extLst>
          </p:cNvPr>
          <p:cNvSpPr txBox="1"/>
          <p:nvPr/>
        </p:nvSpPr>
        <p:spPr>
          <a:xfrm>
            <a:off x="7751802" y="2584369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(34)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65F381-BE8C-476E-98E6-FFDB636362E0}"/>
              </a:ext>
            </a:extLst>
          </p:cNvPr>
          <p:cNvSpPr txBox="1"/>
          <p:nvPr/>
        </p:nvSpPr>
        <p:spPr>
          <a:xfrm>
            <a:off x="7751801" y="4808347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196471B2-CED2-458F-80E5-AD17BDE4C82E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8A76FE-8B77-48E7-A362-9F76B6C9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37" y="3032735"/>
            <a:ext cx="2647234" cy="1991056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59DDAF1-B963-4D30-9DFC-F0A9CDCF428F}"/>
              </a:ext>
            </a:extLst>
          </p:cNvPr>
          <p:cNvCxnSpPr>
            <a:cxnSpLocks/>
          </p:cNvCxnSpPr>
          <p:nvPr/>
        </p:nvCxnSpPr>
        <p:spPr>
          <a:xfrm>
            <a:off x="6177150" y="3349234"/>
            <a:ext cx="0" cy="369309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59EF10EE-2358-4721-8405-54C99C13FE2F}"/>
              </a:ext>
            </a:extLst>
          </p:cNvPr>
          <p:cNvSpPr txBox="1"/>
          <p:nvPr/>
        </p:nvSpPr>
        <p:spPr>
          <a:xfrm>
            <a:off x="6278725" y="3394015"/>
            <a:ext cx="1025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FF0000"/>
                </a:solidFill>
                <a:latin typeface="+mn-lt"/>
              </a:rPr>
              <a:t>Gießrand</a:t>
            </a:r>
            <a:endParaRPr lang="de-DE" sz="1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AC3DCC-7A3E-4981-A2E2-B3FE471847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37" y="199250"/>
            <a:ext cx="2647235" cy="26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/>
              <a:t>Tropf-</a:t>
            </a:r>
            <a:r>
              <a:rPr lang="de-DE" sz="2600" dirty="0" err="1"/>
              <a:t>Blumat</a:t>
            </a:r>
            <a:endParaRPr lang="de-DE" sz="26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960327" y="1518947"/>
            <a:ext cx="3438492" cy="2694114"/>
          </a:xfrm>
        </p:spPr>
        <p:txBody>
          <a:bodyPr>
            <a:noAutofit/>
          </a:bodyPr>
          <a:lstStyle/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 err="1"/>
              <a:t>Tonkegel</a:t>
            </a:r>
            <a:r>
              <a:rPr lang="de-DE" sz="1900" dirty="0"/>
              <a:t> sind Feuchtesensoren und Tropfer zugleich 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900" dirty="0"/>
              <a:t>Membran gibt den Wasserdurchgang frei, wenn der Boden austrocknet und verschließt ihn wieder, sobald der Boden die gewünschte Feuchte erreicht</a:t>
            </a:r>
          </a:p>
          <a:p>
            <a:pPr marL="358775" indent="-3571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de-DE" sz="190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960326" y="1108177"/>
            <a:ext cx="6594662" cy="342900"/>
          </a:xfrm>
        </p:spPr>
        <p:txBody>
          <a:bodyPr/>
          <a:lstStyle/>
          <a:p>
            <a:r>
              <a:rPr lang="de-DE" sz="2000" dirty="0">
                <a:solidFill>
                  <a:schemeClr val="tx1"/>
                </a:solidFill>
                <a:latin typeface="+mj-lt"/>
              </a:rPr>
              <a:t>Automatisierung ohne Strom und Computer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5F5B6F1C-7407-4463-9853-BE0E7B779E04}"/>
              </a:ext>
            </a:extLst>
          </p:cNvPr>
          <p:cNvSpPr txBox="1">
            <a:spLocks/>
          </p:cNvSpPr>
          <p:nvPr/>
        </p:nvSpPr>
        <p:spPr>
          <a:xfrm>
            <a:off x="1517496" y="4262544"/>
            <a:ext cx="3096352" cy="352548"/>
          </a:xfrm>
          <a:prstGeom prst="rect">
            <a:avLst/>
          </a:prstGeom>
        </p:spPr>
        <p:txBody>
          <a:bodyPr vert="horz" lIns="0" rIns="0" bIns="0">
            <a:no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>
              <a:lnSpc>
                <a:spcPct val="100000"/>
              </a:lnSpc>
              <a:buNone/>
            </a:pPr>
            <a:r>
              <a:rPr lang="de-DE" sz="1900" dirty="0"/>
              <a:t>Wasserabgabe nur bei Bedarf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70AD543-60D9-40F0-9BD1-00BEFAFF0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03" y="4202730"/>
            <a:ext cx="320793" cy="392612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B97AC05-B850-4649-80DD-1B58457698EF}"/>
              </a:ext>
            </a:extLst>
          </p:cNvPr>
          <p:cNvSpPr/>
          <p:nvPr/>
        </p:nvSpPr>
        <p:spPr>
          <a:xfrm>
            <a:off x="960326" y="4201582"/>
            <a:ext cx="3653522" cy="464169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399AFAE-C4CB-43AE-944C-C0BBB6BFC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900" y="217636"/>
            <a:ext cx="1616597" cy="1560212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485B87E-9F80-4EEF-A406-FE809B538B3E}"/>
              </a:ext>
            </a:extLst>
          </p:cNvPr>
          <p:cNvSpPr txBox="1"/>
          <p:nvPr/>
        </p:nvSpPr>
        <p:spPr>
          <a:xfrm>
            <a:off x="7758497" y="1602791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(36)</a:t>
            </a:r>
          </a:p>
        </p:txBody>
      </p:sp>
      <p:sp>
        <p:nvSpPr>
          <p:cNvPr id="25" name="Titel 4">
            <a:extLst>
              <a:ext uri="{FF2B5EF4-FFF2-40B4-BE49-F238E27FC236}">
                <a16:creationId xmlns:a16="http://schemas.microsoft.com/office/drawing/2014/main" id="{2DD33E56-FED1-4AA1-9539-C69D7E7605C1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5F9D67-56C3-4D40-B8BE-6B875D89E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183" y="2185392"/>
            <a:ext cx="3555682" cy="2480359"/>
          </a:xfrm>
          <a:prstGeom prst="rect">
            <a:avLst/>
          </a:prstGeom>
        </p:spPr>
      </p:pic>
      <p:cxnSp>
        <p:nvCxnSpPr>
          <p:cNvPr id="30" name="Gerade Verbindung mit Pfeil 29"/>
          <p:cNvCxnSpPr>
            <a:cxnSpLocks/>
          </p:cNvCxnSpPr>
          <p:nvPr/>
        </p:nvCxnSpPr>
        <p:spPr>
          <a:xfrm>
            <a:off x="6183738" y="2773680"/>
            <a:ext cx="0" cy="172286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sm"/>
            <a:tailEnd type="triangle" w="lg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23803899-D2C1-428A-BD75-2D4598BE874B}"/>
              </a:ext>
            </a:extLst>
          </p:cNvPr>
          <p:cNvSpPr txBox="1"/>
          <p:nvPr/>
        </p:nvSpPr>
        <p:spPr>
          <a:xfrm>
            <a:off x="8020900" y="4450307"/>
            <a:ext cx="5248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(37)</a:t>
            </a:r>
          </a:p>
        </p:txBody>
      </p:sp>
    </p:spTree>
    <p:extLst>
      <p:ext uri="{BB962C8B-B14F-4D97-AF65-F5344CB8AC3E}">
        <p14:creationId xmlns:p14="http://schemas.microsoft.com/office/powerpoint/2010/main" val="37141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F66859-AB04-40B5-9D01-4C8A71E91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6262" y="1248199"/>
            <a:ext cx="5165374" cy="1680067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000" dirty="0">
                <a:solidFill>
                  <a:schemeClr val="tx1"/>
                </a:solidFill>
                <a:latin typeface="+mn-lt"/>
              </a:rPr>
              <a:t>Beet- und Balkonpflanzen</a:t>
            </a:r>
          </a:p>
          <a:p>
            <a:pPr lvl="1" indent="0">
              <a:spcBef>
                <a:spcPts val="0"/>
              </a:spcBef>
              <a:spcAft>
                <a:spcPts val="600"/>
              </a:spcAft>
            </a:pPr>
            <a:r>
              <a:rPr lang="de-DE" sz="1600" dirty="0">
                <a:solidFill>
                  <a:srgbClr val="7AB800"/>
                </a:solidFill>
                <a:latin typeface="+mn-lt"/>
              </a:rPr>
              <a:t>1.1. </a:t>
            </a:r>
            <a:r>
              <a:rPr lang="de-DE" sz="1600" dirty="0">
                <a:latin typeface="+mn-lt"/>
              </a:rPr>
              <a:t>Herausforderung Klimawandel</a:t>
            </a:r>
          </a:p>
          <a:p>
            <a:pPr lvl="1" indent="0">
              <a:spcBef>
                <a:spcPts val="0"/>
              </a:spcBef>
              <a:spcAft>
                <a:spcPts val="600"/>
              </a:spcAft>
            </a:pPr>
            <a:r>
              <a:rPr lang="de-DE" sz="1600" dirty="0">
                <a:solidFill>
                  <a:srgbClr val="7AB800"/>
                </a:solidFill>
                <a:latin typeface="+mn-lt"/>
              </a:rPr>
              <a:t>1.2.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Gewappnet für den Klimawandel</a:t>
            </a:r>
          </a:p>
          <a:p>
            <a:pPr lvl="1" indent="0">
              <a:spcBef>
                <a:spcPts val="0"/>
              </a:spcBef>
              <a:spcAft>
                <a:spcPts val="600"/>
              </a:spcAft>
            </a:pPr>
            <a:r>
              <a:rPr lang="de-DE" sz="1600" dirty="0">
                <a:solidFill>
                  <a:srgbClr val="7AB800"/>
                </a:solidFill>
                <a:latin typeface="+mn-lt"/>
              </a:rPr>
              <a:t>1.3. </a:t>
            </a:r>
            <a:r>
              <a:rPr lang="de-DE" sz="1600" dirty="0">
                <a:latin typeface="+mn-lt"/>
              </a:rPr>
              <a:t>Nachspielzeit</a:t>
            </a:r>
            <a:endParaRPr lang="de-DE" sz="16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000" dirty="0">
                <a:solidFill>
                  <a:schemeClr val="tx1"/>
                </a:solidFill>
                <a:latin typeface="+mn-lt"/>
              </a:rPr>
              <a:t>Stauden</a:t>
            </a:r>
          </a:p>
          <a:p>
            <a:pPr indent="539750">
              <a:lnSpc>
                <a:spcPct val="100000"/>
              </a:lnSpc>
              <a:spcAft>
                <a:spcPts val="600"/>
              </a:spcAft>
            </a:pPr>
            <a:r>
              <a:rPr lang="de-DE" sz="1600" dirty="0">
                <a:solidFill>
                  <a:srgbClr val="7AB800"/>
                </a:solidFill>
                <a:latin typeface="+mn-lt"/>
              </a:rPr>
              <a:t>2.1.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Stauden im Klimawandel</a:t>
            </a:r>
          </a:p>
          <a:p>
            <a:pPr indent="539750">
              <a:lnSpc>
                <a:spcPct val="100000"/>
              </a:lnSpc>
              <a:spcAft>
                <a:spcPts val="600"/>
              </a:spcAft>
            </a:pPr>
            <a:r>
              <a:rPr lang="de-DE" sz="1600" dirty="0">
                <a:solidFill>
                  <a:srgbClr val="7AB800"/>
                </a:solidFill>
                <a:latin typeface="+mn-lt"/>
              </a:rPr>
              <a:t>2.2. 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Trockenheitsverträgliche Stauden</a:t>
            </a:r>
          </a:p>
          <a:p>
            <a:pPr indent="893763">
              <a:lnSpc>
                <a:spcPct val="100000"/>
              </a:lnSpc>
              <a:spcAft>
                <a:spcPts val="600"/>
              </a:spcAft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	</a:t>
            </a:r>
            <a:r>
              <a:rPr lang="de-DE" sz="1400" dirty="0">
                <a:solidFill>
                  <a:srgbClr val="7AB800"/>
                </a:solidFill>
                <a:latin typeface="+mn-lt"/>
              </a:rPr>
              <a:t>2.2.1. </a:t>
            </a:r>
            <a:r>
              <a:rPr lang="de-DE" sz="1400" dirty="0">
                <a:solidFill>
                  <a:schemeClr val="tx1"/>
                </a:solidFill>
                <a:latin typeface="+mn-lt"/>
              </a:rPr>
              <a:t>Strategien und Erkennungsmerkmale</a:t>
            </a:r>
          </a:p>
          <a:p>
            <a:pPr indent="893763">
              <a:lnSpc>
                <a:spcPct val="100000"/>
              </a:lnSpc>
              <a:spcAft>
                <a:spcPts val="600"/>
              </a:spcAft>
            </a:pPr>
            <a:r>
              <a:rPr lang="de-DE" sz="1400" dirty="0">
                <a:solidFill>
                  <a:srgbClr val="7AB800"/>
                </a:solidFill>
                <a:latin typeface="+mn-lt"/>
              </a:rPr>
              <a:t>	2.2.2. </a:t>
            </a:r>
            <a:r>
              <a:rPr lang="de-DE" sz="1400" dirty="0">
                <a:solidFill>
                  <a:schemeClr val="tx1"/>
                </a:solidFill>
                <a:latin typeface="+mn-lt"/>
              </a:rPr>
              <a:t>Standortansprüche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Clr>
                <a:srgbClr val="7AB800"/>
              </a:buClr>
              <a:buFont typeface="+mj-lt"/>
              <a:buAutoNum type="arabicPeriod" startAt="3"/>
            </a:pPr>
            <a:r>
              <a:rPr lang="de-DE" sz="2000" dirty="0">
                <a:solidFill>
                  <a:schemeClr val="tx1"/>
                </a:solidFill>
                <a:latin typeface="+mn-lt"/>
              </a:rPr>
              <a:t>Gartengestaltung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Clr>
                <a:srgbClr val="7AB800"/>
              </a:buClr>
              <a:buFont typeface="+mj-lt"/>
              <a:buAutoNum type="arabicPeriod" startAt="3"/>
            </a:pPr>
            <a:r>
              <a:rPr lang="de-DE" sz="2000" dirty="0">
                <a:solidFill>
                  <a:schemeClr val="tx1"/>
                </a:solidFill>
                <a:latin typeface="+mn-lt"/>
              </a:rPr>
              <a:t>Fazit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4D70F0-183D-4DC4-9330-84ECBF1755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Gliederung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E20149BC-B692-485D-AC57-3317088690A3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Gliederung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49E37DA-7DDA-4006-9870-14B0F65C1ADF}"/>
              </a:ext>
            </a:extLst>
          </p:cNvPr>
          <p:cNvSpPr/>
          <p:nvPr/>
        </p:nvSpPr>
        <p:spPr>
          <a:xfrm>
            <a:off x="971550" y="1156759"/>
            <a:ext cx="4758688" cy="3841960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rgbClr val="79B8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7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69D98F-4756-474B-ADF3-39E23EEAAF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326" y="1830507"/>
            <a:ext cx="7373184" cy="3197595"/>
          </a:xfrm>
        </p:spPr>
        <p:txBody>
          <a:bodyPr/>
          <a:lstStyle/>
          <a:p>
            <a:r>
              <a:rPr lang="de-DE" dirty="0"/>
              <a:t>Gefäße besitzen einen doppelten Boden, der als Wasserspeicher dient</a:t>
            </a:r>
          </a:p>
          <a:p>
            <a:r>
              <a:rPr lang="de-DE" dirty="0"/>
              <a:t>Je nach Modell wird das Wasser über Dochte, Vliesstreifen oder eine spezielle Substratschicht in das Pflanzgefäß gesaugt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74C938-EFB5-473F-8F77-32E96E224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1127971"/>
            <a:ext cx="6576732" cy="444505"/>
          </a:xfrm>
        </p:spPr>
        <p:txBody>
          <a:bodyPr/>
          <a:lstStyle/>
          <a:p>
            <a:r>
              <a:rPr lang="de-DE" dirty="0"/>
              <a:t>Gefäße mit eingebautem Wasserspeicher</a:t>
            </a:r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9390A836-5847-4B2A-B23B-93E3D63CE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26" y="3572813"/>
            <a:ext cx="1296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2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5181EF-ED4D-46C3-BBE4-CC8B24A3A599}"/>
              </a:ext>
            </a:extLst>
          </p:cNvPr>
          <p:cNvSpPr txBox="1"/>
          <p:nvPr/>
        </p:nvSpPr>
        <p:spPr>
          <a:xfrm>
            <a:off x="6165897" y="4891564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(41)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8508C1-E4E6-43F6-9285-881DEA83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730" y="2924050"/>
            <a:ext cx="4239924" cy="218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C3F6969-CE56-470A-90CA-DCB531ADF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869" y="1581"/>
            <a:ext cx="988207" cy="14670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BACE552-CCCC-428A-899B-400B5212A7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782" y="-1805"/>
            <a:ext cx="2990868" cy="8814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A1025A-D960-4AA5-9D21-3E3D42EF4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1"/>
            <a:ext cx="3089564" cy="87462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BC0A25C-E1FB-4439-AD1C-DE9D63E77E92}"/>
              </a:ext>
            </a:extLst>
          </p:cNvPr>
          <p:cNvSpPr txBox="1"/>
          <p:nvPr/>
        </p:nvSpPr>
        <p:spPr>
          <a:xfrm>
            <a:off x="2833254" y="84651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(38)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8528AF-F38E-4D19-9586-333C765D5BD0}"/>
              </a:ext>
            </a:extLst>
          </p:cNvPr>
          <p:cNvSpPr txBox="1"/>
          <p:nvPr/>
        </p:nvSpPr>
        <p:spPr>
          <a:xfrm>
            <a:off x="7795329" y="1268714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(40)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6BD4842-321E-42E0-85AA-A19C81F208A9}"/>
              </a:ext>
            </a:extLst>
          </p:cNvPr>
          <p:cNvSpPr txBox="1"/>
          <p:nvPr/>
        </p:nvSpPr>
        <p:spPr>
          <a:xfrm>
            <a:off x="6200341" y="84651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(39)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5DE6D36B-2BB9-4DF7-B36F-12B4DBE14E9B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392512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93D7C8-0CC9-4EFC-9A4E-D0FB528134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Zu beachten: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25ABC25-072C-4F51-B585-63183A13C83D}"/>
              </a:ext>
            </a:extLst>
          </p:cNvPr>
          <p:cNvSpPr txBox="1">
            <a:spLocks/>
          </p:cNvSpPr>
          <p:nvPr/>
        </p:nvSpPr>
        <p:spPr>
          <a:xfrm>
            <a:off x="971550" y="1302318"/>
            <a:ext cx="4237759" cy="3754591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Vernässungsgefahr</a:t>
            </a:r>
            <a:r>
              <a:rPr lang="de-DE" dirty="0"/>
              <a:t> bei geringem Wasserbedarf der Pflanzen oder anhaltenden Niederschlägen</a:t>
            </a:r>
          </a:p>
          <a:p>
            <a:r>
              <a:rPr lang="de-DE" dirty="0"/>
              <a:t>In der Anwachsphase zusätzliches Gießen notwendig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700" dirty="0">
                <a:latin typeface="+mn-lt"/>
              </a:rPr>
              <a:t>Wurzeln sind noch nicht weit genug ausgebildet, um von unten geliefertes Wasser aufzusaugen</a:t>
            </a:r>
          </a:p>
          <a:p>
            <a:r>
              <a:rPr lang="de-DE" dirty="0"/>
              <a:t>Aufwand für regelmäßiges Nachfüllen des Wasserspeichers entfällt bei Systemen mit automatischer Befüllung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9E4ACF0-3318-431F-9586-D1D6B4A25C24}"/>
              </a:ext>
            </a:extLst>
          </p:cNvPr>
          <p:cNvSpPr txBox="1"/>
          <p:nvPr/>
        </p:nvSpPr>
        <p:spPr>
          <a:xfrm>
            <a:off x="7859768" y="3731148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(42)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673" y="1702234"/>
            <a:ext cx="2748485" cy="1951347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>
          <a:xfrm>
            <a:off x="5138206" y="3016034"/>
            <a:ext cx="323797" cy="327158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B118D1AA-3B11-4286-9162-2E379154CF86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980048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200" dirty="0"/>
              <a:t>1.3.  Nachspielzeit</a:t>
            </a:r>
          </a:p>
        </p:txBody>
      </p:sp>
    </p:spTree>
    <p:extLst>
      <p:ext uri="{BB962C8B-B14F-4D97-AF65-F5344CB8AC3E}">
        <p14:creationId xmlns:p14="http://schemas.microsoft.com/office/powerpoint/2010/main" val="1693603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A2BB4B-F8BD-4337-9FC3-62CB49F6AE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Verlängerte Herbstsaison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FC4E24-895E-40B0-9D35-BBF6BA559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0912" y="1264073"/>
            <a:ext cx="6798219" cy="1057275"/>
          </a:xfrm>
        </p:spPr>
        <p:txBody>
          <a:bodyPr>
            <a:normAutofit/>
          </a:bodyPr>
          <a:lstStyle/>
          <a:p>
            <a:pPr marL="2381" indent="0" algn="ctr">
              <a:buNone/>
            </a:pPr>
            <a:r>
              <a:rPr lang="de-DE" dirty="0"/>
              <a:t>Mit dem breit gefächerten </a:t>
            </a:r>
            <a:r>
              <a:rPr lang="de-DE" b="1" dirty="0"/>
              <a:t>Herbst-/Winter-Sortiment </a:t>
            </a:r>
            <a:r>
              <a:rPr lang="de-DE" dirty="0"/>
              <a:t>kann die verlängerte Vegetationsperiode genutzt und zum Ende des Jahres ein </a:t>
            </a:r>
            <a:r>
              <a:rPr lang="de-DE" b="1" dirty="0"/>
              <a:t>weiterer Höhepunkt </a:t>
            </a:r>
            <a:r>
              <a:rPr lang="de-DE" dirty="0"/>
              <a:t>auf Balkon und Terrasse gesetzt werden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EB94FF-8327-4BBF-9F8E-8837D1E89B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827" y="2444461"/>
            <a:ext cx="1966717" cy="247422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259B08-C692-4DC2-AD38-994A972A50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456" y="2449682"/>
            <a:ext cx="1763183" cy="246378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AC9C692-1C99-4F8B-85CB-F16098A3E1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5" y="2816426"/>
            <a:ext cx="2399763" cy="172750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D4F767F-FC9A-4183-A64F-F9D85CD0C3A3}"/>
              </a:ext>
            </a:extLst>
          </p:cNvPr>
          <p:cNvSpPr txBox="1"/>
          <p:nvPr/>
        </p:nvSpPr>
        <p:spPr>
          <a:xfrm>
            <a:off x="7502235" y="4902943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(46)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E1A205-F1BC-4CBD-BFA6-251141012B13}"/>
              </a:ext>
            </a:extLst>
          </p:cNvPr>
          <p:cNvSpPr txBox="1"/>
          <p:nvPr/>
        </p:nvSpPr>
        <p:spPr>
          <a:xfrm>
            <a:off x="3103779" y="4543933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(44)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4502A42-AFD8-432A-A55F-DBACD5B93B71}"/>
              </a:ext>
            </a:extLst>
          </p:cNvPr>
          <p:cNvSpPr txBox="1"/>
          <p:nvPr/>
        </p:nvSpPr>
        <p:spPr>
          <a:xfrm>
            <a:off x="5214330" y="4895930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(45)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960325" y="1218510"/>
            <a:ext cx="6939394" cy="1042097"/>
          </a:xfrm>
          <a:prstGeom prst="roundRect">
            <a:avLst/>
          </a:prstGeom>
          <a:ln w="28575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Blatt">
            <a:extLst>
              <a:ext uri="{FF2B5EF4-FFF2-40B4-BE49-F238E27FC236}">
                <a16:creationId xmlns:a16="http://schemas.microsoft.com/office/drawing/2014/main" id="{5E006B41-C976-446C-8D28-C7B17E667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724567" flipV="1">
            <a:off x="5026450" y="209691"/>
            <a:ext cx="695503" cy="695503"/>
          </a:xfrm>
          <a:prstGeom prst="rect">
            <a:avLst/>
          </a:prstGeom>
        </p:spPr>
      </p:pic>
      <p:pic>
        <p:nvPicPr>
          <p:cNvPr id="16" name="Grafik 15" descr="Blatt">
            <a:extLst>
              <a:ext uri="{FF2B5EF4-FFF2-40B4-BE49-F238E27FC236}">
                <a16:creationId xmlns:a16="http://schemas.microsoft.com/office/drawing/2014/main" id="{A3B4BF03-F932-4A7E-A28E-9D920BF27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977246" flipH="1" flipV="1">
            <a:off x="5829420" y="547959"/>
            <a:ext cx="606959" cy="606959"/>
          </a:xfrm>
          <a:prstGeom prst="rect">
            <a:avLst/>
          </a:prstGeom>
        </p:spPr>
      </p:pic>
      <p:pic>
        <p:nvPicPr>
          <p:cNvPr id="17" name="Grafik 16" descr="Blatt">
            <a:extLst>
              <a:ext uri="{FF2B5EF4-FFF2-40B4-BE49-F238E27FC236}">
                <a16:creationId xmlns:a16="http://schemas.microsoft.com/office/drawing/2014/main" id="{F1FBF180-A46C-4521-8FA5-16B8FA4BE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875433" flipH="1" flipV="1">
            <a:off x="6524796" y="450796"/>
            <a:ext cx="500777" cy="5007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046A7BF-AC39-4CC8-9B99-12C4354AEE4D}"/>
              </a:ext>
            </a:extLst>
          </p:cNvPr>
          <p:cNvSpPr txBox="1"/>
          <p:nvPr/>
        </p:nvSpPr>
        <p:spPr>
          <a:xfrm>
            <a:off x="7005735" y="892054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(43)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5C6693D7-BB16-4092-88D7-C68FEA741C46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1065050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B827B9-8230-41EC-8A46-27F4C5252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3690504" cy="3197595"/>
          </a:xfrm>
        </p:spPr>
        <p:txBody>
          <a:bodyPr/>
          <a:lstStyle/>
          <a:p>
            <a:r>
              <a:rPr lang="de-DE" dirty="0"/>
              <a:t>Farb- und formschönes, winter- oder immergrünes Laub </a:t>
            </a:r>
          </a:p>
          <a:p>
            <a:r>
              <a:rPr lang="de-DE" dirty="0"/>
              <a:t>Blüten</a:t>
            </a:r>
          </a:p>
          <a:p>
            <a:r>
              <a:rPr lang="de-DE" dirty="0"/>
              <a:t>Fruchtschmuck</a:t>
            </a:r>
          </a:p>
          <a:p>
            <a:r>
              <a:rPr lang="de-DE" dirty="0"/>
              <a:t>Besondere Wuchsform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FC8AE6-93DA-470E-BC10-166D802D73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Schmuckaspekte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D388A1-A32C-42A1-B73F-C4C883FB2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261" y="216098"/>
            <a:ext cx="2833254" cy="188923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89A9F7-99A0-4189-AC50-EA05B4FDE315}"/>
              </a:ext>
            </a:extLst>
          </p:cNvPr>
          <p:cNvSpPr txBox="1"/>
          <p:nvPr/>
        </p:nvSpPr>
        <p:spPr>
          <a:xfrm>
            <a:off x="4863648" y="2067648"/>
            <a:ext cx="289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Purpurglöckchen</a:t>
            </a:r>
            <a:r>
              <a:rPr lang="de-DE" sz="1100" dirty="0">
                <a:latin typeface="+mn-lt"/>
              </a:rPr>
              <a:t> </a:t>
            </a:r>
            <a:r>
              <a:rPr lang="de-DE" sz="1050" dirty="0">
                <a:latin typeface="+mn-lt"/>
              </a:rPr>
              <a:t>(</a:t>
            </a:r>
            <a:r>
              <a:rPr lang="de-DE" sz="1050" i="1" dirty="0" err="1">
                <a:latin typeface="+mn-lt"/>
              </a:rPr>
              <a:t>Heuchera</a:t>
            </a:r>
            <a:r>
              <a:rPr lang="de-DE" sz="1050" dirty="0">
                <a:latin typeface="+mn-lt"/>
              </a:rPr>
              <a:t>-Hybriden)</a:t>
            </a:r>
            <a:endParaRPr lang="de-DE" sz="800" dirty="0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DB4796-D2AE-41FC-AB19-A8C5202CD17D}"/>
              </a:ext>
            </a:extLst>
          </p:cNvPr>
          <p:cNvSpPr txBox="1"/>
          <p:nvPr/>
        </p:nvSpPr>
        <p:spPr>
          <a:xfrm>
            <a:off x="7724506" y="4464756"/>
            <a:ext cx="48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(49)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322195-715D-4909-B805-6500904B659C}"/>
              </a:ext>
            </a:extLst>
          </p:cNvPr>
          <p:cNvSpPr txBox="1"/>
          <p:nvPr/>
        </p:nvSpPr>
        <p:spPr>
          <a:xfrm>
            <a:off x="3915641" y="446475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(48)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C896E61A-31E8-4696-A3D4-8D176841BD3F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1122F5-59E3-48EC-965B-C54A17B65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5290" y="2541602"/>
            <a:ext cx="2833254" cy="21039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F92CB1C-F32D-4C30-87DC-498A8677D2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1" y="3138055"/>
            <a:ext cx="2937164" cy="150752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2728507-B679-456A-A47A-908C5E717FAF}"/>
              </a:ext>
            </a:extLst>
          </p:cNvPr>
          <p:cNvSpPr txBox="1"/>
          <p:nvPr/>
        </p:nvSpPr>
        <p:spPr>
          <a:xfrm>
            <a:off x="7718980" y="1925306"/>
            <a:ext cx="48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(47)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92EA1E1-36DA-4DF9-8D2E-84B2DABBA9AF}"/>
              </a:ext>
            </a:extLst>
          </p:cNvPr>
          <p:cNvSpPr txBox="1"/>
          <p:nvPr/>
        </p:nvSpPr>
        <p:spPr>
          <a:xfrm>
            <a:off x="937181" y="4645580"/>
            <a:ext cx="2893867" cy="28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Stacheldraht </a:t>
            </a: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05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Calocephalus</a:t>
            </a:r>
            <a:r>
              <a:rPr lang="de-D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05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brownii</a:t>
            </a: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500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75CF49-BB7C-4CFA-BCD3-9EF111E6ABD3}"/>
              </a:ext>
            </a:extLst>
          </p:cNvPr>
          <p:cNvSpPr txBox="1"/>
          <p:nvPr/>
        </p:nvSpPr>
        <p:spPr>
          <a:xfrm>
            <a:off x="4925290" y="4645579"/>
            <a:ext cx="3131128" cy="28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Herbst-Chrysantheme </a:t>
            </a: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05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Chrysanthemum</a:t>
            </a:r>
            <a:r>
              <a:rPr lang="de-DE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-Hybride)</a:t>
            </a:r>
            <a:endParaRPr lang="de-DE" sz="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8380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109934-4C87-4832-B421-9445F607B3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Überwinterung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03905E-544A-4611-B638-EBBCF1580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1732" y="1239981"/>
            <a:ext cx="3829050" cy="3754581"/>
          </a:xfrm>
        </p:spPr>
        <p:txBody>
          <a:bodyPr>
            <a:normAutofit/>
          </a:bodyPr>
          <a:lstStyle/>
          <a:p>
            <a:pPr marL="361950" indent="-360363"/>
            <a:r>
              <a:rPr lang="de-DE" dirty="0"/>
              <a:t>Auch prinzipiell winterharte Pflanzen überleben den Winter im Topf nur in den seltensten Fällen ohne Schutz</a:t>
            </a:r>
          </a:p>
          <a:p>
            <a:pPr marL="714375" lvl="1" indent="-352425"/>
            <a:r>
              <a:rPr lang="de-DE" sz="1900" dirty="0"/>
              <a:t>Geringes Topfvolumen friert viel schneller durch als Boden</a:t>
            </a:r>
          </a:p>
          <a:p>
            <a:pPr marL="714375" lvl="1" indent="-352425"/>
            <a:r>
              <a:rPr lang="de-DE" sz="1900" dirty="0"/>
              <a:t>Wurzelballen unterliegt ständigem Wechsel zwischen Durchfrieren und Auftauen </a:t>
            </a:r>
          </a:p>
          <a:p>
            <a:pPr marL="714375" lvl="1" indent="-352425">
              <a:buFont typeface="Calibri" panose="020F0502020204030204" pitchFamily="34" charset="0"/>
              <a:buChar char="→"/>
            </a:pPr>
            <a:r>
              <a:rPr lang="de-DE" sz="1900" b="1" dirty="0"/>
              <a:t>Winterschutz!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C56E18-7883-4538-A8B5-B53341A0814E}"/>
              </a:ext>
            </a:extLst>
          </p:cNvPr>
          <p:cNvSpPr txBox="1"/>
          <p:nvPr/>
        </p:nvSpPr>
        <p:spPr>
          <a:xfrm>
            <a:off x="2642889" y="4328489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(50)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337CB0-6A39-4D3B-852A-1AC0FDEF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688" y="229156"/>
            <a:ext cx="578029" cy="5926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A8F015-A3BB-40D4-B198-10C10DB9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133" y="641867"/>
            <a:ext cx="487809" cy="5001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FAB3537-6691-4B83-B74A-554DD1BE4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314" y="194301"/>
            <a:ext cx="395259" cy="40526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D80C968-9F6F-43C5-8FA4-B67B3E395BF4}"/>
              </a:ext>
            </a:extLst>
          </p:cNvPr>
          <p:cNvSpPr txBox="1"/>
          <p:nvPr/>
        </p:nvSpPr>
        <p:spPr>
          <a:xfrm>
            <a:off x="4917224" y="992689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C16BB39D-8B93-4499-A7BC-83BA1394C6AC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FF5EC4-C0FD-4E1C-9A9D-A1BD6B1B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248" y="1790059"/>
            <a:ext cx="3088933" cy="19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59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E5AB59-E4B7-42FF-B1EA-DC6992AA29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18192"/>
            <a:ext cx="7434000" cy="452438"/>
          </a:xfrm>
        </p:spPr>
        <p:txBody>
          <a:bodyPr/>
          <a:lstStyle/>
          <a:p>
            <a:r>
              <a:rPr lang="de-DE" sz="3600">
                <a:latin typeface="+mj-lt"/>
              </a:rPr>
              <a:t>2. Stauden</a:t>
            </a:r>
            <a:endParaRPr lang="de-DE" dirty="0">
              <a:latin typeface="+mj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ACE731-9EF8-4E3D-AB34-FF053F066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939A7-152B-478E-8641-02ABBDF99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384F5F-DD8A-4F2A-86BA-D96FEC1726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03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E86856-9732-42D8-9F16-FE184738C5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sind Stauden?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C5AB2B-AC3F-4BDB-B6EB-3EFBD2619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742559"/>
            <a:ext cx="7469064" cy="28013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1950" indent="-360363"/>
            <a:r>
              <a:rPr lang="de-DE" dirty="0"/>
              <a:t>Sie entwickeln sich jedes Jahr aufs Neue im Frühjahr aus einem unterirdischen Wurzelstock und sterben zum Winter hin oberirdisch ab </a:t>
            </a:r>
          </a:p>
          <a:p>
            <a:pPr marL="361950" indent="-360363"/>
            <a:r>
              <a:rPr lang="de-DE" dirty="0"/>
              <a:t>Der unterirdische Teil der Pflanze überdauert und beginnt den Zyklus nach dem Winter von Neuem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45BDFAB-ADE4-473D-B2A7-92BE1662C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Stauden sind mehrjährige, winterharte Gewächse.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20104A-079A-451D-9BC7-14F6D4009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604" y="3213906"/>
            <a:ext cx="1805237" cy="13720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DB1BCA-E9AC-48DB-9100-8955BDE9A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158" y="3223863"/>
            <a:ext cx="1687824" cy="13684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52C701-2421-430C-9B88-762836F61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179" y="3217537"/>
            <a:ext cx="1559641" cy="138112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4D2DC13-190C-4FDB-93E4-48CF2BE38E68}"/>
              </a:ext>
            </a:extLst>
          </p:cNvPr>
          <p:cNvSpPr txBox="1"/>
          <p:nvPr/>
        </p:nvSpPr>
        <p:spPr>
          <a:xfrm>
            <a:off x="1005549" y="4586005"/>
            <a:ext cx="1848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Pfingstrose – Frühling </a:t>
            </a:r>
            <a:r>
              <a:rPr lang="de-DE" sz="800" dirty="0">
                <a:latin typeface="+mn-lt"/>
              </a:rPr>
              <a:t>(51)</a:t>
            </a:r>
            <a:endParaRPr lang="de-DE" sz="12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2BC30E2-3B74-4D61-8564-1EEF76290063}"/>
              </a:ext>
            </a:extLst>
          </p:cNvPr>
          <p:cNvSpPr txBox="1"/>
          <p:nvPr/>
        </p:nvSpPr>
        <p:spPr>
          <a:xfrm>
            <a:off x="6195047" y="4599905"/>
            <a:ext cx="1738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Pfingstrose – Herbst </a:t>
            </a:r>
            <a:r>
              <a:rPr lang="de-DE" sz="800" dirty="0">
                <a:latin typeface="+mn-lt"/>
              </a:rPr>
              <a:t>(53)</a:t>
            </a:r>
            <a:endParaRPr lang="de-DE" sz="120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195BB84-C864-468E-8262-064698355057}"/>
              </a:ext>
            </a:extLst>
          </p:cNvPr>
          <p:cNvSpPr txBox="1"/>
          <p:nvPr/>
        </p:nvSpPr>
        <p:spPr>
          <a:xfrm>
            <a:off x="3697202" y="4599905"/>
            <a:ext cx="2100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Pfingstrose – Frühsommer </a:t>
            </a:r>
            <a:r>
              <a:rPr lang="de-DE" sz="800" dirty="0">
                <a:latin typeface="+mn-lt"/>
              </a:rPr>
              <a:t>(52)</a:t>
            </a:r>
            <a:endParaRPr lang="de-DE" sz="1200" dirty="0">
              <a:latin typeface="+mn-lt"/>
            </a:endParaRP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4C770A8E-E33C-45D9-94AE-C541DBFDFF4C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386622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5EFC31-8586-4215-A139-44D40E139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102" y="1180526"/>
            <a:ext cx="3552117" cy="392731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Stauden haben sich an die Bedingungen ihres </a:t>
            </a:r>
            <a:r>
              <a:rPr lang="de-DE" b="1" dirty="0"/>
              <a:t>Naturstandorts</a:t>
            </a:r>
            <a:r>
              <a:rPr lang="de-DE" dirty="0"/>
              <a:t> angepasst</a:t>
            </a:r>
          </a:p>
          <a:p>
            <a:pPr lvl="1"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sz="1900" b="1" dirty="0">
                <a:latin typeface="+mn-lt"/>
              </a:rPr>
              <a:t>Natürlicher</a:t>
            </a:r>
            <a:r>
              <a:rPr lang="de-DE" sz="1900" dirty="0">
                <a:latin typeface="+mn-lt"/>
              </a:rPr>
              <a:t> </a:t>
            </a:r>
            <a:r>
              <a:rPr lang="de-DE" sz="1900" b="1" dirty="0">
                <a:latin typeface="+mn-lt"/>
              </a:rPr>
              <a:t>Standort </a:t>
            </a:r>
            <a:r>
              <a:rPr lang="de-DE" sz="1900" dirty="0">
                <a:latin typeface="+mn-lt"/>
              </a:rPr>
              <a:t>gibt</a:t>
            </a:r>
            <a:r>
              <a:rPr lang="de-DE" sz="1900" b="1" dirty="0">
                <a:latin typeface="+mn-lt"/>
              </a:rPr>
              <a:t> </a:t>
            </a:r>
            <a:r>
              <a:rPr lang="de-DE" sz="1900" dirty="0">
                <a:latin typeface="+mn-lt"/>
              </a:rPr>
              <a:t>Auskunft über Bedingungen, unter denen die Staude auch im </a:t>
            </a:r>
            <a:r>
              <a:rPr lang="de-DE" sz="1900" b="1" dirty="0">
                <a:latin typeface="+mn-lt"/>
              </a:rPr>
              <a:t>Garten</a:t>
            </a:r>
            <a:r>
              <a:rPr lang="de-DE" sz="1900" dirty="0">
                <a:latin typeface="+mn-lt"/>
              </a:rPr>
              <a:t> gut gedeihen kann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Je besser die </a:t>
            </a:r>
            <a:r>
              <a:rPr lang="de-DE" sz="1900" b="1" dirty="0">
                <a:latin typeface="+mn-lt"/>
              </a:rPr>
              <a:t>Passung zwischen Pflanze und Standort</a:t>
            </a:r>
            <a:r>
              <a:rPr lang="de-DE" sz="1900" dirty="0">
                <a:latin typeface="+mn-lt"/>
              </a:rPr>
              <a:t>, desto </a:t>
            </a:r>
            <a:r>
              <a:rPr lang="de-DE" sz="1900" b="1" dirty="0">
                <a:latin typeface="+mn-lt"/>
              </a:rPr>
              <a:t>pflegeleichter</a:t>
            </a:r>
            <a:r>
              <a:rPr lang="de-DE" sz="1900" dirty="0">
                <a:latin typeface="+mn-lt"/>
              </a:rPr>
              <a:t> und </a:t>
            </a:r>
            <a:r>
              <a:rPr lang="de-DE" sz="1900" b="1" dirty="0">
                <a:latin typeface="+mn-lt"/>
              </a:rPr>
              <a:t>langlebiger</a:t>
            </a:r>
            <a:r>
              <a:rPr lang="de-DE" sz="1900" dirty="0">
                <a:latin typeface="+mn-lt"/>
              </a:rPr>
              <a:t> die Pflanzung</a:t>
            </a:r>
            <a:endParaRPr lang="de-DE" sz="1900" b="1" dirty="0">
              <a:latin typeface="+mn-lt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9EDEAD-4C51-4504-B5A4-85912427D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Standortansprüche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1AFBE4-58DC-49BE-8CD0-F0BD9F57B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83" y="2219379"/>
            <a:ext cx="741915" cy="14359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E15BCE-3224-49E6-AD39-6B8D09FF4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086" y="3763051"/>
            <a:ext cx="267764" cy="2813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E040CB5-67CA-4D51-8059-0C38C252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083" y="4029098"/>
            <a:ext cx="267764" cy="2813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38A65D-09AE-42C4-8EFF-58AAF2504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751" y="3763051"/>
            <a:ext cx="258687" cy="28137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EF423DB-E5DD-47CA-BACC-8956108B3E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26" y="3747717"/>
            <a:ext cx="1113215" cy="5627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71907C4-611D-4245-A6E0-F4E365D80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31" y="1184079"/>
            <a:ext cx="619767" cy="60889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3E51B46-BC52-4A1F-AAB5-A51770CFC9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80" y="1180526"/>
            <a:ext cx="195854" cy="57693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B3D4326-7A22-436E-B15F-4BA1A1A897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628" y="2210160"/>
            <a:ext cx="434003" cy="84334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28EB2EE-94BB-4E60-A22B-87C1F23E9D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24" y="2633796"/>
            <a:ext cx="553887" cy="49775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7B72F143-4080-445F-A39A-BFFF4E6612F5}"/>
              </a:ext>
            </a:extLst>
          </p:cNvPr>
          <p:cNvSpPr txBox="1"/>
          <p:nvPr/>
        </p:nvSpPr>
        <p:spPr>
          <a:xfrm>
            <a:off x="740214" y="4331087"/>
            <a:ext cx="1558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+mn-lt"/>
              </a:rPr>
              <a:t>Bodenverhältnisse</a:t>
            </a:r>
            <a:endParaRPr lang="de-DE" sz="1200" dirty="0">
              <a:latin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4CB360C-E0ED-4F56-A290-1FFE7FDB1F74}"/>
              </a:ext>
            </a:extLst>
          </p:cNvPr>
          <p:cNvSpPr txBox="1"/>
          <p:nvPr/>
        </p:nvSpPr>
        <p:spPr>
          <a:xfrm>
            <a:off x="2925730" y="4334419"/>
            <a:ext cx="1502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+mn-lt"/>
              </a:rPr>
              <a:t>Nährstoffangebot</a:t>
            </a:r>
            <a:endParaRPr lang="de-DE" sz="1200" dirty="0">
              <a:latin typeface="+mn-lt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63FB6E5-C761-4B3B-B6F5-26AFDB17A09F}"/>
              </a:ext>
            </a:extLst>
          </p:cNvPr>
          <p:cNvSpPr txBox="1"/>
          <p:nvPr/>
        </p:nvSpPr>
        <p:spPr>
          <a:xfrm>
            <a:off x="808801" y="2937361"/>
            <a:ext cx="68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+mn-lt"/>
              </a:rPr>
              <a:t>Wind</a:t>
            </a:r>
            <a:endParaRPr lang="de-DE" sz="1200" dirty="0">
              <a:latin typeface="+mn-lt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75C97BE-6F19-4165-B844-E81354684B78}"/>
              </a:ext>
            </a:extLst>
          </p:cNvPr>
          <p:cNvSpPr txBox="1"/>
          <p:nvPr/>
        </p:nvSpPr>
        <p:spPr>
          <a:xfrm>
            <a:off x="3386226" y="2942380"/>
            <a:ext cx="1126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+mn-lt"/>
              </a:rPr>
              <a:t>Feuchtigkeit</a:t>
            </a:r>
            <a:endParaRPr lang="de-DE" sz="1200" dirty="0">
              <a:latin typeface="+mn-lt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1230F01-7A8B-4AFC-B2EF-1D9BD4C379C2}"/>
              </a:ext>
            </a:extLst>
          </p:cNvPr>
          <p:cNvSpPr txBox="1"/>
          <p:nvPr/>
        </p:nvSpPr>
        <p:spPr>
          <a:xfrm>
            <a:off x="1524363" y="1539867"/>
            <a:ext cx="533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+mn-lt"/>
              </a:rPr>
              <a:t>Licht</a:t>
            </a:r>
            <a:endParaRPr lang="de-DE" sz="1200" dirty="0">
              <a:latin typeface="+mn-lt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4B08CBC-D491-4F33-8A92-7DB7A50CFF70}"/>
              </a:ext>
            </a:extLst>
          </p:cNvPr>
          <p:cNvSpPr txBox="1"/>
          <p:nvPr/>
        </p:nvSpPr>
        <p:spPr>
          <a:xfrm>
            <a:off x="3339218" y="1538878"/>
            <a:ext cx="104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400" dirty="0">
                <a:latin typeface="+mn-lt"/>
              </a:rPr>
              <a:t>Temperatur</a:t>
            </a:r>
            <a:endParaRPr lang="de-DE" sz="1200" dirty="0">
              <a:latin typeface="+mn-lt"/>
            </a:endParaRPr>
          </a:p>
        </p:txBody>
      </p:sp>
      <p:sp>
        <p:nvSpPr>
          <p:cNvPr id="37" name="Bogen 36">
            <a:extLst>
              <a:ext uri="{FF2B5EF4-FFF2-40B4-BE49-F238E27FC236}">
                <a16:creationId xmlns:a16="http://schemas.microsoft.com/office/drawing/2014/main" id="{D47697AC-1069-4650-B7B2-70F13B9A799A}"/>
              </a:ext>
            </a:extLst>
          </p:cNvPr>
          <p:cNvSpPr/>
          <p:nvPr/>
        </p:nvSpPr>
        <p:spPr>
          <a:xfrm rot="18780057">
            <a:off x="1052405" y="1487397"/>
            <a:ext cx="3088614" cy="2973344"/>
          </a:xfrm>
          <a:prstGeom prst="arc">
            <a:avLst>
              <a:gd name="adj1" fmla="val 17715417"/>
              <a:gd name="adj2" fmla="val 19678523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ogen 41">
            <a:extLst>
              <a:ext uri="{FF2B5EF4-FFF2-40B4-BE49-F238E27FC236}">
                <a16:creationId xmlns:a16="http://schemas.microsoft.com/office/drawing/2014/main" id="{14C564D1-B72D-4170-9139-1981CF549E79}"/>
              </a:ext>
            </a:extLst>
          </p:cNvPr>
          <p:cNvSpPr/>
          <p:nvPr/>
        </p:nvSpPr>
        <p:spPr>
          <a:xfrm rot="18780057">
            <a:off x="1057504" y="1477828"/>
            <a:ext cx="3088614" cy="2973344"/>
          </a:xfrm>
          <a:prstGeom prst="arc">
            <a:avLst>
              <a:gd name="adj1" fmla="val 454337"/>
              <a:gd name="adj2" fmla="val 2457343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Bogen 42">
            <a:extLst>
              <a:ext uri="{FF2B5EF4-FFF2-40B4-BE49-F238E27FC236}">
                <a16:creationId xmlns:a16="http://schemas.microsoft.com/office/drawing/2014/main" id="{E6CCE105-7B79-4A66-934F-9CC7642F7570}"/>
              </a:ext>
            </a:extLst>
          </p:cNvPr>
          <p:cNvSpPr/>
          <p:nvPr/>
        </p:nvSpPr>
        <p:spPr>
          <a:xfrm rot="18780057">
            <a:off x="1060318" y="1487397"/>
            <a:ext cx="3088614" cy="2973344"/>
          </a:xfrm>
          <a:prstGeom prst="arc">
            <a:avLst>
              <a:gd name="adj1" fmla="val 3687843"/>
              <a:gd name="adj2" fmla="val 4622124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Bogen 43">
            <a:extLst>
              <a:ext uri="{FF2B5EF4-FFF2-40B4-BE49-F238E27FC236}">
                <a16:creationId xmlns:a16="http://schemas.microsoft.com/office/drawing/2014/main" id="{FFE676A2-98FF-414F-92FB-CA02CBEAE033}"/>
              </a:ext>
            </a:extLst>
          </p:cNvPr>
          <p:cNvSpPr/>
          <p:nvPr/>
        </p:nvSpPr>
        <p:spPr>
          <a:xfrm rot="18780057">
            <a:off x="1052405" y="1477829"/>
            <a:ext cx="3088614" cy="2973344"/>
          </a:xfrm>
          <a:prstGeom prst="arc">
            <a:avLst>
              <a:gd name="adj1" fmla="val 7572376"/>
              <a:gd name="adj2" fmla="val 8628877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Bogen 44">
            <a:extLst>
              <a:ext uri="{FF2B5EF4-FFF2-40B4-BE49-F238E27FC236}">
                <a16:creationId xmlns:a16="http://schemas.microsoft.com/office/drawing/2014/main" id="{C9B7FD62-DE55-4A78-B98E-6ADBBBDBB04F}"/>
              </a:ext>
            </a:extLst>
          </p:cNvPr>
          <p:cNvSpPr/>
          <p:nvPr/>
        </p:nvSpPr>
        <p:spPr>
          <a:xfrm rot="18780057">
            <a:off x="1060712" y="1487397"/>
            <a:ext cx="3088614" cy="2973344"/>
          </a:xfrm>
          <a:prstGeom prst="arc">
            <a:avLst>
              <a:gd name="adj1" fmla="val 11825649"/>
              <a:gd name="adj2" fmla="val 12974037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Bogen 45">
            <a:extLst>
              <a:ext uri="{FF2B5EF4-FFF2-40B4-BE49-F238E27FC236}">
                <a16:creationId xmlns:a16="http://schemas.microsoft.com/office/drawing/2014/main" id="{839860B9-AE50-4A8E-ABC4-49044D2E6D19}"/>
              </a:ext>
            </a:extLst>
          </p:cNvPr>
          <p:cNvSpPr/>
          <p:nvPr/>
        </p:nvSpPr>
        <p:spPr>
          <a:xfrm rot="18780057">
            <a:off x="1052405" y="1496966"/>
            <a:ext cx="3088614" cy="2973344"/>
          </a:xfrm>
          <a:prstGeom prst="arc">
            <a:avLst>
              <a:gd name="adj1" fmla="val 14691590"/>
              <a:gd name="adj2" fmla="val 16420702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itel 4">
            <a:extLst>
              <a:ext uri="{FF2B5EF4-FFF2-40B4-BE49-F238E27FC236}">
                <a16:creationId xmlns:a16="http://schemas.microsoft.com/office/drawing/2014/main" id="{E2D4C447-3BAB-4AE2-87AE-29D85D62C48A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A090A39-5340-4073-9D66-E6C12BC5CDE1}"/>
              </a:ext>
            </a:extLst>
          </p:cNvPr>
          <p:cNvSpPr txBox="1"/>
          <p:nvPr/>
        </p:nvSpPr>
        <p:spPr>
          <a:xfrm>
            <a:off x="3939901" y="4677595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(54)</a:t>
            </a:r>
          </a:p>
        </p:txBody>
      </p:sp>
    </p:spTree>
    <p:extLst>
      <p:ext uri="{BB962C8B-B14F-4D97-AF65-F5344CB8AC3E}">
        <p14:creationId xmlns:p14="http://schemas.microsoft.com/office/powerpoint/2010/main" val="2817650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200" dirty="0"/>
              <a:t>2.1.  Stauden im Klimawandel</a:t>
            </a:r>
          </a:p>
        </p:txBody>
      </p:sp>
    </p:spTree>
    <p:extLst>
      <p:ext uri="{BB962C8B-B14F-4D97-AF65-F5344CB8AC3E}">
        <p14:creationId xmlns:p14="http://schemas.microsoft.com/office/powerpoint/2010/main" val="214392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14E7B6-4056-4709-AEDB-15DB5A912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Herausforderung Klimawandel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DF120C-D53C-481D-A449-D4C09456B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7224" y="3992837"/>
            <a:ext cx="6591876" cy="709770"/>
          </a:xfrm>
        </p:spPr>
        <p:txBody>
          <a:bodyPr>
            <a:noAutofit/>
          </a:bodyPr>
          <a:lstStyle/>
          <a:p>
            <a:pPr marL="46038" indent="0">
              <a:buNone/>
              <a:tabLst>
                <a:tab pos="179388" algn="l"/>
              </a:tabLst>
            </a:pPr>
            <a:r>
              <a:rPr lang="de-DE" b="1" dirty="0"/>
              <a:t>Hitze- und trockenheitsverträgliche </a:t>
            </a:r>
            <a:r>
              <a:rPr lang="de-DE" dirty="0"/>
              <a:t>Pflanzen, sowie </a:t>
            </a:r>
            <a:r>
              <a:rPr lang="de-DE" b="1" dirty="0"/>
              <a:t>anpassungs-fähige</a:t>
            </a:r>
            <a:r>
              <a:rPr lang="de-DE" dirty="0"/>
              <a:t> </a:t>
            </a:r>
            <a:r>
              <a:rPr lang="de-DE" b="1" dirty="0"/>
              <a:t>Allrounder</a:t>
            </a:r>
            <a:r>
              <a:rPr lang="de-DE" dirty="0"/>
              <a:t> werden künftig besonders gefragt sein!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41854E-2A52-47A4-B66C-5DB2E6B31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26" y="1290166"/>
            <a:ext cx="913565" cy="8975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2F063E-B422-40FF-A6C7-135388B64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613" y="1206068"/>
            <a:ext cx="333240" cy="9816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094774-26A6-4074-B58B-055E76487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170" y="1347555"/>
            <a:ext cx="1067043" cy="6986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CD90ED-9A41-40C2-B30F-8DB850C70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654" y="1741195"/>
            <a:ext cx="405175" cy="5289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5F3456B-2530-423A-B572-38D0B5A0A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299" y="1290166"/>
            <a:ext cx="924034" cy="6986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26AD2B0-88E5-4242-A582-0E5512D25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431" y="1769926"/>
            <a:ext cx="215949" cy="55257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83B7DB6-4EF9-4B8B-A86B-7F63343D3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163" y="1383013"/>
            <a:ext cx="833787" cy="90659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2FC30B8-CB9B-4787-AFE4-5CD3178F186B}"/>
              </a:ext>
            </a:extLst>
          </p:cNvPr>
          <p:cNvSpPr txBox="1"/>
          <p:nvPr/>
        </p:nvSpPr>
        <p:spPr>
          <a:xfrm>
            <a:off x="1036810" y="2568233"/>
            <a:ext cx="1674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Hitzewellen und Trockenperioden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136DF8D-7738-4D8B-9EC1-E67188ADF080}"/>
              </a:ext>
            </a:extLst>
          </p:cNvPr>
          <p:cNvSpPr txBox="1"/>
          <p:nvPr/>
        </p:nvSpPr>
        <p:spPr>
          <a:xfrm>
            <a:off x="3356733" y="2535268"/>
            <a:ext cx="167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Feuchte, schneearme Winter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7EEA567-CE33-4922-B9DD-E7F8FB593FBB}"/>
              </a:ext>
            </a:extLst>
          </p:cNvPr>
          <p:cNvSpPr txBox="1"/>
          <p:nvPr/>
        </p:nvSpPr>
        <p:spPr>
          <a:xfrm>
            <a:off x="5862898" y="2568234"/>
            <a:ext cx="1674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Extremwetter-ereignisse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45F4F112-3507-47A5-A5AE-75E9B242B473}"/>
              </a:ext>
            </a:extLst>
          </p:cNvPr>
          <p:cNvSpPr/>
          <p:nvPr/>
        </p:nvSpPr>
        <p:spPr>
          <a:xfrm>
            <a:off x="1075054" y="2512778"/>
            <a:ext cx="1597672" cy="695686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BE738296-CABE-4DE0-9BA7-DB513C3386B6}"/>
              </a:ext>
            </a:extLst>
          </p:cNvPr>
          <p:cNvSpPr/>
          <p:nvPr/>
        </p:nvSpPr>
        <p:spPr>
          <a:xfrm>
            <a:off x="3526341" y="2512778"/>
            <a:ext cx="1334944" cy="875235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6B973874-4635-4BBB-B209-1FE210F436E6}"/>
              </a:ext>
            </a:extLst>
          </p:cNvPr>
          <p:cNvSpPr/>
          <p:nvPr/>
        </p:nvSpPr>
        <p:spPr>
          <a:xfrm>
            <a:off x="5901141" y="2512778"/>
            <a:ext cx="1597672" cy="695686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el 4">
            <a:extLst>
              <a:ext uri="{FF2B5EF4-FFF2-40B4-BE49-F238E27FC236}">
                <a16:creationId xmlns:a16="http://schemas.microsoft.com/office/drawing/2014/main" id="{3EA2DB79-D749-4D8A-9A5E-FC6B6EB5B016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69145F8-E7FD-4678-8057-073E62ED3860}"/>
              </a:ext>
            </a:extLst>
          </p:cNvPr>
          <p:cNvSpPr txBox="1"/>
          <p:nvPr/>
        </p:nvSpPr>
        <p:spPr>
          <a:xfrm>
            <a:off x="7280747" y="3286634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(2)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960325" y="3910366"/>
            <a:ext cx="7078775" cy="823835"/>
          </a:xfrm>
          <a:prstGeom prst="roundRect">
            <a:avLst/>
          </a:prstGeom>
          <a:ln w="28575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1070605" y="4039694"/>
            <a:ext cx="266340" cy="295569"/>
          </a:xfrm>
          <a:prstGeom prst="rightArrow">
            <a:avLst/>
          </a:prstGeom>
          <a:solidFill>
            <a:srgbClr val="7AB8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BAC58AC-319D-4FB3-937C-C98B838D7C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Verlierer des Klimawandels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BC99F9-4C73-4251-A381-6C3A6E2EF1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187701"/>
            <a:ext cx="7012965" cy="1056735"/>
          </a:xfrm>
        </p:spPr>
        <p:txBody>
          <a:bodyPr>
            <a:normAutofit/>
          </a:bodyPr>
          <a:lstStyle/>
          <a:p>
            <a:pPr marL="361950" indent="-360363">
              <a:spcBef>
                <a:spcPts val="0"/>
              </a:spcBef>
            </a:pPr>
            <a:r>
              <a:rPr lang="de-DE" sz="1800" dirty="0"/>
              <a:t>Insbesondere Stauden, die </a:t>
            </a:r>
            <a:r>
              <a:rPr lang="de-DE" sz="1800" b="1" dirty="0"/>
              <a:t>kühl-feuchte</a:t>
            </a:r>
            <a:r>
              <a:rPr lang="de-DE" sz="1800" dirty="0"/>
              <a:t> Standorte bevorzugen, leiden unter den Auswirkungen des Klimawandels</a:t>
            </a:r>
          </a:p>
          <a:p>
            <a:pPr marL="361950" indent="-360363">
              <a:spcBef>
                <a:spcPts val="0"/>
              </a:spcBef>
            </a:pPr>
            <a:r>
              <a:rPr lang="de-DE" sz="1800" dirty="0"/>
              <a:t>Hochgezüchtete </a:t>
            </a:r>
            <a:r>
              <a:rPr lang="de-DE" sz="1800" b="1" dirty="0"/>
              <a:t>Prachtstauden</a:t>
            </a:r>
            <a:r>
              <a:rPr lang="de-DE" sz="1800" dirty="0"/>
              <a:t> sind stärker betroffen als Wildstauden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4CE935-4EB2-487C-8E55-D869230740A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3967" y="3028316"/>
            <a:ext cx="1343403" cy="1994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B944CE-E655-4050-AD62-6B3695FC2B6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350819" y="2765575"/>
            <a:ext cx="1987264" cy="1363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5AD5A8-7062-42AE-B451-9BCB08ABEF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532" y="3028316"/>
            <a:ext cx="1363716" cy="200522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0F6F3A-04AD-4953-824A-5D79290598B4}"/>
              </a:ext>
            </a:extLst>
          </p:cNvPr>
          <p:cNvSpPr txBox="1"/>
          <p:nvPr/>
        </p:nvSpPr>
        <p:spPr>
          <a:xfrm>
            <a:off x="960326" y="4504025"/>
            <a:ext cx="162129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Hohe Flammenblume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Phlox </a:t>
            </a:r>
            <a:r>
              <a:rPr lang="de-DE" sz="1000" i="1" dirty="0" err="1">
                <a:latin typeface="+mn-lt"/>
              </a:rPr>
              <a:t>paniculata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(55)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4A15DF-C722-4023-8B0C-DB5D2B90061E}"/>
              </a:ext>
            </a:extLst>
          </p:cNvPr>
          <p:cNvSpPr txBox="1"/>
          <p:nvPr/>
        </p:nvSpPr>
        <p:spPr>
          <a:xfrm>
            <a:off x="2743768" y="2453800"/>
            <a:ext cx="15649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Oktober-Silberkerze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Cimicifuga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simplex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B68CAD-BBB5-4428-8690-882210D87594}"/>
              </a:ext>
            </a:extLst>
          </p:cNvPr>
          <p:cNvSpPr txBox="1"/>
          <p:nvPr/>
        </p:nvSpPr>
        <p:spPr>
          <a:xfrm>
            <a:off x="4621932" y="4459896"/>
            <a:ext cx="16244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Prächtige Wiesenraute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Thalictrum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rochebruneanum</a:t>
            </a:r>
            <a:r>
              <a:rPr lang="de-DE" sz="1000" dirty="0">
                <a:latin typeface="+mn-lt"/>
              </a:rPr>
              <a:t>)</a:t>
            </a:r>
            <a:r>
              <a:rPr lang="de-DE" sz="105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(57)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4F76B80-45C3-4BEE-B1A4-4ACE7FCE2E8E}"/>
              </a:ext>
            </a:extLst>
          </p:cNvPr>
          <p:cNvSpPr txBox="1"/>
          <p:nvPr/>
        </p:nvSpPr>
        <p:spPr>
          <a:xfrm>
            <a:off x="6461645" y="2446105"/>
            <a:ext cx="156499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Rittersporn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Delphinium</a:t>
            </a:r>
            <a:r>
              <a:rPr lang="de-DE" sz="1000" i="1" dirty="0">
                <a:latin typeface="+mn-lt"/>
              </a:rPr>
              <a:t>-</a:t>
            </a:r>
            <a:r>
              <a:rPr lang="de-DE" sz="1000" dirty="0">
                <a:latin typeface="+mn-lt"/>
              </a:rPr>
              <a:t>Hybride)</a:t>
            </a:r>
            <a:r>
              <a:rPr lang="de-DE" sz="105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(58)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225A780-F8BE-4C75-AEF9-3E5E600505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344" y="2453800"/>
            <a:ext cx="1337061" cy="1987265"/>
          </a:xfrm>
          <a:prstGeom prst="rect">
            <a:avLst/>
          </a:prstGeom>
        </p:spPr>
      </p:pic>
      <p:sp>
        <p:nvSpPr>
          <p:cNvPr id="15" name="Titel 4">
            <a:extLst>
              <a:ext uri="{FF2B5EF4-FFF2-40B4-BE49-F238E27FC236}">
                <a16:creationId xmlns:a16="http://schemas.microsoft.com/office/drawing/2014/main" id="{EC4BE4B0-CC3C-4C59-B1EA-27BC32A7F508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1359908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66297B-4372-4C84-B773-9424F8CC8C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327" y="1295396"/>
            <a:ext cx="6576732" cy="3197595"/>
          </a:xfrm>
        </p:spPr>
        <p:txBody>
          <a:bodyPr/>
          <a:lstStyle/>
          <a:p>
            <a:r>
              <a:rPr lang="de-DE" dirty="0"/>
              <a:t>Eine gepflegte </a:t>
            </a:r>
            <a:r>
              <a:rPr lang="de-DE" b="1" dirty="0"/>
              <a:t>Rasenfläche</a:t>
            </a:r>
            <a:r>
              <a:rPr lang="de-DE" dirty="0"/>
              <a:t> ist nicht nur </a:t>
            </a:r>
            <a:r>
              <a:rPr lang="de-DE" b="1" dirty="0"/>
              <a:t>arbeitsintensiv</a:t>
            </a:r>
            <a:r>
              <a:rPr lang="de-DE" dirty="0"/>
              <a:t>, sondern verlangt auch nach reichlicher </a:t>
            </a:r>
            <a:r>
              <a:rPr lang="de-DE" b="1" dirty="0"/>
              <a:t>Bewässerung</a:t>
            </a:r>
            <a:r>
              <a:rPr lang="de-DE" dirty="0"/>
              <a:t>, wenn sie den Sommer ohne Trockenschäden überstehen soll</a:t>
            </a:r>
          </a:p>
          <a:p>
            <a:r>
              <a:rPr lang="de-DE" dirty="0"/>
              <a:t>Für weniger beanspruchte Gartenbereiche sind </a:t>
            </a:r>
            <a:r>
              <a:rPr lang="de-DE" b="1" dirty="0"/>
              <a:t>Kräuterrasen</a:t>
            </a:r>
            <a:r>
              <a:rPr lang="de-DE" dirty="0"/>
              <a:t>, </a:t>
            </a:r>
            <a:r>
              <a:rPr lang="de-DE" b="1" dirty="0"/>
              <a:t>Wildblumen-Wiesen</a:t>
            </a:r>
            <a:r>
              <a:rPr lang="de-DE" dirty="0"/>
              <a:t> oder </a:t>
            </a:r>
            <a:r>
              <a:rPr lang="de-DE" b="1" dirty="0"/>
              <a:t>Rasenersatzpflanzen</a:t>
            </a:r>
            <a:r>
              <a:rPr lang="de-DE" dirty="0"/>
              <a:t> </a:t>
            </a:r>
            <a:r>
              <a:rPr lang="de-DE" b="1" dirty="0"/>
              <a:t>pflegeleichte</a:t>
            </a:r>
            <a:r>
              <a:rPr lang="de-DE" dirty="0"/>
              <a:t> </a:t>
            </a:r>
            <a:r>
              <a:rPr lang="de-DE" b="1" dirty="0"/>
              <a:t>Alternativen</a:t>
            </a:r>
            <a:r>
              <a:rPr lang="de-DE" dirty="0"/>
              <a:t> mit </a:t>
            </a:r>
            <a:r>
              <a:rPr lang="de-DE" b="1" dirty="0"/>
              <a:t>ökologischem Mehrwert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1D31F7-8E67-4065-8920-B1E4788697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Problemkandidat Rasen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76E2E8-6B53-4F7A-AAF4-843658BF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779" y="3240895"/>
            <a:ext cx="2577952" cy="1703564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34239F38-523D-4B65-8843-2C2E8561DF5D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336403-618D-4451-A1A5-51EB852C7C71}"/>
              </a:ext>
            </a:extLst>
          </p:cNvPr>
          <p:cNvSpPr txBox="1"/>
          <p:nvPr/>
        </p:nvSpPr>
        <p:spPr>
          <a:xfrm>
            <a:off x="3819605" y="4772925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(59)</a:t>
            </a:r>
          </a:p>
        </p:txBody>
      </p:sp>
      <p:sp>
        <p:nvSpPr>
          <p:cNvPr id="11" name="Pfeil: nach links und rechts 11">
            <a:extLst>
              <a:ext uri="{FF2B5EF4-FFF2-40B4-BE49-F238E27FC236}">
                <a16:creationId xmlns:a16="http://schemas.microsoft.com/office/drawing/2014/main" id="{517CF8F9-F41B-44CF-8726-23A52B29EEA0}"/>
              </a:ext>
            </a:extLst>
          </p:cNvPr>
          <p:cNvSpPr/>
          <p:nvPr/>
        </p:nvSpPr>
        <p:spPr>
          <a:xfrm>
            <a:off x="4018935" y="3717290"/>
            <a:ext cx="553065" cy="375387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502" y="3240895"/>
            <a:ext cx="2555345" cy="17035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F18B567-0B4E-496D-9316-494C5F8CD245}"/>
              </a:ext>
            </a:extLst>
          </p:cNvPr>
          <p:cNvSpPr txBox="1"/>
          <p:nvPr/>
        </p:nvSpPr>
        <p:spPr>
          <a:xfrm>
            <a:off x="7356669" y="4772925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(60)</a:t>
            </a:r>
          </a:p>
        </p:txBody>
      </p:sp>
    </p:spTree>
    <p:extLst>
      <p:ext uri="{BB962C8B-B14F-4D97-AF65-F5344CB8AC3E}">
        <p14:creationId xmlns:p14="http://schemas.microsoft.com/office/powerpoint/2010/main" val="18792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B5DBFF-A63B-490B-9C6C-988F1C3D07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Rasenersatzpflanzen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1BD591-A3A5-4448-959D-5A8A3711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4" y="1059996"/>
            <a:ext cx="2664689" cy="155690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2404C3-DBEF-49D6-AC9E-B3F7268BC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28" y="121575"/>
            <a:ext cx="2619415" cy="13708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16EBCC-3833-4C58-B8CB-EF528A0B3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82" y="1759527"/>
            <a:ext cx="2623461" cy="141608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28D9C25-85EE-4CE5-A71F-C834221EC8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82" y="3448225"/>
            <a:ext cx="2623461" cy="14756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3CC1F06-EAC2-40C4-A870-C72A3CE9B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3" y="3065825"/>
            <a:ext cx="2664689" cy="149888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E8579ABD-ED82-4AC5-87EC-A77649ADED98}"/>
              </a:ext>
            </a:extLst>
          </p:cNvPr>
          <p:cNvSpPr txBox="1"/>
          <p:nvPr/>
        </p:nvSpPr>
        <p:spPr>
          <a:xfrm>
            <a:off x="879764" y="2597194"/>
            <a:ext cx="24245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Teppichverbene 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Phyla </a:t>
            </a:r>
            <a:r>
              <a:rPr lang="de-DE" sz="1000" i="1" dirty="0" err="1">
                <a:latin typeface="+mn-lt"/>
              </a:rPr>
              <a:t>nodiflora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'Summer Pearls‘) </a:t>
            </a:r>
            <a:r>
              <a:rPr lang="de-DE" sz="800" dirty="0">
                <a:latin typeface="+mn-lt"/>
              </a:rPr>
              <a:t>(61)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FA90D3F-8CE3-4F8A-B1F5-6FE9D56F971D}"/>
              </a:ext>
            </a:extLst>
          </p:cNvPr>
          <p:cNvSpPr txBox="1"/>
          <p:nvPr/>
        </p:nvSpPr>
        <p:spPr>
          <a:xfrm>
            <a:off x="4701197" y="4900619"/>
            <a:ext cx="2424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Sand-Thymian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Thymus </a:t>
            </a:r>
            <a:r>
              <a:rPr lang="de-DE" sz="1000" i="1" dirty="0" err="1">
                <a:latin typeface="+mn-lt"/>
              </a:rPr>
              <a:t>serphyllum</a:t>
            </a:r>
            <a:r>
              <a:rPr lang="de-DE" sz="1000" dirty="0">
                <a:latin typeface="+mn-lt"/>
              </a:rPr>
              <a:t>)</a:t>
            </a:r>
            <a:r>
              <a:rPr lang="de-DE" sz="1000" i="1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(65)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9DAB5A-52EB-4A9A-8B8A-6D54C5A6C337}"/>
              </a:ext>
            </a:extLst>
          </p:cNvPr>
          <p:cNvSpPr txBox="1"/>
          <p:nvPr/>
        </p:nvSpPr>
        <p:spPr>
          <a:xfrm>
            <a:off x="4701197" y="1428195"/>
            <a:ext cx="2787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Sternmoos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Sagina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subulata</a:t>
            </a:r>
            <a:r>
              <a:rPr lang="de-DE" sz="1000" dirty="0">
                <a:latin typeface="+mn-lt"/>
              </a:rPr>
              <a:t>)</a:t>
            </a:r>
            <a:r>
              <a:rPr lang="de-DE" sz="1000" i="1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(63)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ADF668C-5A2F-44C8-8E30-B6B70013569A}"/>
              </a:ext>
            </a:extLst>
          </p:cNvPr>
          <p:cNvSpPr txBox="1"/>
          <p:nvPr/>
        </p:nvSpPr>
        <p:spPr>
          <a:xfrm>
            <a:off x="4694496" y="3132414"/>
            <a:ext cx="2787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Römische Kamille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Chamaemelum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nobile</a:t>
            </a:r>
            <a:r>
              <a:rPr lang="de-DE" sz="1000" dirty="0">
                <a:latin typeface="+mn-lt"/>
              </a:rPr>
              <a:t>)</a:t>
            </a:r>
            <a:r>
              <a:rPr lang="de-DE" sz="1000" i="1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(64)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F1CF782-F785-4449-BB1D-285695040829}"/>
              </a:ext>
            </a:extLst>
          </p:cNvPr>
          <p:cNvSpPr txBox="1"/>
          <p:nvPr/>
        </p:nvSpPr>
        <p:spPr>
          <a:xfrm>
            <a:off x="879764" y="4543932"/>
            <a:ext cx="28780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Gold-Fetthenne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Sedum </a:t>
            </a:r>
            <a:r>
              <a:rPr lang="de-DE" sz="1000" i="1" dirty="0" err="1">
                <a:latin typeface="+mn-lt"/>
              </a:rPr>
              <a:t>floriferum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'Weihenstephaner Gold') </a:t>
            </a:r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B5846727-C7ED-40E6-B11D-C02FC8C580C2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1342657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6F0213-CD52-41A7-8B5C-2706D91F65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Winterhärtezonen in Bayern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5D9C95-FFEE-4E5E-AA73-92C8EECFF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7" y="1044071"/>
            <a:ext cx="2168638" cy="30360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9F19060-4A06-474D-9826-319442451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455" y="1044071"/>
            <a:ext cx="2168638" cy="30360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5418212-3282-402B-8874-0DA50D390A2E}"/>
              </a:ext>
            </a:extLst>
          </p:cNvPr>
          <p:cNvSpPr txBox="1"/>
          <p:nvPr/>
        </p:nvSpPr>
        <p:spPr>
          <a:xfrm>
            <a:off x="974582" y="4170218"/>
            <a:ext cx="2336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Langjähriges Mittel 1961-1990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1E1BE0A-2F6C-4B95-9D9F-719FD72BE2BA}"/>
              </a:ext>
            </a:extLst>
          </p:cNvPr>
          <p:cNvSpPr txBox="1"/>
          <p:nvPr/>
        </p:nvSpPr>
        <p:spPr>
          <a:xfrm>
            <a:off x="3624700" y="4170216"/>
            <a:ext cx="215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Messwerte 2019 </a:t>
            </a:r>
            <a:endParaRPr lang="de-DE" sz="800" dirty="0">
              <a:latin typeface="+mn-lt"/>
            </a:endParaRPr>
          </a:p>
          <a:p>
            <a:pPr algn="l"/>
            <a:endParaRPr lang="de-DE" sz="12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DDCA77C-01A3-4167-B660-6EA696A41669}"/>
              </a:ext>
            </a:extLst>
          </p:cNvPr>
          <p:cNvSpPr txBox="1"/>
          <p:nvPr/>
        </p:nvSpPr>
        <p:spPr>
          <a:xfrm>
            <a:off x="2043874" y="3001867"/>
            <a:ext cx="339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  <a:latin typeface="+mn-lt"/>
              </a:rPr>
              <a:t>6a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6EF238A-A85F-4B73-A85E-AC0C52EFB256}"/>
              </a:ext>
            </a:extLst>
          </p:cNvPr>
          <p:cNvSpPr txBox="1"/>
          <p:nvPr/>
        </p:nvSpPr>
        <p:spPr>
          <a:xfrm>
            <a:off x="1023511" y="1575054"/>
            <a:ext cx="403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7b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FFF517-97E1-4B52-862C-57DB13B02397}"/>
              </a:ext>
            </a:extLst>
          </p:cNvPr>
          <p:cNvSpPr txBox="1"/>
          <p:nvPr/>
        </p:nvSpPr>
        <p:spPr>
          <a:xfrm>
            <a:off x="1552037" y="1745970"/>
            <a:ext cx="339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7a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F188E6F-6810-43D3-94B4-C201D400359C}"/>
              </a:ext>
            </a:extLst>
          </p:cNvPr>
          <p:cNvSpPr txBox="1"/>
          <p:nvPr/>
        </p:nvSpPr>
        <p:spPr>
          <a:xfrm>
            <a:off x="2230084" y="2383036"/>
            <a:ext cx="42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  <a:latin typeface="+mn-lt"/>
              </a:rPr>
              <a:t>6b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BC411BB-3B51-4F0A-B7BE-21E7802BC325}"/>
              </a:ext>
            </a:extLst>
          </p:cNvPr>
          <p:cNvSpPr txBox="1"/>
          <p:nvPr/>
        </p:nvSpPr>
        <p:spPr>
          <a:xfrm>
            <a:off x="4424779" y="3128243"/>
            <a:ext cx="42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6b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0E0A462-7793-4780-8D87-3B26314B0C68}"/>
              </a:ext>
            </a:extLst>
          </p:cNvPr>
          <p:cNvSpPr txBox="1"/>
          <p:nvPr/>
        </p:nvSpPr>
        <p:spPr>
          <a:xfrm>
            <a:off x="4639773" y="2944717"/>
            <a:ext cx="339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7a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21D81AD-4E3B-46A3-8CB2-DD6CBF6F89D5}"/>
              </a:ext>
            </a:extLst>
          </p:cNvPr>
          <p:cNvSpPr txBox="1"/>
          <p:nvPr/>
        </p:nvSpPr>
        <p:spPr>
          <a:xfrm>
            <a:off x="4607828" y="1487133"/>
            <a:ext cx="403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7b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4693CD6-D46A-4D9F-BA19-9F5E58341D7C}"/>
              </a:ext>
            </a:extLst>
          </p:cNvPr>
          <p:cNvSpPr txBox="1"/>
          <p:nvPr/>
        </p:nvSpPr>
        <p:spPr>
          <a:xfrm>
            <a:off x="4809581" y="2383035"/>
            <a:ext cx="403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8a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24EEBCD-233B-4A4B-B10E-064CEAB5F8F7}"/>
              </a:ext>
            </a:extLst>
          </p:cNvPr>
          <p:cNvSpPr txBox="1"/>
          <p:nvPr/>
        </p:nvSpPr>
        <p:spPr>
          <a:xfrm>
            <a:off x="3560595" y="1625632"/>
            <a:ext cx="403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8b</a:t>
            </a:r>
          </a:p>
        </p:txBody>
      </p:sp>
      <p:graphicFrame>
        <p:nvGraphicFramePr>
          <p:cNvPr id="22" name="Tabelle 22">
            <a:extLst>
              <a:ext uri="{FF2B5EF4-FFF2-40B4-BE49-F238E27FC236}">
                <a16:creationId xmlns:a16="http://schemas.microsoft.com/office/drawing/2014/main" id="{5FEE08C2-83F7-4190-BE7E-B4F2586C8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08676"/>
              </p:ext>
            </p:extLst>
          </p:nvPr>
        </p:nvGraphicFramePr>
        <p:xfrm>
          <a:off x="6248072" y="1263048"/>
          <a:ext cx="1995383" cy="2750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201">
                  <a:extLst>
                    <a:ext uri="{9D8B030D-6E8A-4147-A177-3AD203B41FA5}">
                      <a16:colId xmlns:a16="http://schemas.microsoft.com/office/drawing/2014/main" val="1566415173"/>
                    </a:ext>
                  </a:extLst>
                </a:gridCol>
                <a:gridCol w="1316182">
                  <a:extLst>
                    <a:ext uri="{9D8B030D-6E8A-4147-A177-3AD203B41FA5}">
                      <a16:colId xmlns:a16="http://schemas.microsoft.com/office/drawing/2014/main" val="646181568"/>
                    </a:ext>
                  </a:extLst>
                </a:gridCol>
              </a:tblGrid>
              <a:tr h="875168">
                <a:tc>
                  <a:txBody>
                    <a:bodyPr/>
                    <a:lstStyle/>
                    <a:p>
                      <a:r>
                        <a:rPr lang="de-DE" sz="1200" dirty="0"/>
                        <a:t>Winter-härte-zone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Mittleres jährliches Minimum der Lufttemperatur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994326"/>
                  </a:ext>
                </a:extLst>
              </a:tr>
              <a:tr h="312558">
                <a:tc>
                  <a:txBody>
                    <a:bodyPr/>
                    <a:lstStyle/>
                    <a:p>
                      <a:r>
                        <a:rPr lang="de-DE" sz="1200" dirty="0"/>
                        <a:t>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-23,3 bis –20,5 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03531"/>
                  </a:ext>
                </a:extLst>
              </a:tr>
              <a:tr h="312558">
                <a:tc>
                  <a:txBody>
                    <a:bodyPr/>
                    <a:lstStyle/>
                    <a:p>
                      <a:r>
                        <a:rPr lang="de-DE" sz="1200" dirty="0"/>
                        <a:t>6b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-20,4 bis –17,8 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920526"/>
                  </a:ext>
                </a:extLst>
              </a:tr>
              <a:tr h="312558">
                <a:tc>
                  <a:txBody>
                    <a:bodyPr/>
                    <a:lstStyle/>
                    <a:p>
                      <a:r>
                        <a:rPr lang="de-DE" sz="1200" dirty="0"/>
                        <a:t>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-17,7 bis –15 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769601"/>
                  </a:ext>
                </a:extLst>
              </a:tr>
              <a:tr h="312558">
                <a:tc>
                  <a:txBody>
                    <a:bodyPr/>
                    <a:lstStyle/>
                    <a:p>
                      <a:r>
                        <a:rPr lang="de-DE" sz="1200" dirty="0"/>
                        <a:t>7b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-14,9 bis –12,3 °C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267358"/>
                  </a:ext>
                </a:extLst>
              </a:tr>
              <a:tr h="312558">
                <a:tc>
                  <a:txBody>
                    <a:bodyPr/>
                    <a:lstStyle/>
                    <a:p>
                      <a:r>
                        <a:rPr lang="de-DE" sz="1200" dirty="0"/>
                        <a:t>8a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-12,3 bis –9,4 °C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612917"/>
                  </a:ext>
                </a:extLst>
              </a:tr>
              <a:tr h="312558">
                <a:tc>
                  <a:txBody>
                    <a:bodyPr/>
                    <a:lstStyle/>
                    <a:p>
                      <a:r>
                        <a:rPr lang="de-DE" sz="1200" dirty="0"/>
                        <a:t>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-9,3 bis – 6,7 °C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119209"/>
                  </a:ext>
                </a:extLst>
              </a:tr>
            </a:tbl>
          </a:graphicData>
        </a:graphic>
      </p:graphicFrame>
      <p:sp>
        <p:nvSpPr>
          <p:cNvPr id="23" name="Titel 4">
            <a:extLst>
              <a:ext uri="{FF2B5EF4-FFF2-40B4-BE49-F238E27FC236}">
                <a16:creationId xmlns:a16="http://schemas.microsoft.com/office/drawing/2014/main" id="{12C98816-2613-4F54-888E-5BCFD78D16EF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4ED7E35-EB52-47F2-8B0D-B260815A715E}"/>
              </a:ext>
            </a:extLst>
          </p:cNvPr>
          <p:cNvSpPr txBox="1"/>
          <p:nvPr/>
        </p:nvSpPr>
        <p:spPr>
          <a:xfrm>
            <a:off x="7982983" y="397538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(67)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3FDF120C-D53C-481D-A449-D4C09456B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7604" y="4653247"/>
            <a:ext cx="5182175" cy="408715"/>
          </a:xfrm>
        </p:spPr>
        <p:txBody>
          <a:bodyPr>
            <a:noAutofit/>
          </a:bodyPr>
          <a:lstStyle/>
          <a:p>
            <a:pPr marL="46038" indent="0">
              <a:buNone/>
              <a:tabLst>
                <a:tab pos="179388" algn="l"/>
              </a:tabLst>
            </a:pPr>
            <a:r>
              <a:rPr lang="de-DE"/>
              <a:t>Wintertemperaturen sinken tendenziell weniger tief</a:t>
            </a:r>
            <a:endParaRPr lang="de-DE" dirty="0"/>
          </a:p>
        </p:txBody>
      </p:sp>
      <p:sp>
        <p:nvSpPr>
          <p:cNvPr id="26" name="Abgerundetes Rechteck 25"/>
          <p:cNvSpPr/>
          <p:nvPr/>
        </p:nvSpPr>
        <p:spPr>
          <a:xfrm>
            <a:off x="1604819" y="4637451"/>
            <a:ext cx="5287746" cy="440309"/>
          </a:xfrm>
          <a:prstGeom prst="roundRect">
            <a:avLst/>
          </a:prstGeom>
          <a:ln w="28575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1A7AEC3-9508-41BC-B631-8A228BBE53C6}"/>
              </a:ext>
            </a:extLst>
          </p:cNvPr>
          <p:cNvSpPr txBox="1"/>
          <p:nvPr/>
        </p:nvSpPr>
        <p:spPr>
          <a:xfrm>
            <a:off x="5669106" y="377889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362772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417AEB-5A8C-4869-B76B-1871E5FD3F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Klimawandel als Chance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9A9433-A35B-46DA-90D2-6CCD45F0D6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971" y="3186576"/>
            <a:ext cx="2093342" cy="1510122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BC7BFB-3245-439B-A457-CBE03BF230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4149556" cy="342900"/>
          </a:xfrm>
        </p:spPr>
        <p:txBody>
          <a:bodyPr/>
          <a:lstStyle/>
          <a:p>
            <a:r>
              <a:rPr lang="de-DE" dirty="0">
                <a:solidFill>
                  <a:srgbClr val="7AB800"/>
                </a:solidFill>
              </a:rPr>
              <a:t>Bedingt frostharte Arten kommen besser </a:t>
            </a:r>
            <a:br>
              <a:rPr lang="de-DE" dirty="0">
                <a:solidFill>
                  <a:srgbClr val="7AB800"/>
                </a:solidFill>
              </a:rPr>
            </a:br>
            <a:r>
              <a:rPr lang="de-DE" dirty="0">
                <a:solidFill>
                  <a:srgbClr val="7AB800"/>
                </a:solidFill>
              </a:rPr>
              <a:t>durch den Winter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16F041-871D-4790-9FFC-03322CD3E95C}"/>
              </a:ext>
            </a:extLst>
          </p:cNvPr>
          <p:cNvSpPr txBox="1"/>
          <p:nvPr/>
        </p:nvSpPr>
        <p:spPr>
          <a:xfrm>
            <a:off x="5593159" y="4722524"/>
            <a:ext cx="2548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Schmucklilie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Agapanthus</a:t>
            </a:r>
            <a:r>
              <a:rPr lang="de-DE" sz="1000" dirty="0">
                <a:latin typeface="+mn-lt"/>
              </a:rPr>
              <a:t>-Hybride) </a:t>
            </a:r>
            <a:r>
              <a:rPr lang="de-DE" sz="800" dirty="0">
                <a:latin typeface="+mn-lt"/>
              </a:rPr>
              <a:t>(69)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911299C-A718-4985-83C7-C667489489AB}"/>
              </a:ext>
            </a:extLst>
          </p:cNvPr>
          <p:cNvSpPr txBox="1">
            <a:spLocks/>
          </p:cNvSpPr>
          <p:nvPr/>
        </p:nvSpPr>
        <p:spPr>
          <a:xfrm>
            <a:off x="960326" y="1921871"/>
            <a:ext cx="4431944" cy="3259746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Symbol" panose="05050102010706020507" pitchFamily="18" charset="2"/>
              <a:buChar char="-"/>
              <a:tabLst/>
              <a:defRPr sz="17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Systemschrift"/>
              <a:buChar char="+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0363"/>
            <a:r>
              <a:rPr lang="de-DE" b="1" dirty="0"/>
              <a:t>Weniger raue Winter </a:t>
            </a:r>
            <a:r>
              <a:rPr lang="de-DE" dirty="0"/>
              <a:t>ermöglichen Pflanzen aus milderen Winterhärtezonen zunehmend erfolgreiche Überwinterung </a:t>
            </a:r>
          </a:p>
          <a:p>
            <a:pPr marL="361950" indent="-360363"/>
            <a:r>
              <a:rPr lang="de-DE" b="1" dirty="0"/>
              <a:t>Beispiele: </a:t>
            </a:r>
            <a:r>
              <a:rPr lang="de-DE" dirty="0"/>
              <a:t>Inkalilie </a:t>
            </a:r>
            <a:r>
              <a:rPr lang="de-DE" sz="1700" dirty="0"/>
              <a:t>(</a:t>
            </a:r>
            <a:r>
              <a:rPr lang="de-DE" sz="1700" i="1" dirty="0" err="1"/>
              <a:t>Alstroemeria</a:t>
            </a:r>
            <a:r>
              <a:rPr lang="de-DE" sz="1700" dirty="0"/>
              <a:t>-Hybriden), </a:t>
            </a:r>
            <a:r>
              <a:rPr lang="de-DE" dirty="0"/>
              <a:t>Schmucklilie </a:t>
            </a:r>
            <a:r>
              <a:rPr lang="de-DE" sz="1700" dirty="0"/>
              <a:t>(</a:t>
            </a:r>
            <a:r>
              <a:rPr lang="de-DE" sz="1700" i="1" dirty="0"/>
              <a:t>Agapanthus</a:t>
            </a:r>
            <a:r>
              <a:rPr lang="de-DE" sz="1700" dirty="0"/>
              <a:t>-Hybriden)</a:t>
            </a:r>
            <a:r>
              <a:rPr lang="de-DE" dirty="0"/>
              <a:t>,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Strauch-Stockrose (</a:t>
            </a:r>
            <a:r>
              <a:rPr lang="de-DE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Alcalthaea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de-DE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suffrutescens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61950" indent="-360363"/>
            <a:r>
              <a:rPr lang="de-DE" b="1" dirty="0"/>
              <a:t>Winterschutz</a:t>
            </a:r>
            <a:r>
              <a:rPr lang="de-DE" dirty="0"/>
              <a:t> bleibt dennoch ratsam</a:t>
            </a:r>
          </a:p>
          <a:p>
            <a:pPr marL="631032" lvl="1" indent="-360363">
              <a:buFont typeface="Calibri" panose="020F0502020204030204" pitchFamily="34" charset="0"/>
              <a:buChar char="→"/>
            </a:pPr>
            <a:r>
              <a:rPr lang="de-DE" sz="1900" dirty="0"/>
              <a:t>Außergewöhnlich kalte Winter sind weiterhin möglich!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D1DBB4B-6C31-4358-BF06-73A009B675E4}"/>
              </a:ext>
            </a:extLst>
          </p:cNvPr>
          <p:cNvSpPr txBox="1"/>
          <p:nvPr/>
        </p:nvSpPr>
        <p:spPr>
          <a:xfrm>
            <a:off x="5593159" y="2507594"/>
            <a:ext cx="2410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 err="1">
                <a:latin typeface="+mn-lt"/>
              </a:rPr>
              <a:t>Inklilie</a:t>
            </a:r>
            <a:r>
              <a:rPr lang="de-DE" sz="1200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Alstroemeria</a:t>
            </a:r>
            <a:r>
              <a:rPr lang="de-DE" sz="1000" dirty="0">
                <a:latin typeface="+mn-lt"/>
              </a:rPr>
              <a:t>-Hybride) </a:t>
            </a:r>
            <a:r>
              <a:rPr lang="de-DE" sz="800" dirty="0">
                <a:latin typeface="+mn-lt"/>
              </a:rPr>
              <a:t>(68)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4611789C-207E-420A-8BF1-4F2E6E33A1A2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F7D611-37D6-4572-8973-7E3C373C8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971" y="599567"/>
            <a:ext cx="2093342" cy="18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1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46BECD-ABA0-454F-90B2-5AC2CC01C1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2715490" cy="31975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Die </a:t>
            </a:r>
            <a:r>
              <a:rPr lang="de-DE" b="1" dirty="0"/>
              <a:t>verlängerte Vegetationsperiode </a:t>
            </a:r>
            <a:r>
              <a:rPr lang="de-DE" dirty="0"/>
              <a:t>lässt sich auch im Staudenbeet ausgiebig zelebrieren:</a:t>
            </a:r>
          </a:p>
          <a:p>
            <a:pPr lvl="1"/>
            <a:r>
              <a:rPr lang="de-DE" sz="1900" dirty="0"/>
              <a:t>Bunte Herbst-färbung</a:t>
            </a:r>
          </a:p>
          <a:p>
            <a:pPr lvl="1"/>
            <a:r>
              <a:rPr lang="de-DE" sz="1900" dirty="0"/>
              <a:t>Leuchtkräftige Blüten</a:t>
            </a:r>
          </a:p>
          <a:p>
            <a:pPr lvl="1"/>
            <a:r>
              <a:rPr lang="de-DE" sz="1900" dirty="0"/>
              <a:t>Attraktive Samen- und Fruchtstände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B6A291-058E-4AC2-9D35-0470DC9D5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Farbenfroher Herbst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A3B894-3C3D-44FD-933C-197D19C40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62" y="634376"/>
            <a:ext cx="2708502" cy="15235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614C6E2-CF2B-4751-977C-120AA85DBA9B}"/>
              </a:ext>
            </a:extLst>
          </p:cNvPr>
          <p:cNvSpPr txBox="1"/>
          <p:nvPr/>
        </p:nvSpPr>
        <p:spPr>
          <a:xfrm>
            <a:off x="4607410" y="2149949"/>
            <a:ext cx="27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Astern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Aster-</a:t>
            </a:r>
            <a:r>
              <a:rPr lang="de-DE" sz="1000" dirty="0">
                <a:latin typeface="+mn-lt"/>
              </a:rPr>
              <a:t>Arten und -Sorten) </a:t>
            </a:r>
            <a:r>
              <a:rPr lang="de-DE" sz="1200" dirty="0">
                <a:latin typeface="+mn-lt"/>
              </a:rPr>
              <a:t>sind für den herbstlichen Garten unverzichtbar </a:t>
            </a:r>
            <a:r>
              <a:rPr lang="de-DE" sz="800" dirty="0">
                <a:latin typeface="+mn-lt"/>
              </a:rPr>
              <a:t>(70)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C96B27-31CA-4579-8CA7-EE4DEF2D8942}"/>
              </a:ext>
            </a:extLst>
          </p:cNvPr>
          <p:cNvSpPr txBox="1"/>
          <p:nvPr/>
        </p:nvSpPr>
        <p:spPr>
          <a:xfrm>
            <a:off x="3610669" y="4567144"/>
            <a:ext cx="2609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Leuchtende Herbstfärbung der Dreiblattspiere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Gillenia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trifoliata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(71)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BF2351-A8E7-4255-919A-14BFBE253D9E}"/>
              </a:ext>
            </a:extLst>
          </p:cNvPr>
          <p:cNvSpPr txBox="1"/>
          <p:nvPr/>
        </p:nvSpPr>
        <p:spPr>
          <a:xfrm>
            <a:off x="6065804" y="4534463"/>
            <a:ext cx="245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Samenstände des Purpur-sonnenhuts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Echinacea </a:t>
            </a:r>
            <a:r>
              <a:rPr lang="de-DE" sz="1000" i="1" dirty="0" err="1">
                <a:latin typeface="+mn-lt"/>
              </a:rPr>
              <a:t>purpurea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(72)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9BDE164A-8990-4443-B4B3-E43F6608FBDF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pic>
        <p:nvPicPr>
          <p:cNvPr id="12" name="Grafik 11" descr="Blatt">
            <a:extLst>
              <a:ext uri="{FF2B5EF4-FFF2-40B4-BE49-F238E27FC236}">
                <a16:creationId xmlns:a16="http://schemas.microsoft.com/office/drawing/2014/main" id="{920AC302-25E0-4F54-8AE8-46F7AFA22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724567" flipV="1">
            <a:off x="3880038" y="1709550"/>
            <a:ext cx="695503" cy="695503"/>
          </a:xfrm>
          <a:prstGeom prst="rect">
            <a:avLst/>
          </a:prstGeom>
        </p:spPr>
      </p:pic>
      <p:pic>
        <p:nvPicPr>
          <p:cNvPr id="13" name="Grafik 12" descr="Blatt">
            <a:extLst>
              <a:ext uri="{FF2B5EF4-FFF2-40B4-BE49-F238E27FC236}">
                <a16:creationId xmlns:a16="http://schemas.microsoft.com/office/drawing/2014/main" id="{83793890-85CC-41A4-A4BA-711948434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14677" flipH="1" flipV="1">
            <a:off x="7523416" y="1195522"/>
            <a:ext cx="844227" cy="844227"/>
          </a:xfrm>
          <a:prstGeom prst="rect">
            <a:avLst/>
          </a:prstGeom>
        </p:spPr>
      </p:pic>
      <p:pic>
        <p:nvPicPr>
          <p:cNvPr id="14" name="Grafik 13" descr="Blatt">
            <a:extLst>
              <a:ext uri="{FF2B5EF4-FFF2-40B4-BE49-F238E27FC236}">
                <a16:creationId xmlns:a16="http://schemas.microsoft.com/office/drawing/2014/main" id="{F1B550AC-2948-4DCC-9065-451B8E1A1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875433" flipH="1" flipV="1">
            <a:off x="3533727" y="1251336"/>
            <a:ext cx="518258" cy="51825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E9BD6B6-B40D-43BA-9B2A-ADE41E5813EA}"/>
              </a:ext>
            </a:extLst>
          </p:cNvPr>
          <p:cNvSpPr txBox="1"/>
          <p:nvPr/>
        </p:nvSpPr>
        <p:spPr>
          <a:xfrm>
            <a:off x="8009263" y="1886004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(43)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9189264-883F-4F97-A915-A84812E86B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012" y="2739972"/>
            <a:ext cx="2063925" cy="179147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AA55EB6-7A75-4605-82FB-4933C4548C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7041" y="2739972"/>
            <a:ext cx="2200220" cy="17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84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ECD400C-A881-4AD6-9AE1-05FDC6501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7309" y="1295395"/>
            <a:ext cx="3290864" cy="3197595"/>
          </a:xfrm>
        </p:spPr>
        <p:txBody>
          <a:bodyPr/>
          <a:lstStyle/>
          <a:p>
            <a:r>
              <a:rPr lang="de-DE" dirty="0"/>
              <a:t>Die heimische Vegetation bietet Insekten im Spätsommer und Herbst kaum noch Nahrung</a:t>
            </a:r>
          </a:p>
          <a:p>
            <a:r>
              <a:rPr lang="de-DE" dirty="0"/>
              <a:t>Spätblühende Stauden helfen dabei, die Trachtlücken zu schließen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EE4164-EF83-481F-9AE4-053DAE1959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Reich gedecktes Buffet im Herbst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0B499C-92E7-4DA1-BB05-5B1CFC003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3151909"/>
            <a:ext cx="3082442" cy="17338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760AE1A-2552-4C5A-A7AD-957BB0AB1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26" y="1070517"/>
            <a:ext cx="3082443" cy="17338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F299BC-2B15-4A3F-8EE6-70E4EA41A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43" y="3485319"/>
            <a:ext cx="2800996" cy="14004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1FF30F6-7141-48DD-BB4F-8F8F041E6662}"/>
              </a:ext>
            </a:extLst>
          </p:cNvPr>
          <p:cNvSpPr txBox="1"/>
          <p:nvPr/>
        </p:nvSpPr>
        <p:spPr>
          <a:xfrm>
            <a:off x="839803" y="2775045"/>
            <a:ext cx="3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Herbst-Chrysantheme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Chrysanthemum-</a:t>
            </a:r>
            <a:r>
              <a:rPr lang="de-DE" sz="1000" dirty="0">
                <a:latin typeface="+mn-lt"/>
              </a:rPr>
              <a:t>Hybride) </a:t>
            </a:r>
            <a:r>
              <a:rPr lang="de-DE" sz="800" dirty="0">
                <a:latin typeface="+mn-lt"/>
              </a:rPr>
              <a:t>(73 a)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971AC8-BC2A-4F7A-A9E7-D785DDF971E9}"/>
              </a:ext>
            </a:extLst>
          </p:cNvPr>
          <p:cNvSpPr txBox="1"/>
          <p:nvPr/>
        </p:nvSpPr>
        <p:spPr>
          <a:xfrm>
            <a:off x="1244344" y="4882882"/>
            <a:ext cx="3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Kerzen-Knöterich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Bistorta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amplexicaulis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'Rosea') </a:t>
            </a:r>
            <a:r>
              <a:rPr lang="de-DE" sz="800" dirty="0">
                <a:latin typeface="+mn-lt"/>
              </a:rPr>
              <a:t>(73 b)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63EA31A-4B1E-4860-91B0-DF2ECCD03420}"/>
              </a:ext>
            </a:extLst>
          </p:cNvPr>
          <p:cNvSpPr txBox="1"/>
          <p:nvPr/>
        </p:nvSpPr>
        <p:spPr>
          <a:xfrm>
            <a:off x="4592781" y="4882881"/>
            <a:ext cx="3202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Herbst-Fetthenne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Sedum </a:t>
            </a:r>
            <a:r>
              <a:rPr lang="de-DE" sz="1000" dirty="0">
                <a:latin typeface="+mn-lt"/>
              </a:rPr>
              <a:t>'</a:t>
            </a:r>
            <a:r>
              <a:rPr lang="de-DE" sz="1000" dirty="0" err="1">
                <a:latin typeface="+mn-lt"/>
              </a:rPr>
              <a:t>Matrona</a:t>
            </a:r>
            <a:r>
              <a:rPr lang="de-DE" sz="1000" dirty="0">
                <a:latin typeface="+mn-lt"/>
              </a:rPr>
              <a:t>') </a:t>
            </a:r>
            <a:r>
              <a:rPr lang="de-DE" sz="800" dirty="0">
                <a:latin typeface="+mn-lt"/>
              </a:rPr>
              <a:t>(73 c)</a:t>
            </a:r>
          </a:p>
        </p:txBody>
      </p:sp>
    </p:spTree>
    <p:extLst>
      <p:ext uri="{BB962C8B-B14F-4D97-AF65-F5344CB8AC3E}">
        <p14:creationId xmlns:p14="http://schemas.microsoft.com/office/powerpoint/2010/main" val="2295403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7046A-F1CE-4652-99F3-6F028309A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Attraktive Samenstände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998D00-F0D6-4792-A87A-0532E43E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5209" y="1708172"/>
            <a:ext cx="3646505" cy="231627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8D36730-C8BA-4878-B4E1-0B35108959F3}"/>
              </a:ext>
            </a:extLst>
          </p:cNvPr>
          <p:cNvSpPr txBox="1"/>
          <p:nvPr/>
        </p:nvSpPr>
        <p:spPr>
          <a:xfrm>
            <a:off x="4017007" y="2674127"/>
            <a:ext cx="3415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Riesen-Mannstreu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Eryngium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giganteum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(74 b)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EF0CCE7-4432-4DCF-8722-7E938C1F1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077" y="1043056"/>
            <a:ext cx="3207842" cy="165034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DA17041-D0EE-4AFB-990D-039799335F64}"/>
              </a:ext>
            </a:extLst>
          </p:cNvPr>
          <p:cNvSpPr txBox="1"/>
          <p:nvPr/>
        </p:nvSpPr>
        <p:spPr>
          <a:xfrm>
            <a:off x="1687199" y="4697223"/>
            <a:ext cx="1707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Kandelaber-</a:t>
            </a:r>
            <a:r>
              <a:rPr lang="de-DE" sz="1200" dirty="0" err="1">
                <a:latin typeface="+mn-lt"/>
              </a:rPr>
              <a:t>Köngiskerze</a:t>
            </a:r>
            <a:r>
              <a:rPr lang="de-DE" sz="1200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Verbascum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olympicum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(74 a)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44BD5DA-045B-44C6-9671-517CD4D0FF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076" y="2970676"/>
            <a:ext cx="3207842" cy="171575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AA9AC60-1061-47A2-86A7-8FB4EEFD85B6}"/>
              </a:ext>
            </a:extLst>
          </p:cNvPr>
          <p:cNvSpPr txBox="1"/>
          <p:nvPr/>
        </p:nvSpPr>
        <p:spPr>
          <a:xfrm>
            <a:off x="4040820" y="4681835"/>
            <a:ext cx="341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Rasen-Schmiele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de-D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Deschampsia</a:t>
            </a:r>
            <a:r>
              <a:rPr kumimoji="0" lang="de-DE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caespitosa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 </a:t>
            </a:r>
            <a:r>
              <a:rPr lang="de-DE" sz="1200" dirty="0">
                <a:latin typeface="+mn-lt"/>
              </a:rPr>
              <a:t>und Gelber Fingerhut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Digitalis </a:t>
            </a:r>
            <a:r>
              <a:rPr lang="de-DE" sz="1000" i="1" dirty="0" err="1">
                <a:latin typeface="+mn-lt"/>
              </a:rPr>
              <a:t>lutea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(74 c)</a:t>
            </a:r>
          </a:p>
        </p:txBody>
      </p:sp>
    </p:spTree>
    <p:extLst>
      <p:ext uri="{BB962C8B-B14F-4D97-AF65-F5344CB8AC3E}">
        <p14:creationId xmlns:p14="http://schemas.microsoft.com/office/powerpoint/2010/main" val="83308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5AC4C41-3729-46E0-8F16-EE7070E5DE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604" y="263707"/>
            <a:ext cx="3890890" cy="20361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B3B8541-60F8-4AE7-87F9-E21F84FEC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2285" y="2128766"/>
            <a:ext cx="3338392" cy="212231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59EE6C-57AA-4515-93AF-FFFDA94AE2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2954053" cy="444505"/>
          </a:xfrm>
        </p:spPr>
        <p:txBody>
          <a:bodyPr/>
          <a:lstStyle/>
          <a:p>
            <a:r>
              <a:rPr lang="de-DE" dirty="0"/>
              <a:t>Herbstliche Impressionen…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27A1044-1748-400D-907B-6986C0A22E69}"/>
              </a:ext>
            </a:extLst>
          </p:cNvPr>
          <p:cNvSpPr txBox="1"/>
          <p:nvPr/>
        </p:nvSpPr>
        <p:spPr>
          <a:xfrm>
            <a:off x="3886635" y="2380401"/>
            <a:ext cx="42455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+mj-lt"/>
              </a:rPr>
              <a:t>… aus dem Sichtungsgarten Weihenstephan</a:t>
            </a:r>
          </a:p>
        </p:txBody>
      </p:sp>
      <p:pic>
        <p:nvPicPr>
          <p:cNvPr id="17" name="Grafik 16" descr="Blatt">
            <a:extLst>
              <a:ext uri="{FF2B5EF4-FFF2-40B4-BE49-F238E27FC236}">
                <a16:creationId xmlns:a16="http://schemas.microsoft.com/office/drawing/2014/main" id="{62D12D4A-E835-49F3-A87C-36A304853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057698" flipV="1">
            <a:off x="2780208" y="209697"/>
            <a:ext cx="815046" cy="815046"/>
          </a:xfrm>
          <a:prstGeom prst="rect">
            <a:avLst/>
          </a:prstGeom>
        </p:spPr>
      </p:pic>
      <p:pic>
        <p:nvPicPr>
          <p:cNvPr id="18" name="Grafik 17" descr="Blatt">
            <a:extLst>
              <a:ext uri="{FF2B5EF4-FFF2-40B4-BE49-F238E27FC236}">
                <a16:creationId xmlns:a16="http://schemas.microsoft.com/office/drawing/2014/main" id="{AE907B24-D197-4CC4-9AA0-ABD87DC72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073115" flipH="1" flipV="1">
            <a:off x="3266123" y="900213"/>
            <a:ext cx="518258" cy="51825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3304C98-EEB5-4D0A-9DA5-999C66E38076}"/>
              </a:ext>
            </a:extLst>
          </p:cNvPr>
          <p:cNvSpPr txBox="1"/>
          <p:nvPr/>
        </p:nvSpPr>
        <p:spPr>
          <a:xfrm>
            <a:off x="1202838" y="4866501"/>
            <a:ext cx="2609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Chinaschilf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Miscanthus</a:t>
            </a:r>
            <a:r>
              <a:rPr lang="de-DE" sz="1000" i="1" dirty="0">
                <a:latin typeface="+mn-lt"/>
              </a:rPr>
              <a:t> sinensis</a:t>
            </a:r>
            <a:r>
              <a:rPr lang="de-DE" sz="1000" dirty="0">
                <a:latin typeface="+mn-lt"/>
              </a:rPr>
              <a:t>)</a:t>
            </a:r>
            <a:endParaRPr lang="de-DE" sz="800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6735C30-A535-40C2-8071-89A0BD998DA2}"/>
              </a:ext>
            </a:extLst>
          </p:cNvPr>
          <p:cNvSpPr txBox="1"/>
          <p:nvPr/>
        </p:nvSpPr>
        <p:spPr>
          <a:xfrm>
            <a:off x="3525252" y="134555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(43)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D791FA7-3213-4DBE-B4E3-6DD654A457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867" y="2799496"/>
            <a:ext cx="3890627" cy="218847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694E1285-FA57-407E-BAD8-536D2AF484C6}"/>
              </a:ext>
            </a:extLst>
          </p:cNvPr>
          <p:cNvSpPr txBox="1"/>
          <p:nvPr/>
        </p:nvSpPr>
        <p:spPr>
          <a:xfrm>
            <a:off x="7802529" y="208441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(75 b)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1957F75-B653-4BE9-BF53-806D21132612}"/>
              </a:ext>
            </a:extLst>
          </p:cNvPr>
          <p:cNvSpPr txBox="1"/>
          <p:nvPr/>
        </p:nvSpPr>
        <p:spPr>
          <a:xfrm>
            <a:off x="3047635" y="4669303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(75 a)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6171D8A-5BA0-4E83-B748-BAF47D7BB61D}"/>
              </a:ext>
            </a:extLst>
          </p:cNvPr>
          <p:cNvSpPr txBox="1"/>
          <p:nvPr/>
        </p:nvSpPr>
        <p:spPr>
          <a:xfrm>
            <a:off x="7797450" y="478955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(75 c)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00E5DB4B-248C-4F9C-AA92-11432D30E2CB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60206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16798BB-F680-4DF2-BBD1-84579DE7BA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9092" y="1295395"/>
            <a:ext cx="6491262" cy="3197595"/>
          </a:xfrm>
        </p:spPr>
        <p:txBody>
          <a:bodyPr/>
          <a:lstStyle/>
          <a:p>
            <a:r>
              <a:rPr lang="de-DE" dirty="0"/>
              <a:t>Einige Stauden zieren das Beet </a:t>
            </a:r>
            <a:r>
              <a:rPr lang="de-DE" b="1" dirty="0"/>
              <a:t>den ganzen Winter </a:t>
            </a:r>
            <a:r>
              <a:rPr lang="de-DE" dirty="0"/>
              <a:t>hindurch:</a:t>
            </a:r>
          </a:p>
          <a:p>
            <a:pPr lvl="1"/>
            <a:r>
              <a:rPr lang="de-DE" sz="1900" dirty="0">
                <a:latin typeface="+mn-lt"/>
              </a:rPr>
              <a:t>Strukturgebende Gestalten</a:t>
            </a:r>
          </a:p>
          <a:p>
            <a:pPr lvl="1"/>
            <a:r>
              <a:rPr lang="de-DE" sz="1900" dirty="0">
                <a:latin typeface="+mn-lt"/>
              </a:rPr>
              <a:t>Winter- oder immergrüne Belaubung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376D61-C8D4-4BBC-9015-B3E93226E0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Winterschmuck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FA2567-5603-4C40-91F5-F12348982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2492042"/>
            <a:ext cx="2798619" cy="19025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D8C34F9-62A1-438C-A2DE-67A620D3F78A}"/>
              </a:ext>
            </a:extLst>
          </p:cNvPr>
          <p:cNvSpPr txBox="1"/>
          <p:nvPr/>
        </p:nvSpPr>
        <p:spPr>
          <a:xfrm>
            <a:off x="854826" y="4381121"/>
            <a:ext cx="2837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Gräser verleihen dem winterlichen Garten Struktur</a:t>
            </a:r>
            <a:r>
              <a:rPr lang="de-DE" sz="105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(76)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2A6F0DC-C5E2-4EB2-B280-6C46B52974DA}"/>
              </a:ext>
            </a:extLst>
          </p:cNvPr>
          <p:cNvSpPr txBox="1"/>
          <p:nvPr/>
        </p:nvSpPr>
        <p:spPr>
          <a:xfrm>
            <a:off x="5437859" y="4381120"/>
            <a:ext cx="263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Silbrig-gezeichnete, </a:t>
            </a:r>
            <a:r>
              <a:rPr lang="de-DE" sz="1200" dirty="0" err="1">
                <a:latin typeface="+mn-lt"/>
              </a:rPr>
              <a:t>wintergrüne</a:t>
            </a:r>
            <a:r>
              <a:rPr lang="de-DE" sz="1200" dirty="0">
                <a:latin typeface="+mn-lt"/>
              </a:rPr>
              <a:t> Blätter des Aronstabes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Arum </a:t>
            </a:r>
            <a:r>
              <a:rPr lang="de-DE" sz="1000" i="1" dirty="0" err="1">
                <a:latin typeface="+mn-lt"/>
              </a:rPr>
              <a:t>italicum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/>
              <a:t>‘</a:t>
            </a:r>
            <a:r>
              <a:rPr lang="de-DE" sz="1000" dirty="0" err="1">
                <a:latin typeface="+mn-lt"/>
              </a:rPr>
              <a:t>Pictum</a:t>
            </a:r>
            <a:r>
              <a:rPr lang="de-DE" sz="1000" dirty="0"/>
              <a:t>‘</a:t>
            </a:r>
            <a:r>
              <a:rPr lang="de-DE" sz="1000" dirty="0">
                <a:latin typeface="+mn-lt"/>
              </a:rPr>
              <a:t>)  </a:t>
            </a:r>
            <a:r>
              <a:rPr lang="de-DE" sz="800" dirty="0">
                <a:latin typeface="+mn-lt"/>
              </a:rPr>
              <a:t>(77)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0E4AABBA-092F-4476-9236-18F2A754B21A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BB11C0B-C320-4101-855E-5BEE22990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994" y="358100"/>
            <a:ext cx="334433" cy="3429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D4CD943-EE82-41A6-AF90-1AD45395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685" y="310647"/>
            <a:ext cx="662941" cy="6797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3820CD5-5EA7-41DE-A639-5343DC43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748" y="701000"/>
            <a:ext cx="433530" cy="44450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4A4CFBA-9365-4271-BB62-16EAF996667F}"/>
              </a:ext>
            </a:extLst>
          </p:cNvPr>
          <p:cNvSpPr txBox="1"/>
          <p:nvPr/>
        </p:nvSpPr>
        <p:spPr>
          <a:xfrm>
            <a:off x="5569678" y="936350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7316BC3-D583-4B16-88EC-BFC921D910DE}"/>
              </a:ext>
            </a:extLst>
          </p:cNvPr>
          <p:cNvSpPr txBox="1"/>
          <p:nvPr/>
        </p:nvSpPr>
        <p:spPr>
          <a:xfrm>
            <a:off x="3985967" y="3079461"/>
            <a:ext cx="1264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+mn-lt"/>
              </a:rPr>
              <a:t>Frosttrocknis</a:t>
            </a:r>
            <a:r>
              <a:rPr lang="de-DE" sz="1600" dirty="0">
                <a:latin typeface="+mn-lt"/>
              </a:rPr>
              <a:t> vorbeugen!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208D719-3BF9-4CB3-AF12-AAE65D152F7F}"/>
              </a:ext>
            </a:extLst>
          </p:cNvPr>
          <p:cNvSpPr/>
          <p:nvPr/>
        </p:nvSpPr>
        <p:spPr>
          <a:xfrm>
            <a:off x="3946297" y="3079461"/>
            <a:ext cx="1264585" cy="584775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EA33F05C-BB89-41C1-B748-EA6FFD4C791D}"/>
              </a:ext>
            </a:extLst>
          </p:cNvPr>
          <p:cNvSpPr/>
          <p:nvPr/>
        </p:nvSpPr>
        <p:spPr>
          <a:xfrm>
            <a:off x="4412265" y="2357987"/>
            <a:ext cx="289585" cy="584775"/>
          </a:xfrm>
          <a:prstGeom prst="down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1EFD4C8-3426-408C-8653-78D1D8213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859" y="2492042"/>
            <a:ext cx="2745815" cy="19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E5AB59-E4B7-42FF-B1EA-DC6992AA29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18192"/>
            <a:ext cx="7434000" cy="452438"/>
          </a:xfrm>
        </p:spPr>
        <p:txBody>
          <a:bodyPr/>
          <a:lstStyle/>
          <a:p>
            <a:r>
              <a:rPr lang="de-DE" sz="3600" dirty="0">
                <a:latin typeface="+mj-lt"/>
              </a:rPr>
              <a:t>1. Beet- und Balkonpflanzen</a:t>
            </a:r>
            <a:endParaRPr lang="de-DE" dirty="0">
              <a:latin typeface="+mj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ACE731-9EF8-4E3D-AB34-FF053F066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939A7-152B-478E-8641-02ABBDF99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384F5F-DD8A-4F2A-86BA-D96FEC1726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014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200" dirty="0"/>
              <a:t>2.2.  Trockenheitsverträgliche Stauden</a:t>
            </a:r>
          </a:p>
        </p:txBody>
      </p:sp>
    </p:spTree>
    <p:extLst>
      <p:ext uri="{BB962C8B-B14F-4D97-AF65-F5344CB8AC3E}">
        <p14:creationId xmlns:p14="http://schemas.microsoft.com/office/powerpoint/2010/main" val="1939536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72B3AA-DEBC-4A66-B67E-9A7F0CB00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Von der Not zur Tugend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C14A43-5D01-4D01-B55D-4AB169A3F4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219201"/>
            <a:ext cx="3535473" cy="1219200"/>
          </a:xfrm>
        </p:spPr>
        <p:txBody>
          <a:bodyPr>
            <a:normAutofit/>
          </a:bodyPr>
          <a:lstStyle/>
          <a:p>
            <a:pPr marL="360363" indent="-358775"/>
            <a:r>
              <a:rPr lang="de-DE" b="1" dirty="0"/>
              <a:t>Extreme Bedingungen </a:t>
            </a:r>
            <a:r>
              <a:rPr lang="de-DE" dirty="0"/>
              <a:t>am Naturstandort zwingen Pflanzen zu </a:t>
            </a:r>
            <a:r>
              <a:rPr lang="de-DE" b="1" dirty="0"/>
              <a:t>Anpassungsmaßnahmen</a:t>
            </a:r>
            <a:r>
              <a:rPr lang="de-DE" dirty="0"/>
              <a:t> gegen Hitze und Trockenheit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A1D422-5EBB-469C-B1D5-055A01F98C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2571750"/>
            <a:ext cx="3358651" cy="20977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ECE458-3933-4068-A1DA-CDD97869C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476" y="207818"/>
            <a:ext cx="2994660" cy="196549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0C87C54-7E48-4E0E-B708-0181E75791C7}"/>
              </a:ext>
            </a:extLst>
          </p:cNvPr>
          <p:cNvSpPr txBox="1"/>
          <p:nvPr/>
        </p:nvSpPr>
        <p:spPr>
          <a:xfrm>
            <a:off x="4829476" y="2539576"/>
            <a:ext cx="35242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marR="0" lvl="0" indent="-358775" algn="l" defTabSz="3429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71AD2A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Mögliche 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Herkunftsgebiete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hitze- und trockenheits-toleranter Pflanzen: </a:t>
            </a:r>
          </a:p>
          <a:p>
            <a:pPr marL="720725" marR="0" lvl="1" indent="-360363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Mediterrane Regionen</a:t>
            </a:r>
          </a:p>
          <a:p>
            <a:pPr marL="720725" marR="0" lvl="1" indent="-360363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Osteuropäische und asiatische Steppen</a:t>
            </a:r>
          </a:p>
          <a:p>
            <a:pPr marL="720725" marR="0" lvl="1" indent="-360363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Nordamerikanische Prärien</a:t>
            </a:r>
          </a:p>
          <a:p>
            <a:pPr marL="720725" marR="0" lvl="1" indent="-360363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1AD2A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Heimische Trockenstandorte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D4F3A6-58EE-44A2-B119-6CBACE2A449A}"/>
              </a:ext>
            </a:extLst>
          </p:cNvPr>
          <p:cNvSpPr txBox="1"/>
          <p:nvPr/>
        </p:nvSpPr>
        <p:spPr>
          <a:xfrm>
            <a:off x="885913" y="4664351"/>
            <a:ext cx="2410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Heimischer Trockenrasen </a:t>
            </a:r>
            <a:r>
              <a:rPr lang="de-DE" sz="800" dirty="0">
                <a:latin typeface="+mn-lt"/>
              </a:rPr>
              <a:t>(79)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34B7C70-1708-4DE3-86EC-ADC19C81FCC3}"/>
              </a:ext>
            </a:extLst>
          </p:cNvPr>
          <p:cNvSpPr txBox="1"/>
          <p:nvPr/>
        </p:nvSpPr>
        <p:spPr>
          <a:xfrm>
            <a:off x="4829476" y="2173310"/>
            <a:ext cx="2791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Nordamerikanische Prärielandschaft </a:t>
            </a:r>
            <a:r>
              <a:rPr lang="de-DE" sz="800" dirty="0">
                <a:latin typeface="+mn-lt"/>
              </a:rPr>
              <a:t>(78)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2E6E5B15-C790-400A-9996-9CF18CDF09AB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2454713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000" dirty="0"/>
              <a:t>2.2.1.  Strategien und Erkennungsmerkmale</a:t>
            </a:r>
          </a:p>
        </p:txBody>
      </p:sp>
    </p:spTree>
    <p:extLst>
      <p:ext uri="{BB962C8B-B14F-4D97-AF65-F5344CB8AC3E}">
        <p14:creationId xmlns:p14="http://schemas.microsoft.com/office/powerpoint/2010/main" val="298638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5540C1-F86F-4551-8474-0DFDB11A54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1" y="1295396"/>
            <a:ext cx="2968438" cy="3197595"/>
          </a:xfrm>
        </p:spPr>
        <p:txBody>
          <a:bodyPr/>
          <a:lstStyle/>
          <a:p>
            <a:r>
              <a:rPr lang="de-DE" b="1" dirty="0"/>
              <a:t>Entwicklungszyklus </a:t>
            </a:r>
            <a:r>
              <a:rPr lang="de-DE" dirty="0"/>
              <a:t>wird</a:t>
            </a:r>
            <a:r>
              <a:rPr lang="de-DE" b="1" dirty="0"/>
              <a:t> </a:t>
            </a:r>
            <a:r>
              <a:rPr lang="de-DE" dirty="0"/>
              <a:t>bereits</a:t>
            </a:r>
            <a:r>
              <a:rPr lang="de-DE" b="1" dirty="0"/>
              <a:t> im Frühjahr abgeschlossen </a:t>
            </a:r>
          </a:p>
          <a:p>
            <a:r>
              <a:rPr lang="de-DE" dirty="0"/>
              <a:t>Pflanzen</a:t>
            </a:r>
            <a:r>
              <a:rPr lang="de-DE" b="1" dirty="0"/>
              <a:t> </a:t>
            </a:r>
            <a:r>
              <a:rPr lang="de-DE" dirty="0"/>
              <a:t>überdauern trockene Sommermonate in </a:t>
            </a:r>
            <a:r>
              <a:rPr lang="de-DE" b="1" dirty="0"/>
              <a:t>unterirdischen Speicherorganen</a:t>
            </a:r>
          </a:p>
          <a:p>
            <a:r>
              <a:rPr lang="de-DE" dirty="0"/>
              <a:t>Bsp.: Zierlauch </a:t>
            </a:r>
            <a:r>
              <a:rPr lang="de-DE" sz="1700" dirty="0"/>
              <a:t>(</a:t>
            </a:r>
            <a:r>
              <a:rPr lang="de-DE" sz="1700" i="1" dirty="0"/>
              <a:t>Allium</a:t>
            </a:r>
            <a:r>
              <a:rPr lang="de-DE" sz="1700" dirty="0"/>
              <a:t>-Arten), </a:t>
            </a:r>
            <a:r>
              <a:rPr lang="de-DE" dirty="0"/>
              <a:t>Traubenhyazinthe </a:t>
            </a:r>
            <a:r>
              <a:rPr lang="de-DE" sz="1700" dirty="0"/>
              <a:t>(</a:t>
            </a:r>
            <a:r>
              <a:rPr lang="de-DE" sz="1700" i="1" dirty="0" err="1"/>
              <a:t>Muscari</a:t>
            </a:r>
            <a:r>
              <a:rPr lang="de-DE" sz="1700" dirty="0"/>
              <a:t>-Arten), </a:t>
            </a:r>
            <a:r>
              <a:rPr lang="de-DE" dirty="0"/>
              <a:t>Tulpen </a:t>
            </a:r>
            <a:r>
              <a:rPr lang="de-DE" sz="1700" dirty="0"/>
              <a:t>(</a:t>
            </a:r>
            <a:r>
              <a:rPr lang="de-DE" sz="1700" i="1" dirty="0" err="1"/>
              <a:t>Tulipa</a:t>
            </a:r>
            <a:r>
              <a:rPr lang="de-DE" sz="1700" i="1" dirty="0"/>
              <a:t>-Arten</a:t>
            </a:r>
            <a:r>
              <a:rPr lang="de-DE" sz="1700" dirty="0"/>
              <a:t>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D604BC-25DA-468C-AC0B-2821F996AF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Vermeidung trockener Zeiträume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D9F7AE-D85B-4611-8E20-D829BFB6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13" y="599567"/>
            <a:ext cx="1691472" cy="15732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7F6A681-ABF0-4D21-982A-1E2B5C9F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13" y="3056118"/>
            <a:ext cx="1691472" cy="150638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2C1835D-778A-43D4-B8C7-EF20B6E245A0}"/>
              </a:ext>
            </a:extLst>
          </p:cNvPr>
          <p:cNvSpPr txBox="1"/>
          <p:nvPr/>
        </p:nvSpPr>
        <p:spPr>
          <a:xfrm>
            <a:off x="6009744" y="2172790"/>
            <a:ext cx="162129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Traubenhyazinthe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Muscari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armeniacum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(80)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E1ACF5A-E533-4E57-81EB-234C5496BF30}"/>
              </a:ext>
            </a:extLst>
          </p:cNvPr>
          <p:cNvSpPr txBox="1"/>
          <p:nvPr/>
        </p:nvSpPr>
        <p:spPr>
          <a:xfrm>
            <a:off x="4102496" y="3865743"/>
            <a:ext cx="16914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>
                <a:latin typeface="+mn-lt"/>
              </a:rPr>
              <a:t>Purpur-Kugellauch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Allium </a:t>
            </a:r>
            <a:r>
              <a:rPr lang="de-DE" sz="1000" i="1" dirty="0" err="1">
                <a:latin typeface="+mn-lt"/>
              </a:rPr>
              <a:t>aflatunense</a:t>
            </a:r>
            <a:r>
              <a:rPr lang="de-DE" sz="1000" i="1" dirty="0">
                <a:latin typeface="+mn-lt"/>
              </a:rPr>
              <a:t> </a:t>
            </a:r>
            <a:br>
              <a:rPr lang="de-DE" sz="1000" i="1" dirty="0">
                <a:latin typeface="+mn-lt"/>
              </a:rPr>
            </a:br>
            <a:r>
              <a:rPr lang="de-DE" sz="10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'Purple Sensation</a:t>
            </a:r>
            <a:r>
              <a:rPr lang="de-DE" sz="1000" dirty="0"/>
              <a:t>‘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(81)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80F80D7-F241-49F7-B352-5AA56CEBBB4F}"/>
              </a:ext>
            </a:extLst>
          </p:cNvPr>
          <p:cNvSpPr txBox="1"/>
          <p:nvPr/>
        </p:nvSpPr>
        <p:spPr>
          <a:xfrm>
            <a:off x="6009744" y="4562505"/>
            <a:ext cx="162129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Felsen-Tulpe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Tulipa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bakeri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(82)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1055E7A-43B8-45D4-9BF9-BD4491242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4545" y="1922642"/>
            <a:ext cx="1634901" cy="1943101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id="{AF7D122E-33E7-455C-8F2A-23A0E36B90DB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3665447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7B208E-7E16-4DB2-BAFF-C99C0054B8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35880" y="1295396"/>
            <a:ext cx="3063240" cy="3197595"/>
          </a:xfrm>
        </p:spPr>
        <p:txBody>
          <a:bodyPr/>
          <a:lstStyle/>
          <a:p>
            <a:r>
              <a:rPr lang="de-DE" dirty="0"/>
              <a:t>Besonders </a:t>
            </a:r>
            <a:r>
              <a:rPr lang="de-DE" b="1" dirty="0"/>
              <a:t>ausgedehntes oder tiefgehendes Wurzelsystem </a:t>
            </a:r>
            <a:r>
              <a:rPr lang="de-DE" dirty="0"/>
              <a:t>hilft dabei, schwer zugängliche Wasserreserven zu erschließen</a:t>
            </a:r>
          </a:p>
          <a:p>
            <a:r>
              <a:rPr lang="de-DE" dirty="0"/>
              <a:t>Bsp.:  Mannstreu </a:t>
            </a:r>
            <a:r>
              <a:rPr lang="de-DE" sz="1700" dirty="0"/>
              <a:t>(</a:t>
            </a:r>
            <a:r>
              <a:rPr lang="de-DE" sz="1700" i="1" dirty="0" err="1"/>
              <a:t>Eryngium</a:t>
            </a:r>
            <a:r>
              <a:rPr lang="de-DE" sz="1700" dirty="0"/>
              <a:t>-Arten)</a:t>
            </a:r>
            <a:r>
              <a:rPr lang="de-DE" dirty="0"/>
              <a:t>, Walzen-Wolfsmilch </a:t>
            </a:r>
            <a:r>
              <a:rPr lang="de-DE" sz="1700" dirty="0"/>
              <a:t>(</a:t>
            </a:r>
            <a:r>
              <a:rPr lang="de-DE" sz="1700" i="1" dirty="0"/>
              <a:t>Euphorbia </a:t>
            </a:r>
            <a:r>
              <a:rPr lang="de-DE" sz="1700" i="1" dirty="0" err="1"/>
              <a:t>myrsinites</a:t>
            </a:r>
            <a:r>
              <a:rPr lang="de-DE" sz="1700" dirty="0"/>
              <a:t>) </a:t>
            </a:r>
            <a:r>
              <a:rPr lang="de-DE" dirty="0"/>
              <a:t>oder Missouri-Nachtkerze </a:t>
            </a:r>
            <a:r>
              <a:rPr lang="de-DE" sz="1700" dirty="0"/>
              <a:t>(</a:t>
            </a:r>
            <a:r>
              <a:rPr lang="de-DE" sz="1700" i="1" dirty="0" err="1"/>
              <a:t>Oenothera</a:t>
            </a:r>
            <a:r>
              <a:rPr lang="de-DE" sz="1700" i="1" dirty="0"/>
              <a:t> </a:t>
            </a:r>
            <a:r>
              <a:rPr lang="de-DE" sz="1700" i="1" dirty="0" err="1"/>
              <a:t>macrocarpa</a:t>
            </a:r>
            <a:r>
              <a:rPr lang="de-DE" sz="1700" dirty="0"/>
              <a:t>)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CE780F-F669-4713-93A4-66D74A6B3A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Tiefreichendes Wurzelsystem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91A74A-B3A8-4FEC-B9AD-4A6A2CF73E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960326" y="1044072"/>
            <a:ext cx="1837361" cy="14888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989BB7-C3FC-4E28-8ECF-DE6BCEFD508E}"/>
              </a:ext>
            </a:extLst>
          </p:cNvPr>
          <p:cNvSpPr txBox="1"/>
          <p:nvPr/>
        </p:nvSpPr>
        <p:spPr>
          <a:xfrm>
            <a:off x="876306" y="2502121"/>
            <a:ext cx="1691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>
                <a:latin typeface="+mn-lt"/>
              </a:rPr>
              <a:t>Walzen-Wolfsmilch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Euphorbia </a:t>
            </a:r>
            <a:r>
              <a:rPr lang="de-DE" sz="1000" i="1" dirty="0" err="1">
                <a:latin typeface="+mn-lt"/>
              </a:rPr>
              <a:t>myrsinites</a:t>
            </a:r>
            <a:r>
              <a:rPr lang="de-DE" sz="1000" dirty="0">
                <a:latin typeface="+mn-lt"/>
              </a:rPr>
              <a:t>)</a:t>
            </a:r>
            <a:r>
              <a:rPr lang="de-DE" sz="1000" i="1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(83)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093786-0519-4861-8C5C-EF1EA4DD76C8}"/>
              </a:ext>
            </a:extLst>
          </p:cNvPr>
          <p:cNvSpPr txBox="1"/>
          <p:nvPr/>
        </p:nvSpPr>
        <p:spPr>
          <a:xfrm>
            <a:off x="858938" y="4415618"/>
            <a:ext cx="19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Prärie-Nachtkerze</a:t>
            </a:r>
            <a:r>
              <a:rPr lang="de-DE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Oenothera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macrocarpa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subsp</a:t>
            </a:r>
            <a:r>
              <a:rPr lang="de-DE" sz="1000" i="1" dirty="0">
                <a:latin typeface="+mn-lt"/>
              </a:rPr>
              <a:t>. </a:t>
            </a:r>
            <a:r>
              <a:rPr lang="de-DE" sz="1000" i="1" dirty="0" err="1">
                <a:latin typeface="+mn-lt"/>
              </a:rPr>
              <a:t>incana</a:t>
            </a:r>
            <a:r>
              <a:rPr lang="de-DE" sz="1000" dirty="0">
                <a:latin typeface="+mn-lt"/>
              </a:rPr>
              <a:t>)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(84)</a:t>
            </a:r>
            <a:endParaRPr lang="de-DE" sz="1000" dirty="0">
              <a:latin typeface="+mn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E82493-5215-4890-9EA1-79648F33FB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939" y="1693065"/>
            <a:ext cx="1691471" cy="22827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ED6086-8DFF-4C0E-A330-07D83B094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5" y="2978746"/>
            <a:ext cx="1837361" cy="151424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037F02-D8EE-49E2-AAEE-582DA1FF0436}"/>
              </a:ext>
            </a:extLst>
          </p:cNvPr>
          <p:cNvSpPr txBox="1"/>
          <p:nvPr/>
        </p:nvSpPr>
        <p:spPr>
          <a:xfrm>
            <a:off x="2997409" y="3892398"/>
            <a:ext cx="19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</a:rPr>
              <a:t>Elfenbein-Mannstreu</a:t>
            </a:r>
            <a:r>
              <a:rPr lang="de-DE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Eryngium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giganteum</a:t>
            </a:r>
            <a:r>
              <a:rPr lang="de-DE" sz="1000" dirty="0">
                <a:latin typeface="+mn-lt"/>
              </a:rPr>
              <a:t>)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(85)</a:t>
            </a:r>
            <a:endParaRPr lang="de-DE" sz="1000" dirty="0">
              <a:latin typeface="+mn-lt"/>
            </a:endParaRP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87C023D1-8D2A-4742-8C6D-0ACC7569334B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</p:spTree>
    <p:extLst>
      <p:ext uri="{BB962C8B-B14F-4D97-AF65-F5344CB8AC3E}">
        <p14:creationId xmlns:p14="http://schemas.microsoft.com/office/powerpoint/2010/main" val="1399254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F8DEB6-0321-4B51-BFEC-944D08F76C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Je </a:t>
            </a:r>
            <a:r>
              <a:rPr lang="de-DE" b="1" dirty="0"/>
              <a:t>geringer die Blattoberfläche</a:t>
            </a:r>
            <a:r>
              <a:rPr lang="de-DE" dirty="0"/>
              <a:t>, desto </a:t>
            </a:r>
            <a:r>
              <a:rPr lang="de-DE" b="1" dirty="0"/>
              <a:t>geringer</a:t>
            </a:r>
            <a:r>
              <a:rPr lang="de-DE" dirty="0"/>
              <a:t> die Fläche, über die Wasser durch </a:t>
            </a:r>
            <a:r>
              <a:rPr lang="de-DE" b="1" dirty="0"/>
              <a:t>Verdunstung</a:t>
            </a:r>
            <a:r>
              <a:rPr lang="de-DE" dirty="0"/>
              <a:t> verloren gehen kann</a:t>
            </a:r>
          </a:p>
          <a:p>
            <a:r>
              <a:rPr lang="de-DE" dirty="0"/>
              <a:t>Bsp.: Steppen-Wolfsmilch </a:t>
            </a:r>
            <a:r>
              <a:rPr lang="de-DE" sz="1600" dirty="0"/>
              <a:t>(</a:t>
            </a:r>
            <a:r>
              <a:rPr lang="de-DE" sz="1600" i="1" dirty="0"/>
              <a:t>Euphorbia </a:t>
            </a:r>
            <a:r>
              <a:rPr lang="de-DE" sz="1600" i="1" dirty="0" err="1"/>
              <a:t>seguieriana</a:t>
            </a:r>
            <a:r>
              <a:rPr lang="de-DE" sz="1600" i="1" dirty="0"/>
              <a:t> </a:t>
            </a:r>
            <a:r>
              <a:rPr lang="de-DE" sz="1600" dirty="0" err="1"/>
              <a:t>subsp</a:t>
            </a:r>
            <a:r>
              <a:rPr lang="de-DE" sz="1600" dirty="0"/>
              <a:t>. </a:t>
            </a:r>
            <a:r>
              <a:rPr lang="de-DE" sz="1600" i="1" dirty="0" err="1"/>
              <a:t>niciciana</a:t>
            </a:r>
            <a:r>
              <a:rPr lang="de-DE" sz="1600" dirty="0"/>
              <a:t>)</a:t>
            </a:r>
            <a:r>
              <a:rPr lang="de-DE" sz="1700" dirty="0"/>
              <a:t>, </a:t>
            </a:r>
            <a:r>
              <a:rPr lang="de-DE" dirty="0"/>
              <a:t>Echter Lavendel </a:t>
            </a:r>
            <a:r>
              <a:rPr lang="de-DE" sz="1600" dirty="0"/>
              <a:t>(</a:t>
            </a:r>
            <a:r>
              <a:rPr lang="de-DE" sz="1600" i="1" dirty="0" err="1"/>
              <a:t>Lavandula</a:t>
            </a:r>
            <a:r>
              <a:rPr lang="de-DE" sz="1600" i="1" dirty="0"/>
              <a:t> </a:t>
            </a:r>
            <a:r>
              <a:rPr lang="de-DE" sz="1600" i="1" dirty="0" err="1"/>
              <a:t>angustifolia</a:t>
            </a:r>
            <a:r>
              <a:rPr lang="de-DE" sz="1600" dirty="0"/>
              <a:t>)</a:t>
            </a:r>
            <a:r>
              <a:rPr lang="de-DE" sz="1500" dirty="0"/>
              <a:t>, </a:t>
            </a:r>
            <a:r>
              <a:rPr lang="de-DE" dirty="0"/>
              <a:t>Blauer Stauden-Lein </a:t>
            </a:r>
            <a:br>
              <a:rPr lang="de-DE" dirty="0"/>
            </a:br>
            <a:r>
              <a:rPr lang="de-DE" sz="1600" dirty="0"/>
              <a:t>(</a:t>
            </a:r>
            <a:r>
              <a:rPr lang="de-DE" sz="1600" i="1" dirty="0"/>
              <a:t>Linum </a:t>
            </a:r>
            <a:r>
              <a:rPr lang="de-DE" sz="1600" i="1" dirty="0" err="1"/>
              <a:t>perenne</a:t>
            </a:r>
            <a:r>
              <a:rPr lang="de-DE" sz="1600" dirty="0"/>
              <a:t>)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8D431F-52FD-45C7-9F73-89EE23EDD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Reduzierte Blattoberfläche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BA63E43-3732-4B53-A89A-3489847B3C3D}"/>
              </a:ext>
            </a:extLst>
          </p:cNvPr>
          <p:cNvSpPr txBox="1"/>
          <p:nvPr/>
        </p:nvSpPr>
        <p:spPr>
          <a:xfrm>
            <a:off x="5114927" y="2238327"/>
            <a:ext cx="266440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>
                <a:latin typeface="+mn-lt"/>
              </a:rPr>
              <a:t>Steppen-Wolfsmilch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Euphorbia </a:t>
            </a:r>
            <a:r>
              <a:rPr lang="de-DE" sz="1000" i="1" dirty="0" err="1">
                <a:latin typeface="+mn-lt"/>
              </a:rPr>
              <a:t>seguieriana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subsp</a:t>
            </a:r>
            <a:r>
              <a:rPr lang="de-DE" sz="1000" i="1" dirty="0">
                <a:latin typeface="+mn-lt"/>
              </a:rPr>
              <a:t>. </a:t>
            </a:r>
            <a:r>
              <a:rPr lang="de-DE" sz="1000" i="1" dirty="0" err="1">
                <a:latin typeface="+mn-lt"/>
              </a:rPr>
              <a:t>niciciana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(86)</a:t>
            </a:r>
            <a:endParaRPr lang="de-DE" sz="1000" dirty="0">
              <a:latin typeface="+mn-lt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CE9FE73-2A3F-4D4A-8C88-48274DEA5647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ABFA13E-4775-492F-BEE4-560D72D89C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748" y="2831305"/>
            <a:ext cx="2349310" cy="180999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76597D6-6471-48C0-BAB8-CF898C5D8E77}"/>
              </a:ext>
            </a:extLst>
          </p:cNvPr>
          <p:cNvSpPr txBox="1"/>
          <p:nvPr/>
        </p:nvSpPr>
        <p:spPr>
          <a:xfrm>
            <a:off x="5114927" y="4638572"/>
            <a:ext cx="20753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>
                <a:latin typeface="+mn-lt"/>
              </a:rPr>
              <a:t>Blauer Stauden-Lein</a:t>
            </a:r>
            <a:br>
              <a:rPr lang="de-DE" sz="1200" dirty="0">
                <a:latin typeface="+mn-lt"/>
              </a:rPr>
            </a:b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Linum </a:t>
            </a:r>
            <a:r>
              <a:rPr lang="de-DE" sz="1000" i="1" dirty="0" err="1">
                <a:latin typeface="+mn-lt"/>
              </a:rPr>
              <a:t>perenne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(87)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1247B4-ADD6-4666-897D-7AFCA5F6C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7748" y="351099"/>
            <a:ext cx="2349310" cy="18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8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BDFA94-63E6-484C-8881-912D407250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0325" y="1252209"/>
            <a:ext cx="3537069" cy="3197595"/>
          </a:xfrm>
        </p:spPr>
        <p:txBody>
          <a:bodyPr/>
          <a:lstStyle/>
          <a:p>
            <a:r>
              <a:rPr lang="de-DE" dirty="0"/>
              <a:t>Silbrig-graue Belaubung entsteht durch</a:t>
            </a:r>
            <a:endParaRPr lang="de-DE" b="1" dirty="0"/>
          </a:p>
          <a:p>
            <a:pPr lvl="1"/>
            <a:r>
              <a:rPr lang="de-DE" sz="1900" b="1" dirty="0"/>
              <a:t>Wachsschicht, die vor </a:t>
            </a:r>
            <a:r>
              <a:rPr lang="de-DE" sz="1900" dirty="0"/>
              <a:t> Verdunstung schützt</a:t>
            </a:r>
          </a:p>
          <a:p>
            <a:pPr lvl="2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600" dirty="0">
                <a:latin typeface="+mn-lt"/>
              </a:rPr>
              <a:t>Bsp.: Palmlilie (</a:t>
            </a:r>
            <a:r>
              <a:rPr lang="de-DE" sz="1600" i="1" dirty="0">
                <a:latin typeface="+mn-lt"/>
              </a:rPr>
              <a:t>Yucca </a:t>
            </a:r>
            <a:r>
              <a:rPr lang="de-DE" sz="1600" i="1" dirty="0" err="1">
                <a:latin typeface="+mn-lt"/>
              </a:rPr>
              <a:t>filamentosa</a:t>
            </a:r>
            <a:r>
              <a:rPr lang="de-DE" sz="1600" dirty="0">
                <a:latin typeface="+mn-lt"/>
              </a:rPr>
              <a:t>), Schwertlilie 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(</a:t>
            </a:r>
            <a:r>
              <a:rPr lang="de-DE" sz="1600" i="1" dirty="0">
                <a:latin typeface="+mn-lt"/>
              </a:rPr>
              <a:t>Iris </a:t>
            </a:r>
            <a:r>
              <a:rPr lang="de-DE" sz="1600" i="1" dirty="0" err="1">
                <a:latin typeface="+mn-lt"/>
              </a:rPr>
              <a:t>barbata</a:t>
            </a:r>
            <a:r>
              <a:rPr lang="de-DE" sz="1600" dirty="0">
                <a:latin typeface="+mn-lt"/>
              </a:rPr>
              <a:t>)</a:t>
            </a:r>
          </a:p>
          <a:p>
            <a:pPr lvl="1"/>
            <a:r>
              <a:rPr lang="de-DE" sz="1900" b="1" dirty="0"/>
              <a:t>Behaarung</a:t>
            </a:r>
            <a:r>
              <a:rPr lang="de-DE" sz="1900" dirty="0"/>
              <a:t>, die Verdunstung reduziert und einfallende Strahlung reflektiert</a:t>
            </a:r>
          </a:p>
          <a:p>
            <a:pPr lvl="2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600" dirty="0">
                <a:latin typeface="+mn-lt"/>
              </a:rPr>
              <a:t>Bsp.: Echter Salbei (</a:t>
            </a:r>
            <a:r>
              <a:rPr lang="de-DE" sz="1600" i="1" dirty="0">
                <a:latin typeface="+mn-lt"/>
              </a:rPr>
              <a:t>Salvia officinalis</a:t>
            </a:r>
            <a:r>
              <a:rPr lang="de-DE" sz="1600" dirty="0">
                <a:latin typeface="+mn-lt"/>
              </a:rPr>
              <a:t>), Woll-Ziest 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(</a:t>
            </a:r>
            <a:r>
              <a:rPr lang="de-DE" sz="1600" i="1" dirty="0" err="1">
                <a:latin typeface="+mn-lt"/>
              </a:rPr>
              <a:t>Stachys</a:t>
            </a:r>
            <a:r>
              <a:rPr lang="de-DE" sz="1600" i="1" dirty="0">
                <a:latin typeface="+mn-lt"/>
              </a:rPr>
              <a:t> </a:t>
            </a:r>
            <a:r>
              <a:rPr lang="de-DE" sz="1600" i="1" dirty="0" err="1">
                <a:latin typeface="+mn-lt"/>
              </a:rPr>
              <a:t>byzantina</a:t>
            </a:r>
            <a:r>
              <a:rPr lang="de-DE" sz="1600" dirty="0">
                <a:latin typeface="+mn-lt"/>
              </a:rPr>
              <a:t>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327EF1-E2F8-4878-ABA2-4DF884BBDD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Behaarung oder ausgeprägte Wachsschicht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E689C1-CD8A-4CE2-8EAD-463601F3B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6167" y="990454"/>
            <a:ext cx="1206311" cy="181240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3F44B6-FBB2-49BC-B2A0-AA9A855084F7}"/>
              </a:ext>
            </a:extLst>
          </p:cNvPr>
          <p:cNvSpPr txBox="1"/>
          <p:nvPr/>
        </p:nvSpPr>
        <p:spPr>
          <a:xfrm>
            <a:off x="4720166" y="2814162"/>
            <a:ext cx="127063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Palmlilie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Yucca </a:t>
            </a:r>
            <a:r>
              <a:rPr lang="de-DE" sz="1000" i="1" dirty="0" err="1">
                <a:latin typeface="+mn-lt"/>
              </a:rPr>
              <a:t>filamentosa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(88)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85866CE-0D7A-46C3-BE03-5251058CCC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6167" y="3313630"/>
            <a:ext cx="2608043" cy="155143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7A8E9EB-EAE4-4965-AED3-60D483A989AA}"/>
              </a:ext>
            </a:extLst>
          </p:cNvPr>
          <p:cNvSpPr txBox="1"/>
          <p:nvPr/>
        </p:nvSpPr>
        <p:spPr>
          <a:xfrm>
            <a:off x="4752168" y="4866501"/>
            <a:ext cx="2477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Woll-Ziest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Stachys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byzantina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(90)</a:t>
            </a: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7E419B17-3986-4F10-89C7-FE72433B00B6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E1F1CA-E66D-4F67-8C59-6573720800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118" y="987771"/>
            <a:ext cx="1194092" cy="181509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47DFE7C-9A91-41D1-9123-9207589D4053}"/>
              </a:ext>
            </a:extLst>
          </p:cNvPr>
          <p:cNvSpPr txBox="1"/>
          <p:nvPr/>
        </p:nvSpPr>
        <p:spPr>
          <a:xfrm>
            <a:off x="6229535" y="2802862"/>
            <a:ext cx="14181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Schwertlilie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Iris </a:t>
            </a:r>
            <a:r>
              <a:rPr lang="de-DE" sz="1000" i="1" dirty="0" err="1">
                <a:latin typeface="+mn-lt"/>
              </a:rPr>
              <a:t>barbata</a:t>
            </a:r>
            <a:r>
              <a:rPr lang="de-DE" sz="1000" dirty="0">
                <a:latin typeface="+mn-lt"/>
              </a:rPr>
              <a:t>) </a:t>
            </a:r>
            <a:r>
              <a:rPr lang="de-DE" sz="800" dirty="0">
                <a:latin typeface="+mn-lt"/>
              </a:rPr>
              <a:t>(89)</a:t>
            </a:r>
          </a:p>
        </p:txBody>
      </p:sp>
    </p:spTree>
    <p:extLst>
      <p:ext uri="{BB962C8B-B14F-4D97-AF65-F5344CB8AC3E}">
        <p14:creationId xmlns:p14="http://schemas.microsoft.com/office/powerpoint/2010/main" val="41260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33C5C2-5687-40F0-A2D0-E03A7C8223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2916713" cy="3197595"/>
          </a:xfrm>
        </p:spPr>
        <p:txBody>
          <a:bodyPr/>
          <a:lstStyle/>
          <a:p>
            <a:r>
              <a:rPr lang="de-DE" b="1" dirty="0"/>
              <a:t>Wasserreserven</a:t>
            </a:r>
            <a:r>
              <a:rPr lang="de-DE" dirty="0"/>
              <a:t> werden in speziellen, besonders großen Zellen angelegt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sz="1900" dirty="0"/>
              <a:t>Pflanzen können in Trockenzeiten von den Reserven zehren</a:t>
            </a:r>
          </a:p>
          <a:p>
            <a:r>
              <a:rPr lang="de-DE" dirty="0"/>
              <a:t>Bsp.: Mittagsblume</a:t>
            </a:r>
            <a:r>
              <a:rPr lang="de-DE" sz="2000" dirty="0"/>
              <a:t> </a:t>
            </a:r>
            <a:r>
              <a:rPr lang="de-DE" sz="1600" dirty="0"/>
              <a:t>(</a:t>
            </a:r>
            <a:r>
              <a:rPr lang="de-DE" sz="1600" i="1" dirty="0" err="1"/>
              <a:t>Delosperma</a:t>
            </a:r>
            <a:r>
              <a:rPr lang="de-DE" sz="1600" i="1" dirty="0"/>
              <a:t>-</a:t>
            </a:r>
            <a:r>
              <a:rPr lang="de-DE" sz="1600" dirty="0"/>
              <a:t>Hybriden) </a:t>
            </a:r>
            <a:r>
              <a:rPr lang="de-DE" dirty="0"/>
              <a:t>Fetthenne/Mauerpfeffer </a:t>
            </a:r>
            <a:r>
              <a:rPr lang="de-DE" sz="1600" dirty="0"/>
              <a:t>(</a:t>
            </a:r>
            <a:r>
              <a:rPr lang="de-DE" sz="1600" i="1" dirty="0"/>
              <a:t>Sedum</a:t>
            </a:r>
            <a:r>
              <a:rPr lang="de-DE" sz="1600" dirty="0"/>
              <a:t>-Arten)</a:t>
            </a:r>
            <a:r>
              <a:rPr lang="de-DE" dirty="0"/>
              <a:t>, Hauswurz </a:t>
            </a:r>
            <a:r>
              <a:rPr lang="de-DE" sz="1600" dirty="0"/>
              <a:t>(</a:t>
            </a:r>
            <a:r>
              <a:rPr lang="de-DE" sz="1600" i="1" dirty="0" err="1"/>
              <a:t>Sempervivum</a:t>
            </a:r>
            <a:r>
              <a:rPr lang="de-DE" sz="1600" dirty="0"/>
              <a:t>-Arten),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C66E14-7FD6-4C8B-B467-2CC4C2F326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Sukkulenz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FFE5E19A-9A45-4392-88DF-5B8CA2FFD1CC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478E4FE-AB09-4718-B461-30B9B28EE204}"/>
              </a:ext>
            </a:extLst>
          </p:cNvPr>
          <p:cNvSpPr txBox="1"/>
          <p:nvPr/>
        </p:nvSpPr>
        <p:spPr>
          <a:xfrm>
            <a:off x="7625381" y="445540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(74)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F9D3A8-B14D-40B8-8E9B-24D2A76C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984" y="207012"/>
            <a:ext cx="2103113" cy="146391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4B431F4-BE05-42C5-958A-4F7347A81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645" y="3172691"/>
            <a:ext cx="1981969" cy="153109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DC5F7AF-F35E-4622-A523-4984320F33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984" y="2528551"/>
            <a:ext cx="2103113" cy="172894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FDC4A6-D60F-47B4-827D-99E6B60F7841}"/>
              </a:ext>
            </a:extLst>
          </p:cNvPr>
          <p:cNvSpPr txBox="1"/>
          <p:nvPr/>
        </p:nvSpPr>
        <p:spPr>
          <a:xfrm>
            <a:off x="4086350" y="1652255"/>
            <a:ext cx="2174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Mittagsblume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Delosperma</a:t>
            </a:r>
            <a:r>
              <a:rPr lang="de-DE" sz="1000" i="1" dirty="0">
                <a:latin typeface="+mn-lt"/>
              </a:rPr>
              <a:t>-</a:t>
            </a:r>
            <a:r>
              <a:rPr lang="de-DE" sz="1000" dirty="0">
                <a:latin typeface="+mn-lt"/>
              </a:rPr>
              <a:t>Hybride) </a:t>
            </a:r>
            <a:r>
              <a:rPr lang="de-DE" sz="800" dirty="0">
                <a:latin typeface="+mn-lt"/>
              </a:rPr>
              <a:t>(91)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421068C-D6CB-435F-85AC-AFB185F11F26}"/>
              </a:ext>
            </a:extLst>
          </p:cNvPr>
          <p:cNvSpPr txBox="1"/>
          <p:nvPr/>
        </p:nvSpPr>
        <p:spPr>
          <a:xfrm>
            <a:off x="6359714" y="2685862"/>
            <a:ext cx="2120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Gold-Fetthenne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Sedum </a:t>
            </a:r>
            <a:r>
              <a:rPr lang="de-DE" sz="1000" i="1" dirty="0" err="1">
                <a:latin typeface="+mn-lt"/>
              </a:rPr>
              <a:t>floriferum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dirty="0">
                <a:latin typeface="+mn-lt"/>
              </a:rPr>
              <a:t>'Weihenstephaner Gold‘) </a:t>
            </a:r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603E978-D106-47A9-BC1D-7A68DF1FC11A}"/>
              </a:ext>
            </a:extLst>
          </p:cNvPr>
          <p:cNvSpPr txBox="1"/>
          <p:nvPr/>
        </p:nvSpPr>
        <p:spPr>
          <a:xfrm>
            <a:off x="4086350" y="4270996"/>
            <a:ext cx="217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Hauswurz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Sempervivum</a:t>
            </a:r>
            <a:r>
              <a:rPr lang="de-DE" sz="1000" i="1" dirty="0">
                <a:latin typeface="+mn-lt"/>
              </a:rPr>
              <a:t>-</a:t>
            </a:r>
            <a:r>
              <a:rPr lang="de-DE" sz="1000" dirty="0">
                <a:latin typeface="+mn-lt"/>
              </a:rPr>
              <a:t>Hybride) </a:t>
            </a:r>
            <a:r>
              <a:rPr lang="de-DE" sz="800" dirty="0">
                <a:latin typeface="+mn-lt"/>
              </a:rPr>
              <a:t>(92)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4668878-B78A-4424-BA85-AE2C163746F6}"/>
              </a:ext>
            </a:extLst>
          </p:cNvPr>
          <p:cNvSpPr txBox="1"/>
          <p:nvPr/>
        </p:nvSpPr>
        <p:spPr>
          <a:xfrm>
            <a:off x="6359714" y="4703781"/>
            <a:ext cx="217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Hauswurz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Sempervivum</a:t>
            </a:r>
            <a:r>
              <a:rPr lang="de-DE" sz="1000" i="1" dirty="0">
                <a:latin typeface="+mn-lt"/>
              </a:rPr>
              <a:t>-</a:t>
            </a:r>
            <a:r>
              <a:rPr lang="de-DE" sz="1000" dirty="0">
                <a:latin typeface="+mn-lt"/>
              </a:rPr>
              <a:t>Hybride) </a:t>
            </a:r>
            <a:r>
              <a:rPr lang="de-DE" sz="800" dirty="0">
                <a:latin typeface="+mn-lt"/>
              </a:rPr>
              <a:t>(93)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A52F4D5-550B-4759-8CB2-A57BCFC4D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445" y="1261046"/>
            <a:ext cx="1987169" cy="146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65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000" dirty="0"/>
              <a:t>2.2.2.  Standortansprüche</a:t>
            </a:r>
          </a:p>
        </p:txBody>
      </p:sp>
    </p:spTree>
    <p:extLst>
      <p:ext uri="{BB962C8B-B14F-4D97-AF65-F5344CB8AC3E}">
        <p14:creationId xmlns:p14="http://schemas.microsoft.com/office/powerpoint/2010/main" val="1433526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F1E3327-380A-4805-A8F5-FAB0D8AC9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Standortansprüche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51C1E2-AE1A-4F4B-86C2-F8D6EDB69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2941544" cy="2993860"/>
          </a:xfrm>
        </p:spPr>
        <p:txBody>
          <a:bodyPr/>
          <a:lstStyle/>
          <a:p>
            <a:pPr marL="344488" indent="-342900"/>
            <a:r>
              <a:rPr lang="de-DE" dirty="0"/>
              <a:t> Boden gut durchlässig</a:t>
            </a:r>
          </a:p>
          <a:p>
            <a:pPr marL="720725" lvl="1" indent="-360363">
              <a:buFont typeface="Calibri" panose="020F0502020204030204" pitchFamily="34" charset="0"/>
              <a:buChar char="→"/>
            </a:pPr>
            <a:r>
              <a:rPr lang="de-DE" dirty="0"/>
              <a:t>Sehr empfindlich gegenüber Staunässe</a:t>
            </a:r>
          </a:p>
          <a:p>
            <a:pPr marL="720725" lvl="1" indent="-360363">
              <a:buFont typeface="Calibri" panose="020F0502020204030204" pitchFamily="34" charset="0"/>
              <a:buChar char="→"/>
            </a:pPr>
            <a:r>
              <a:rPr lang="de-DE" dirty="0"/>
              <a:t>Auf schweren oder verdichteten Böden in der Regel kurzlebig</a:t>
            </a:r>
          </a:p>
          <a:p>
            <a:pPr marL="360363" indent="-358775"/>
            <a:r>
              <a:rPr lang="de-DE" dirty="0"/>
              <a:t>Vollsonnig</a:t>
            </a:r>
          </a:p>
          <a:p>
            <a:pPr marL="360363" indent="-358775"/>
            <a:r>
              <a:rPr lang="de-DE" dirty="0"/>
              <a:t>Nährstoffarm</a:t>
            </a:r>
          </a:p>
          <a:p>
            <a:pPr lvl="1">
              <a:buFont typeface="Calibri" panose="020F0502020204030204" pitchFamily="34" charset="0"/>
              <a:buChar char="→"/>
            </a:pPr>
            <a:endParaRPr lang="de-DE" dirty="0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9A4D848-7117-491F-8C4F-F452C7B822EF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F42871-D763-4EC9-9F0E-4DFEC696C5E8}"/>
              </a:ext>
            </a:extLst>
          </p:cNvPr>
          <p:cNvSpPr txBox="1"/>
          <p:nvPr/>
        </p:nvSpPr>
        <p:spPr>
          <a:xfrm>
            <a:off x="7197436" y="4436211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(94)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971" y="735848"/>
            <a:ext cx="873177" cy="8578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748" y="3156581"/>
            <a:ext cx="2102122" cy="89009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119" y="1997613"/>
            <a:ext cx="812140" cy="157188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4707">
            <a:off x="4457021" y="1849740"/>
            <a:ext cx="635941" cy="790851"/>
          </a:xfrm>
          <a:prstGeom prst="rect">
            <a:avLst/>
          </a:prstGeom>
        </p:spPr>
      </p:pic>
      <p:sp>
        <p:nvSpPr>
          <p:cNvPr id="12" name="Ellipse 33">
            <a:extLst>
              <a:ext uri="{FF2B5EF4-FFF2-40B4-BE49-F238E27FC236}">
                <a16:creationId xmlns:a16="http://schemas.microsoft.com/office/drawing/2014/main" id="{45FC34D4-0DD4-487E-9D43-4C0E6EA252B7}"/>
              </a:ext>
            </a:extLst>
          </p:cNvPr>
          <p:cNvSpPr/>
          <p:nvPr/>
        </p:nvSpPr>
        <p:spPr>
          <a:xfrm rot="20652289">
            <a:off x="6867777" y="2255555"/>
            <a:ext cx="768430" cy="250005"/>
          </a:xfrm>
          <a:custGeom>
            <a:avLst/>
            <a:gdLst>
              <a:gd name="connsiteX0" fmla="*/ 0 w 723479"/>
              <a:gd name="connsiteY0" fmla="*/ 202718 h 405436"/>
              <a:gd name="connsiteX1" fmla="*/ 361740 w 723479"/>
              <a:gd name="connsiteY1" fmla="*/ 0 h 405436"/>
              <a:gd name="connsiteX2" fmla="*/ 723480 w 723479"/>
              <a:gd name="connsiteY2" fmla="*/ 202718 h 405436"/>
              <a:gd name="connsiteX3" fmla="*/ 361740 w 723479"/>
              <a:gd name="connsiteY3" fmla="*/ 405436 h 405436"/>
              <a:gd name="connsiteX4" fmla="*/ 0 w 723479"/>
              <a:gd name="connsiteY4" fmla="*/ 202718 h 405436"/>
              <a:gd name="connsiteX0" fmla="*/ 11 w 723491"/>
              <a:gd name="connsiteY0" fmla="*/ 202718 h 252941"/>
              <a:gd name="connsiteX1" fmla="*/ 361751 w 723491"/>
              <a:gd name="connsiteY1" fmla="*/ 0 h 252941"/>
              <a:gd name="connsiteX2" fmla="*/ 723491 w 723491"/>
              <a:gd name="connsiteY2" fmla="*/ 202718 h 252941"/>
              <a:gd name="connsiteX3" fmla="*/ 352487 w 723491"/>
              <a:gd name="connsiteY3" fmla="*/ 204494 h 252941"/>
              <a:gd name="connsiteX4" fmla="*/ 11 w 723491"/>
              <a:gd name="connsiteY4" fmla="*/ 202718 h 252941"/>
              <a:gd name="connsiteX0" fmla="*/ 34 w 723514"/>
              <a:gd name="connsiteY0" fmla="*/ 202718 h 259809"/>
              <a:gd name="connsiteX1" fmla="*/ 361774 w 723514"/>
              <a:gd name="connsiteY1" fmla="*/ 0 h 259809"/>
              <a:gd name="connsiteX2" fmla="*/ 723514 w 723514"/>
              <a:gd name="connsiteY2" fmla="*/ 202718 h 259809"/>
              <a:gd name="connsiteX3" fmla="*/ 346016 w 723514"/>
              <a:gd name="connsiteY3" fmla="*/ 227447 h 259809"/>
              <a:gd name="connsiteX4" fmla="*/ 34 w 723514"/>
              <a:gd name="connsiteY4" fmla="*/ 202718 h 259809"/>
              <a:gd name="connsiteX0" fmla="*/ 984 w 724464"/>
              <a:gd name="connsiteY0" fmla="*/ 202718 h 257036"/>
              <a:gd name="connsiteX1" fmla="*/ 362724 w 724464"/>
              <a:gd name="connsiteY1" fmla="*/ 0 h 257036"/>
              <a:gd name="connsiteX2" fmla="*/ 724464 w 724464"/>
              <a:gd name="connsiteY2" fmla="*/ 202718 h 257036"/>
              <a:gd name="connsiteX3" fmla="*/ 346966 w 724464"/>
              <a:gd name="connsiteY3" fmla="*/ 227447 h 257036"/>
              <a:gd name="connsiteX4" fmla="*/ 984 w 724464"/>
              <a:gd name="connsiteY4" fmla="*/ 202718 h 25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464" h="257036">
                <a:moveTo>
                  <a:pt x="984" y="202718"/>
                </a:moveTo>
                <a:cubicBezTo>
                  <a:pt x="3610" y="164810"/>
                  <a:pt x="162941" y="0"/>
                  <a:pt x="362724" y="0"/>
                </a:cubicBezTo>
                <a:cubicBezTo>
                  <a:pt x="562507" y="0"/>
                  <a:pt x="724464" y="90760"/>
                  <a:pt x="724464" y="202718"/>
                </a:cubicBezTo>
                <a:cubicBezTo>
                  <a:pt x="724464" y="314676"/>
                  <a:pt x="714921" y="217176"/>
                  <a:pt x="346966" y="227447"/>
                </a:cubicBezTo>
                <a:cubicBezTo>
                  <a:pt x="-20989" y="237718"/>
                  <a:pt x="-1642" y="240626"/>
                  <a:pt x="984" y="20271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90DBBCF-B1F2-43B4-8593-C1CB15A633B1}"/>
              </a:ext>
            </a:extLst>
          </p:cNvPr>
          <p:cNvSpPr/>
          <p:nvPr/>
        </p:nvSpPr>
        <p:spPr>
          <a:xfrm>
            <a:off x="6714437" y="2746015"/>
            <a:ext cx="87621" cy="13397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68265C7-06A0-4650-AAD2-10E225A54D02}"/>
              </a:ext>
            </a:extLst>
          </p:cNvPr>
          <p:cNvSpPr/>
          <p:nvPr/>
        </p:nvSpPr>
        <p:spPr>
          <a:xfrm>
            <a:off x="6481417" y="2801131"/>
            <a:ext cx="143939" cy="9930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15E6B56-2932-4639-9AA0-682BD8F2FC48}"/>
              </a:ext>
            </a:extLst>
          </p:cNvPr>
          <p:cNvSpPr/>
          <p:nvPr/>
        </p:nvSpPr>
        <p:spPr>
          <a:xfrm>
            <a:off x="6665641" y="2617963"/>
            <a:ext cx="185215" cy="7207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5A29F19-E4B0-4746-9F8F-06432A4AA7F2}"/>
              </a:ext>
            </a:extLst>
          </p:cNvPr>
          <p:cNvSpPr/>
          <p:nvPr/>
        </p:nvSpPr>
        <p:spPr>
          <a:xfrm>
            <a:off x="6633817" y="2953531"/>
            <a:ext cx="143939" cy="9930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DC0834C-3E15-41CE-972A-117C19A04EC7}"/>
              </a:ext>
            </a:extLst>
          </p:cNvPr>
          <p:cNvSpPr/>
          <p:nvPr/>
        </p:nvSpPr>
        <p:spPr>
          <a:xfrm>
            <a:off x="6389032" y="2994734"/>
            <a:ext cx="143939" cy="9930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F8AEF50-05FE-4249-9F28-FF15570D6D48}"/>
              </a:ext>
            </a:extLst>
          </p:cNvPr>
          <p:cNvSpPr/>
          <p:nvPr/>
        </p:nvSpPr>
        <p:spPr>
          <a:xfrm>
            <a:off x="6237114" y="3127600"/>
            <a:ext cx="143939" cy="9930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208" y="3485136"/>
            <a:ext cx="322805" cy="37622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008" y="3196609"/>
            <a:ext cx="456440" cy="39999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650" y="3094035"/>
            <a:ext cx="401054" cy="421750"/>
          </a:xfrm>
          <a:prstGeom prst="rect">
            <a:avLst/>
          </a:prstGeom>
        </p:spPr>
      </p:pic>
      <p:cxnSp>
        <p:nvCxnSpPr>
          <p:cNvPr id="23" name="Gerade Verbindung mit Pfeil 22"/>
          <p:cNvCxnSpPr/>
          <p:nvPr/>
        </p:nvCxnSpPr>
        <p:spPr>
          <a:xfrm flipH="1">
            <a:off x="6472653" y="3522790"/>
            <a:ext cx="811" cy="470623"/>
          </a:xfrm>
          <a:prstGeom prst="straightConnector1">
            <a:avLst/>
          </a:prstGeom>
          <a:ln>
            <a:solidFill>
              <a:srgbClr val="00B0F0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5649859" y="3788667"/>
            <a:ext cx="3613" cy="214271"/>
          </a:xfrm>
          <a:prstGeom prst="straightConnector1">
            <a:avLst/>
          </a:prstGeom>
          <a:ln>
            <a:solidFill>
              <a:srgbClr val="00B0F0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5477323" y="3396606"/>
            <a:ext cx="0" cy="612000"/>
          </a:xfrm>
          <a:prstGeom prst="straightConnector1">
            <a:avLst/>
          </a:prstGeom>
          <a:ln>
            <a:solidFill>
              <a:srgbClr val="00B0F0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6548853" y="3522790"/>
            <a:ext cx="811" cy="470623"/>
          </a:xfrm>
          <a:prstGeom prst="straightConnector1">
            <a:avLst/>
          </a:prstGeom>
          <a:ln>
            <a:solidFill>
              <a:srgbClr val="00B0F0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5716534" y="3788667"/>
            <a:ext cx="3613" cy="214271"/>
          </a:xfrm>
          <a:prstGeom prst="straightConnector1">
            <a:avLst/>
          </a:prstGeom>
          <a:ln>
            <a:solidFill>
              <a:srgbClr val="00B0F0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5391598" y="3396606"/>
            <a:ext cx="0" cy="612000"/>
          </a:xfrm>
          <a:prstGeom prst="straightConnector1">
            <a:avLst/>
          </a:prstGeom>
          <a:ln>
            <a:solidFill>
              <a:srgbClr val="00B0F0"/>
            </a:solidFill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2" name="Gruppieren 21"/>
          <p:cNvGrpSpPr/>
          <p:nvPr/>
        </p:nvGrpSpPr>
        <p:grpSpPr>
          <a:xfrm rot="1793722">
            <a:off x="4433869" y="1973802"/>
            <a:ext cx="660667" cy="542726"/>
            <a:chOff x="3479900" y="4213061"/>
            <a:chExt cx="653954" cy="461692"/>
          </a:xfrm>
        </p:grpSpPr>
        <p:cxnSp>
          <p:nvCxnSpPr>
            <p:cNvPr id="21" name="Gerader Verbinder 20"/>
            <p:cNvCxnSpPr/>
            <p:nvPr/>
          </p:nvCxnSpPr>
          <p:spPr>
            <a:xfrm>
              <a:off x="3490846" y="4213061"/>
              <a:ext cx="643008" cy="4616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flipH="1">
              <a:off x="3479900" y="4213061"/>
              <a:ext cx="643008" cy="4616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7577" flipH="1">
            <a:off x="6932540" y="2186154"/>
            <a:ext cx="1347348" cy="9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1F781-75A6-40E1-9CD9-C34D9DD26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2000" y="971576"/>
            <a:ext cx="7434000" cy="452438"/>
          </a:xfrm>
        </p:spPr>
        <p:txBody>
          <a:bodyPr/>
          <a:lstStyle/>
          <a:p>
            <a:r>
              <a:rPr lang="de-DE" sz="3200" dirty="0"/>
              <a:t>1.1.  Herausforderung Klimawandel</a:t>
            </a:r>
          </a:p>
        </p:txBody>
      </p:sp>
    </p:spTree>
    <p:extLst>
      <p:ext uri="{BB962C8B-B14F-4D97-AF65-F5344CB8AC3E}">
        <p14:creationId xmlns:p14="http://schemas.microsoft.com/office/powerpoint/2010/main" val="38206148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C7D36E-1CE9-4F51-917B-D9CEB99DD8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7"/>
            <a:ext cx="6047815" cy="762004"/>
          </a:xfrm>
        </p:spPr>
        <p:txBody>
          <a:bodyPr/>
          <a:lstStyle/>
          <a:p>
            <a:r>
              <a:rPr lang="de-DE" dirty="0"/>
              <a:t>Einarbeitung von reichlich grobem Sand oder feinem Kies dient zur </a:t>
            </a:r>
            <a:r>
              <a:rPr lang="de-DE" b="1" dirty="0"/>
              <a:t>Drainage</a:t>
            </a:r>
            <a:r>
              <a:rPr lang="de-DE" dirty="0"/>
              <a:t> und </a:t>
            </a:r>
            <a:r>
              <a:rPr lang="de-DE" b="1" dirty="0"/>
              <a:t>Abmagerung</a:t>
            </a:r>
            <a:r>
              <a:rPr lang="de-DE" dirty="0"/>
              <a:t> des Standorts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40A83D-62B1-47B2-AAA7-4812578A97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Bodenverbesserung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B35C8F-E616-4C08-BC87-27B6DAFDDB25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499317-0B3A-4B28-A7C3-12E115731D98}"/>
              </a:ext>
            </a:extLst>
          </p:cNvPr>
          <p:cNvSpPr txBox="1"/>
          <p:nvPr/>
        </p:nvSpPr>
        <p:spPr>
          <a:xfrm>
            <a:off x="6276974" y="4553407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(95)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99" y="2057401"/>
            <a:ext cx="4067175" cy="27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90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109F5D-4156-4355-8AA1-9C7745C0C5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Pflegeleichte Kies- oder Schotterbeete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2E6787-083C-4047-B625-E84BC22A4E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1"/>
            <a:ext cx="3496541" cy="3664526"/>
          </a:xfrm>
        </p:spPr>
        <p:txBody>
          <a:bodyPr>
            <a:normAutofit/>
          </a:bodyPr>
          <a:lstStyle/>
          <a:p>
            <a:pPr marL="360363" indent="-358775"/>
            <a:r>
              <a:rPr lang="de-DE" sz="2400" b="1" dirty="0">
                <a:solidFill>
                  <a:srgbClr val="FF0000"/>
                </a:solidFill>
              </a:rPr>
              <a:t>≠</a:t>
            </a:r>
            <a:r>
              <a:rPr lang="de-DE" dirty="0"/>
              <a:t> Moderne „Steinwüsten“ </a:t>
            </a:r>
          </a:p>
          <a:p>
            <a:pPr marL="720725" lvl="1" indent="-360363">
              <a:buFont typeface="Calibri" panose="020F0502020204030204" pitchFamily="34" charset="0"/>
              <a:buChar char="→"/>
            </a:pPr>
            <a:r>
              <a:rPr lang="de-DE" b="1" dirty="0"/>
              <a:t>Unterschied: </a:t>
            </a:r>
            <a:r>
              <a:rPr lang="de-DE" dirty="0"/>
              <a:t>nicht nur sporadisch mit Einzelpflanzen besetzt, sondern im Sommer </a:t>
            </a:r>
            <a:r>
              <a:rPr lang="de-DE" b="1" dirty="0"/>
              <a:t>nahezu vollständig von Pflanzen überwachsen</a:t>
            </a:r>
          </a:p>
          <a:p>
            <a:pPr marL="360363" indent="-358775"/>
            <a:r>
              <a:rPr lang="de-DE" dirty="0"/>
              <a:t>Pflanzen werden entweder </a:t>
            </a:r>
            <a:r>
              <a:rPr lang="de-DE" b="1" dirty="0"/>
              <a:t>direkt in mineralisches Substrat gepflanzt </a:t>
            </a:r>
            <a:r>
              <a:rPr lang="de-DE" dirty="0"/>
              <a:t>oder nach der Pflanzung in durchlässigen Boden </a:t>
            </a:r>
            <a:r>
              <a:rPr lang="de-DE" b="1" dirty="0"/>
              <a:t>mineralisch gemulcht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373ABF-22BF-4F18-AD94-4EEBC4DA5AA6}"/>
              </a:ext>
            </a:extLst>
          </p:cNvPr>
          <p:cNvSpPr txBox="1"/>
          <p:nvPr/>
        </p:nvSpPr>
        <p:spPr>
          <a:xfrm>
            <a:off x="7916141" y="2639260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(96)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EBAC65-1975-42BB-A71E-E3C97F77EDAD}"/>
              </a:ext>
            </a:extLst>
          </p:cNvPr>
          <p:cNvSpPr txBox="1"/>
          <p:nvPr/>
        </p:nvSpPr>
        <p:spPr>
          <a:xfrm>
            <a:off x="7928938" y="4776005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(97)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CED0C0E-9F56-4FD7-9722-C3D81BF85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36" y="1090410"/>
            <a:ext cx="2789843" cy="1717956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B333AB4A-6AE8-4A2D-AD6E-8BFA350C34EE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9A9FB2F-8F57-4D45-9496-FD12E20CF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036" y="3073095"/>
            <a:ext cx="2789844" cy="18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395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FAF527-B443-4353-A78B-BA520F6BFD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49" y="1295396"/>
            <a:ext cx="6883977" cy="1346951"/>
          </a:xfrm>
        </p:spPr>
        <p:txBody>
          <a:bodyPr/>
          <a:lstStyle/>
          <a:p>
            <a:r>
              <a:rPr lang="de-DE" dirty="0"/>
              <a:t>Boden lockern</a:t>
            </a:r>
          </a:p>
          <a:p>
            <a:r>
              <a:rPr lang="de-DE" dirty="0"/>
              <a:t>7-10 cm dicke Schicht aus Sand, Kies, Splitt oder Lava aufbringen</a:t>
            </a:r>
          </a:p>
          <a:p>
            <a:r>
              <a:rPr lang="de-DE" dirty="0"/>
              <a:t>Direkt in die mineralische Auflage pflanzen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C239B3-307A-48BC-84DC-8C5BF391BB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Direkte Pflanzung in mineralisches Material 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D561D700-1C7E-4E2D-A016-0A73F9A92583}"/>
              </a:ext>
            </a:extLst>
          </p:cNvPr>
          <p:cNvSpPr txBox="1">
            <a:spLocks/>
          </p:cNvSpPr>
          <p:nvPr/>
        </p:nvSpPr>
        <p:spPr>
          <a:xfrm>
            <a:off x="5176558" y="2780265"/>
            <a:ext cx="2877109" cy="134695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685800" indent="-34290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Warum?</a:t>
            </a:r>
          </a:p>
          <a:p>
            <a:pPr marL="447675" indent="-447675">
              <a:buClr>
                <a:schemeClr val="bg1"/>
              </a:buClr>
              <a:tabLst>
                <a:tab pos="447675" algn="l"/>
              </a:tabLst>
            </a:pPr>
            <a:r>
              <a:rPr lang="de-DE" sz="1700" dirty="0"/>
              <a:t>Schutz vor Winternässe</a:t>
            </a:r>
          </a:p>
          <a:p>
            <a:pPr marL="447675" indent="-447675">
              <a:buClr>
                <a:schemeClr val="bg1"/>
              </a:buClr>
              <a:tabLst>
                <a:tab pos="447675" algn="l"/>
              </a:tabLst>
            </a:pPr>
            <a:r>
              <a:rPr lang="de-DE" sz="1700" dirty="0"/>
              <a:t>Schutz vor sommerlicher Trockenheit</a:t>
            </a:r>
          </a:p>
          <a:p>
            <a:pPr marL="447675" indent="-447675">
              <a:buClr>
                <a:schemeClr val="bg1"/>
              </a:buClr>
              <a:tabLst>
                <a:tab pos="447675" algn="l"/>
              </a:tabLst>
            </a:pPr>
            <a:r>
              <a:rPr lang="de-DE" sz="1700" dirty="0"/>
              <a:t>Anregung der Wurzelbildung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791DF69-7B6F-4D1B-9611-B2182699DB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239" y="2658030"/>
            <a:ext cx="3263135" cy="2058496"/>
          </a:xfrm>
          <a:prstGeom prst="rect">
            <a:avLst/>
          </a:prstGeom>
        </p:spPr>
      </p:pic>
      <p:sp>
        <p:nvSpPr>
          <p:cNvPr id="13" name="Titel 4">
            <a:extLst>
              <a:ext uri="{FF2B5EF4-FFF2-40B4-BE49-F238E27FC236}">
                <a16:creationId xmlns:a16="http://schemas.microsoft.com/office/drawing/2014/main" id="{E3C6EF88-3864-4D7F-A8B7-61F35509F630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F9E461A-B9AD-49E4-9994-271B309DC70E}"/>
              </a:ext>
            </a:extLst>
          </p:cNvPr>
          <p:cNvSpPr txBox="1"/>
          <p:nvPr/>
        </p:nvSpPr>
        <p:spPr>
          <a:xfrm>
            <a:off x="4259916" y="471652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(98)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CE0E71D-CA77-4312-8B20-DE7B7100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12" y="3070090"/>
            <a:ext cx="295835" cy="3620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E0E71D-CA77-4312-8B20-DE7B7100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12" y="3450607"/>
            <a:ext cx="295835" cy="36206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CE0E71D-CA77-4312-8B20-DE7B7100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311" y="4018692"/>
            <a:ext cx="295835" cy="362066"/>
          </a:xfrm>
          <a:prstGeom prst="rect">
            <a:avLst/>
          </a:prstGeom>
        </p:spPr>
      </p:pic>
      <p:sp>
        <p:nvSpPr>
          <p:cNvPr id="17" name="Abgerundetes Rechteck 16"/>
          <p:cNvSpPr/>
          <p:nvPr/>
        </p:nvSpPr>
        <p:spPr>
          <a:xfrm>
            <a:off x="4882295" y="2658030"/>
            <a:ext cx="3028951" cy="2061968"/>
          </a:xfrm>
          <a:prstGeom prst="roundRect">
            <a:avLst/>
          </a:prstGeom>
          <a:ln w="28575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171DCC-CB18-40B5-B1C5-6B7DCB3B67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49" y="1295396"/>
            <a:ext cx="3409951" cy="1614059"/>
          </a:xfrm>
        </p:spPr>
        <p:txBody>
          <a:bodyPr/>
          <a:lstStyle/>
          <a:p>
            <a:r>
              <a:rPr lang="de-DE" dirty="0"/>
              <a:t>Mit </a:t>
            </a:r>
            <a:r>
              <a:rPr lang="de-DE" b="1" dirty="0"/>
              <a:t>trockenheitsverträglichen</a:t>
            </a:r>
            <a:r>
              <a:rPr lang="de-DE" dirty="0"/>
              <a:t> </a:t>
            </a:r>
            <a:r>
              <a:rPr lang="de-DE" b="1" dirty="0"/>
              <a:t>Stauden</a:t>
            </a:r>
            <a:r>
              <a:rPr lang="de-DE" dirty="0"/>
              <a:t> lassen sich </a:t>
            </a:r>
            <a:r>
              <a:rPr lang="de-DE" b="1" dirty="0"/>
              <a:t>pflegearme</a:t>
            </a:r>
            <a:r>
              <a:rPr lang="de-DE" dirty="0"/>
              <a:t> und </a:t>
            </a:r>
            <a:r>
              <a:rPr lang="de-DE" b="1" dirty="0"/>
              <a:t>klimawandeltaugliche</a:t>
            </a:r>
            <a:r>
              <a:rPr lang="de-DE" dirty="0"/>
              <a:t> Pflanzungen realisieren</a:t>
            </a:r>
          </a:p>
          <a:p>
            <a:r>
              <a:rPr lang="de-DE" dirty="0"/>
              <a:t>Sie sind aber </a:t>
            </a:r>
            <a:r>
              <a:rPr lang="de-DE" b="1" dirty="0"/>
              <a:t>KEINE Patentlösung </a:t>
            </a:r>
            <a:r>
              <a:rPr lang="de-DE" dirty="0"/>
              <a:t>für jeden Standort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C1AA0-725F-4119-9678-EE75387EAE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931FCEB2-798F-4496-AFAB-AE64BC388A12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Stauden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49B44B-91A9-499E-B07A-1383B50EC53E}"/>
              </a:ext>
            </a:extLst>
          </p:cNvPr>
          <p:cNvSpPr txBox="1"/>
          <p:nvPr/>
        </p:nvSpPr>
        <p:spPr>
          <a:xfrm>
            <a:off x="7661484" y="4772373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(100)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86BC93-301B-44AC-BCB7-E7B2331C26D0}"/>
              </a:ext>
            </a:extLst>
          </p:cNvPr>
          <p:cNvSpPr txBox="1"/>
          <p:nvPr/>
        </p:nvSpPr>
        <p:spPr>
          <a:xfrm>
            <a:off x="7661484" y="218968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(99)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0440"/>
            <a:ext cx="3136262" cy="2083040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6171DCC-CB18-40B5-B1C5-6B7DCB3B67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3511" y="3953222"/>
            <a:ext cx="2623163" cy="984371"/>
          </a:xfrm>
        </p:spPr>
        <p:txBody>
          <a:bodyPr/>
          <a:lstStyle/>
          <a:p>
            <a:pPr marL="0" indent="0" algn="ctr">
              <a:buNone/>
            </a:pPr>
            <a:r>
              <a:rPr lang="de-DE"/>
              <a:t>Wichtiger denn je ist die </a:t>
            </a:r>
            <a:r>
              <a:rPr lang="de-DE" b="1"/>
              <a:t>standortgerechte</a:t>
            </a:r>
            <a:r>
              <a:rPr lang="de-DE"/>
              <a:t> Pflanzenauswahl!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1253511" y="3886968"/>
            <a:ext cx="2734594" cy="993127"/>
          </a:xfrm>
          <a:prstGeom prst="roundRect">
            <a:avLst/>
          </a:prstGeom>
          <a:ln w="28575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90C641A-2C36-41D2-B5CA-4B41D078C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062165"/>
            <a:ext cx="3141548" cy="189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867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E5AB59-E4B7-42FF-B1EA-DC6992AA29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18192"/>
            <a:ext cx="7434000" cy="452438"/>
          </a:xfrm>
        </p:spPr>
        <p:txBody>
          <a:bodyPr/>
          <a:lstStyle/>
          <a:p>
            <a:r>
              <a:rPr lang="de-DE" sz="3600">
                <a:latin typeface="+mj-lt"/>
              </a:rPr>
              <a:t>3. Gartengestaltung </a:t>
            </a:r>
            <a:endParaRPr lang="de-DE" dirty="0">
              <a:latin typeface="+mj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ACE731-9EF8-4E3D-AB34-FF053F066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939A7-152B-478E-8641-02ABBDF99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384F5F-DD8A-4F2A-86BA-D96FEC1726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4438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44A458C-9CEB-4688-B0B2-8DD632404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19514" cy="51435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B2EB9DE-BC70-4872-A878-1A5C6F32DD4A}"/>
              </a:ext>
            </a:extLst>
          </p:cNvPr>
          <p:cNvSpPr/>
          <p:nvPr/>
        </p:nvSpPr>
        <p:spPr>
          <a:xfrm>
            <a:off x="7929388" y="76011"/>
            <a:ext cx="1152000" cy="115197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A882466-F183-4DDD-89C2-391F7B76A67A}"/>
              </a:ext>
            </a:extLst>
          </p:cNvPr>
          <p:cNvSpPr/>
          <p:nvPr/>
        </p:nvSpPr>
        <p:spPr>
          <a:xfrm>
            <a:off x="666723" y="417000"/>
            <a:ext cx="3368174" cy="38709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8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088284-2FBF-4A1B-9C7C-B8C2856B2CE3}"/>
              </a:ext>
            </a:extLst>
          </p:cNvPr>
          <p:cNvSpPr txBox="1"/>
          <p:nvPr/>
        </p:nvSpPr>
        <p:spPr>
          <a:xfrm>
            <a:off x="1207163" y="1246627"/>
            <a:ext cx="2758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900" b="1" dirty="0">
                <a:latin typeface="+mn-lt"/>
              </a:rPr>
              <a:t>Bäume schaffen kühle Rückzugsorte im Garten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FBBDF57-A490-472C-B072-EC337D04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580" y="265043"/>
            <a:ext cx="787293" cy="719931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id="{9DC76E80-43BA-4217-B2BC-C84704D485AA}"/>
              </a:ext>
            </a:extLst>
          </p:cNvPr>
          <p:cNvSpPr txBox="1">
            <a:spLocks/>
          </p:cNvSpPr>
          <p:nvPr/>
        </p:nvSpPr>
        <p:spPr>
          <a:xfrm rot="5400000">
            <a:off x="7621206" y="295802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Gartengestaltung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BDB31AF-A5E5-4135-8EB7-0F762742856F}"/>
              </a:ext>
            </a:extLst>
          </p:cNvPr>
          <p:cNvSpPr txBox="1"/>
          <p:nvPr/>
        </p:nvSpPr>
        <p:spPr>
          <a:xfrm>
            <a:off x="13627" y="492805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  <a:latin typeface="+mn-lt"/>
              </a:rPr>
              <a:t>(101)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CE0E71D-CA77-4312-8B20-DE7B7100C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84" y="1223115"/>
            <a:ext cx="295835" cy="362066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DC61F796-FA68-42F1-B470-D04B86F9D7D7}"/>
              </a:ext>
            </a:extLst>
          </p:cNvPr>
          <p:cNvSpPr/>
          <p:nvPr/>
        </p:nvSpPr>
        <p:spPr>
          <a:xfrm>
            <a:off x="4821556" y="3042195"/>
            <a:ext cx="3407899" cy="19835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8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79E7A5-160A-4AA5-AA3A-B2AAE528D4CA}"/>
              </a:ext>
            </a:extLst>
          </p:cNvPr>
          <p:cNvSpPr txBox="1"/>
          <p:nvPr/>
        </p:nvSpPr>
        <p:spPr>
          <a:xfrm>
            <a:off x="4963495" y="3562291"/>
            <a:ext cx="32659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Jede Pflanze bindet CO</a:t>
            </a:r>
            <a:r>
              <a:rPr lang="de-DE" sz="1900" baseline="-25000" dirty="0">
                <a:latin typeface="+mn-lt"/>
              </a:rPr>
              <a:t>2</a:t>
            </a:r>
          </a:p>
          <a:p>
            <a:pPr marL="342900" indent="-342900" algn="l">
              <a:spcAft>
                <a:spcPts val="12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Vor allem bei mehrjährigen Pflanzen beachtliche Speicherwirkung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358F2DB-8EEE-40F4-A248-FC392559E724}"/>
              </a:ext>
            </a:extLst>
          </p:cNvPr>
          <p:cNvSpPr/>
          <p:nvPr/>
        </p:nvSpPr>
        <p:spPr>
          <a:xfrm>
            <a:off x="699288" y="375552"/>
            <a:ext cx="3496401" cy="4476452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itchFamily="-110" charset="0"/>
              <a:buNone/>
              <a:tabLst/>
            </a:pPr>
            <a:r>
              <a:rPr lang="de-DE" sz="26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Bäume pflanzen</a:t>
            </a: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Durch </a:t>
            </a: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Beschattung</a:t>
            </a: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wird bis zu 40 % der Wärme-strahlung zurückgehalten</a:t>
            </a:r>
          </a:p>
          <a:p>
            <a:pPr marL="342900" marR="0" indent="-34290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Durch </a:t>
            </a:r>
            <a:r>
              <a:rPr lang="de-DE" sz="1900" b="1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Verdunstung</a:t>
            </a:r>
            <a:r>
              <a:rPr lang="de-DE" sz="19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  <a:t> entsteht ein angenehmes, kühles Mikroklima</a:t>
            </a:r>
            <a:br>
              <a:rPr lang="de-DE" sz="1200" dirty="0">
                <a:latin typeface="+mn-lt"/>
                <a:ea typeface="Fira Sans" panose="020B0503050000020004" pitchFamily="34" charset="0"/>
                <a:cs typeface="Arial" panose="020B0604020202020204" pitchFamily="34" charset="0"/>
              </a:rPr>
            </a:br>
            <a:endParaRPr lang="de-DE" sz="12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  <a:p>
            <a:pPr marR="0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Tx/>
              <a:tabLst/>
            </a:pPr>
            <a:endParaRPr lang="de-DE" sz="1900" dirty="0">
              <a:latin typeface="+mn-lt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DD9AAE-5850-481E-A56D-992182B4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163" y="3131608"/>
            <a:ext cx="430683" cy="4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215" y="2883876"/>
            <a:ext cx="2895439" cy="206766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215" y="390009"/>
            <a:ext cx="2894579" cy="2002539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15F618E-088F-4349-BD51-318408DF28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Entsteint euch!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23FC89-7F5B-470A-A902-6F5C9B81A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1" y="1742559"/>
            <a:ext cx="2964862" cy="3208986"/>
          </a:xfrm>
        </p:spPr>
        <p:txBody>
          <a:bodyPr>
            <a:normAutofit/>
          </a:bodyPr>
          <a:lstStyle/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de-DE" sz="1900" dirty="0"/>
              <a:t>Sind wahre Heizöfen</a:t>
            </a:r>
          </a:p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de-DE" sz="1900" dirty="0"/>
              <a:t>Bieten keinerlei Nahrung oder Lebensraum für Insekten</a:t>
            </a:r>
          </a:p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de-DE" sz="1900" dirty="0"/>
              <a:t>Sind </a:t>
            </a:r>
            <a:r>
              <a:rPr lang="de-DE" sz="1900" b="1" dirty="0">
                <a:solidFill>
                  <a:srgbClr val="FF0000"/>
                </a:solidFill>
              </a:rPr>
              <a:t>NICHT</a:t>
            </a:r>
            <a:r>
              <a:rPr lang="de-DE" sz="1900" dirty="0"/>
              <a:t> pflegeleicht</a:t>
            </a:r>
          </a:p>
          <a:p>
            <a:pPr marL="360363" indent="-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de-DE" sz="1900" dirty="0"/>
              <a:t>Sind besonders in Zeiten des Klimawandels fehl am Platz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30870C-CA21-43AD-BC30-9C4D3D6AC2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000" dirty="0">
                <a:solidFill>
                  <a:schemeClr val="tx1"/>
                </a:solidFill>
                <a:latin typeface="+mn-lt"/>
              </a:rPr>
              <a:t>Schotterwüsten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6B38729B-948A-48B8-8D2D-83026CF0E712}"/>
              </a:ext>
            </a:extLst>
          </p:cNvPr>
          <p:cNvSpPr txBox="1">
            <a:spLocks/>
          </p:cNvSpPr>
          <p:nvPr/>
        </p:nvSpPr>
        <p:spPr>
          <a:xfrm rot="5400000">
            <a:off x="7621206" y="295802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Gartengestaltung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F6EDD44-E899-4171-917B-BC8D48915182}"/>
              </a:ext>
            </a:extLst>
          </p:cNvPr>
          <p:cNvSpPr txBox="1"/>
          <p:nvPr/>
        </p:nvSpPr>
        <p:spPr>
          <a:xfrm>
            <a:off x="7460672" y="2177105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(102)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8EC305B-C1D8-4772-A391-343534FB8AA6}"/>
              </a:ext>
            </a:extLst>
          </p:cNvPr>
          <p:cNvCxnSpPr>
            <a:cxnSpLocks/>
          </p:cNvCxnSpPr>
          <p:nvPr/>
        </p:nvCxnSpPr>
        <p:spPr>
          <a:xfrm>
            <a:off x="4415201" y="1322687"/>
            <a:ext cx="3270608" cy="2563091"/>
          </a:xfrm>
          <a:prstGeom prst="line">
            <a:avLst/>
          </a:prstGeom>
          <a:ln w="1016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92FE302-290B-4069-A394-28D9FF902F6F}"/>
              </a:ext>
            </a:extLst>
          </p:cNvPr>
          <p:cNvCxnSpPr>
            <a:cxnSpLocks/>
          </p:cNvCxnSpPr>
          <p:nvPr/>
        </p:nvCxnSpPr>
        <p:spPr>
          <a:xfrm flipH="1">
            <a:off x="4384028" y="1322688"/>
            <a:ext cx="3270608" cy="2563091"/>
          </a:xfrm>
          <a:prstGeom prst="line">
            <a:avLst/>
          </a:prstGeom>
          <a:ln w="1016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CC5068E4-2942-48E9-82C0-C5E02561852D}"/>
              </a:ext>
            </a:extLst>
          </p:cNvPr>
          <p:cNvSpPr txBox="1"/>
          <p:nvPr/>
        </p:nvSpPr>
        <p:spPr>
          <a:xfrm>
            <a:off x="7460671" y="4736101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(103)</a:t>
            </a:r>
          </a:p>
        </p:txBody>
      </p:sp>
    </p:spTree>
    <p:extLst>
      <p:ext uri="{BB962C8B-B14F-4D97-AF65-F5344CB8AC3E}">
        <p14:creationId xmlns:p14="http://schemas.microsoft.com/office/powerpoint/2010/main" val="605742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595CDE5-EC80-4E0D-9E71-7B20DC007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rgbClr val="79B800"/>
                </a:solidFill>
              </a:rPr>
              <a:t>Grün</a:t>
            </a:r>
            <a:r>
              <a:rPr lang="de-DE" dirty="0"/>
              <a:t> ist das neue Schwarz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1135EED-D1C8-425A-868D-DB3E788DB2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7" y="1219200"/>
            <a:ext cx="3555336" cy="3924300"/>
          </a:xfrm>
        </p:spPr>
        <p:txBody>
          <a:bodyPr>
            <a:normAutofit lnSpcReduction="10000"/>
          </a:bodyPr>
          <a:lstStyle/>
          <a:p>
            <a:pPr marL="360363" indent="-358775">
              <a:lnSpc>
                <a:spcPct val="110000"/>
              </a:lnSpc>
            </a:pPr>
            <a:r>
              <a:rPr lang="de-DE" dirty="0"/>
              <a:t>Je mehr </a:t>
            </a:r>
            <a:r>
              <a:rPr lang="de-DE" b="1" dirty="0">
                <a:solidFill>
                  <a:srgbClr val="7AB800"/>
                </a:solidFill>
              </a:rPr>
              <a:t>Grünflächen</a:t>
            </a:r>
            <a:r>
              <a:rPr lang="de-DE" dirty="0"/>
              <a:t> und Pflanzen desto besser</a:t>
            </a:r>
          </a:p>
          <a:p>
            <a:pPr marL="360363" indent="-358775">
              <a:lnSpc>
                <a:spcPct val="110000"/>
              </a:lnSpc>
            </a:pPr>
            <a:r>
              <a:rPr lang="de-DE" dirty="0"/>
              <a:t>Gabionen, Mauern, Zäune, etc. können mit </a:t>
            </a:r>
            <a:r>
              <a:rPr lang="de-DE" b="1" dirty="0">
                <a:solidFill>
                  <a:srgbClr val="7AB800"/>
                </a:solidFill>
              </a:rPr>
              <a:t>Kletterpflanzen</a:t>
            </a:r>
            <a:r>
              <a:rPr lang="de-DE" dirty="0"/>
              <a:t> begrünt werden</a:t>
            </a:r>
          </a:p>
          <a:p>
            <a:pPr marL="360363" indent="-358775">
              <a:lnSpc>
                <a:spcPct val="110000"/>
              </a:lnSpc>
            </a:pPr>
            <a:r>
              <a:rPr lang="de-DE" dirty="0"/>
              <a:t>Zäune können durch </a:t>
            </a:r>
            <a:r>
              <a:rPr lang="de-DE" b="1" dirty="0">
                <a:solidFill>
                  <a:srgbClr val="7AB800"/>
                </a:solidFill>
              </a:rPr>
              <a:t>Hecken</a:t>
            </a:r>
            <a:r>
              <a:rPr lang="de-DE" dirty="0"/>
              <a:t> ersetzt werden</a:t>
            </a:r>
          </a:p>
          <a:p>
            <a:pPr marL="360363" indent="-358775">
              <a:lnSpc>
                <a:spcPct val="110000"/>
              </a:lnSpc>
            </a:pPr>
            <a:r>
              <a:rPr lang="de-DE" b="1" dirty="0">
                <a:solidFill>
                  <a:srgbClr val="7AB800"/>
                </a:solidFill>
              </a:rPr>
              <a:t>Bäume </a:t>
            </a:r>
            <a:r>
              <a:rPr lang="de-DE" dirty="0"/>
              <a:t>und</a:t>
            </a:r>
            <a:r>
              <a:rPr lang="de-DE" b="1" dirty="0">
                <a:solidFill>
                  <a:srgbClr val="7AB800"/>
                </a:solidFill>
              </a:rPr>
              <a:t> Sträucher </a:t>
            </a:r>
            <a:r>
              <a:rPr lang="de-DE" dirty="0"/>
              <a:t>strukturieren den Garten und schaffen ein angenehmes Mikroklima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6D27AB-403F-4BC4-BE70-98872F65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56535" y="1508921"/>
            <a:ext cx="3654672" cy="2724975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92F3E391-E2F2-4D95-90EE-DD8701ECB10F}"/>
              </a:ext>
            </a:extLst>
          </p:cNvPr>
          <p:cNvSpPr txBox="1">
            <a:spLocks/>
          </p:cNvSpPr>
          <p:nvPr/>
        </p:nvSpPr>
        <p:spPr>
          <a:xfrm rot="5400000">
            <a:off x="7621206" y="295802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Gartengestaltung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CEB331-90CB-4F9E-A15B-7D5EC726098C}"/>
              </a:ext>
            </a:extLst>
          </p:cNvPr>
          <p:cNvSpPr txBox="1"/>
          <p:nvPr/>
        </p:nvSpPr>
        <p:spPr>
          <a:xfrm>
            <a:off x="7584685" y="4680017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(104)</a:t>
            </a:r>
          </a:p>
        </p:txBody>
      </p:sp>
    </p:spTree>
    <p:extLst>
      <p:ext uri="{BB962C8B-B14F-4D97-AF65-F5344CB8AC3E}">
        <p14:creationId xmlns:p14="http://schemas.microsoft.com/office/powerpoint/2010/main" val="3011184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BE5AB59-E4B7-42FF-B1EA-DC6992AA29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18192"/>
            <a:ext cx="7434000" cy="452438"/>
          </a:xfrm>
        </p:spPr>
        <p:txBody>
          <a:bodyPr/>
          <a:lstStyle/>
          <a:p>
            <a:r>
              <a:rPr lang="de-DE" sz="3600">
                <a:latin typeface="+mj-lt"/>
              </a:rPr>
              <a:t>4. Fazit</a:t>
            </a:r>
            <a:endParaRPr lang="de-DE" dirty="0">
              <a:latin typeface="+mj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ACE731-9EF8-4E3D-AB34-FF053F066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939A7-152B-478E-8641-02ABBDF99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384F5F-DD8A-4F2A-86BA-D96FEC1726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421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785" y="1445925"/>
            <a:ext cx="3281865" cy="3281865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565A6F9-0D65-448D-8DD5-0B771171867B}"/>
              </a:ext>
            </a:extLst>
          </p:cNvPr>
          <p:cNvSpPr/>
          <p:nvPr/>
        </p:nvSpPr>
        <p:spPr>
          <a:xfrm>
            <a:off x="2184532" y="4389877"/>
            <a:ext cx="3669355" cy="629629"/>
          </a:xfrm>
          <a:prstGeom prst="roundRect">
            <a:avLst/>
          </a:prstGeom>
          <a:solidFill>
            <a:srgbClr val="7AB800"/>
          </a:solidFill>
          <a:ln w="28575" cmpd="sng">
            <a:solidFill>
              <a:schemeClr val="bg1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Fit für den Klimawandel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92F3E391-E2F2-4D95-90EE-DD8701ECB10F}"/>
              </a:ext>
            </a:extLst>
          </p:cNvPr>
          <p:cNvSpPr txBox="1">
            <a:spLocks/>
          </p:cNvSpPr>
          <p:nvPr/>
        </p:nvSpPr>
        <p:spPr>
          <a:xfrm rot="5400000">
            <a:off x="7621206" y="295802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Fazit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itchFamily="-110" charset="-128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30A2654-41CD-4F10-BD07-D80C95F934A2}"/>
              </a:ext>
            </a:extLst>
          </p:cNvPr>
          <p:cNvSpPr txBox="1"/>
          <p:nvPr/>
        </p:nvSpPr>
        <p:spPr>
          <a:xfrm>
            <a:off x="4710417" y="4029629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93B64A-E996-4615-AEBB-8E4EF3309EFF}"/>
              </a:ext>
            </a:extLst>
          </p:cNvPr>
          <p:cNvSpPr txBox="1"/>
          <p:nvPr/>
        </p:nvSpPr>
        <p:spPr>
          <a:xfrm>
            <a:off x="4514881" y="1142996"/>
            <a:ext cx="199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Standortgerechte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Pflanzenauswahl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4E11F0-5375-4075-BB1C-46FC4BFAD603}"/>
              </a:ext>
            </a:extLst>
          </p:cNvPr>
          <p:cNvSpPr txBox="1"/>
          <p:nvPr/>
        </p:nvSpPr>
        <p:spPr>
          <a:xfrm>
            <a:off x="1675669" y="1154701"/>
            <a:ext cx="178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Regionale 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Ware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9601C8-763A-45E8-91CF-987EF83E34CB}"/>
              </a:ext>
            </a:extLst>
          </p:cNvPr>
          <p:cNvSpPr txBox="1"/>
          <p:nvPr/>
        </p:nvSpPr>
        <p:spPr>
          <a:xfrm>
            <a:off x="1944176" y="4512330"/>
            <a:ext cx="41705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b="1" dirty="0">
                <a:solidFill>
                  <a:schemeClr val="bg1"/>
                </a:solidFill>
                <a:latin typeface="+mn-lt"/>
              </a:rPr>
              <a:t>Verlängerte Herbstsaison nutzen!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9E5617-77A2-4A44-A55E-82A20177A4B5}"/>
              </a:ext>
            </a:extLst>
          </p:cNvPr>
          <p:cNvSpPr txBox="1"/>
          <p:nvPr/>
        </p:nvSpPr>
        <p:spPr>
          <a:xfrm>
            <a:off x="5735965" y="3452684"/>
            <a:ext cx="169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Vielfältige Begrünung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CAE456D-32FD-4AB1-89C8-C8FE1221906C}"/>
              </a:ext>
            </a:extLst>
          </p:cNvPr>
          <p:cNvSpPr txBox="1"/>
          <p:nvPr/>
        </p:nvSpPr>
        <p:spPr>
          <a:xfrm>
            <a:off x="5665815" y="2156251"/>
            <a:ext cx="216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Hitze- und trockenheitstolerante Spezialisten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999C7D2-680E-485E-9830-EDCDEF458B91}"/>
              </a:ext>
            </a:extLst>
          </p:cNvPr>
          <p:cNvSpPr txBox="1"/>
          <p:nvPr/>
        </p:nvSpPr>
        <p:spPr>
          <a:xfrm>
            <a:off x="640012" y="2156251"/>
            <a:ext cx="199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Ggf. Schutz durch Vlies, Vordach, Standortwahl, etc.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1C4660-D48F-4425-A04C-ED2FA7B7F6BF}"/>
              </a:ext>
            </a:extLst>
          </p:cNvPr>
          <p:cNvSpPr txBox="1"/>
          <p:nvPr/>
        </p:nvSpPr>
        <p:spPr>
          <a:xfrm>
            <a:off x="992620" y="3469536"/>
            <a:ext cx="174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Bedarfsgerechte Wasserversorgung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B13BD5F-26D3-4AF9-B867-9DC9D30D2010}"/>
              </a:ext>
            </a:extLst>
          </p:cNvPr>
          <p:cNvSpPr/>
          <p:nvPr/>
        </p:nvSpPr>
        <p:spPr>
          <a:xfrm>
            <a:off x="5682548" y="2148650"/>
            <a:ext cx="2065160" cy="830997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EE59B015-0848-4C04-B2FA-2C901C3F09EF}"/>
              </a:ext>
            </a:extLst>
          </p:cNvPr>
          <p:cNvSpPr/>
          <p:nvPr/>
        </p:nvSpPr>
        <p:spPr>
          <a:xfrm>
            <a:off x="4604967" y="1123993"/>
            <a:ext cx="1814882" cy="629629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BBF68DE7-E2F0-42D7-88C6-82F319151ED8}"/>
              </a:ext>
            </a:extLst>
          </p:cNvPr>
          <p:cNvSpPr/>
          <p:nvPr/>
        </p:nvSpPr>
        <p:spPr>
          <a:xfrm>
            <a:off x="5949875" y="3424682"/>
            <a:ext cx="1262433" cy="629629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243A615-9150-4DB7-8FF9-4EE22111C6A9}"/>
              </a:ext>
            </a:extLst>
          </p:cNvPr>
          <p:cNvSpPr/>
          <p:nvPr/>
        </p:nvSpPr>
        <p:spPr>
          <a:xfrm>
            <a:off x="1865800" y="1131110"/>
            <a:ext cx="1404972" cy="629629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D288686B-5DC6-4A8E-AFA7-F17A7D4BC2EC}"/>
              </a:ext>
            </a:extLst>
          </p:cNvPr>
          <p:cNvSpPr/>
          <p:nvPr/>
        </p:nvSpPr>
        <p:spPr>
          <a:xfrm>
            <a:off x="952935" y="3424682"/>
            <a:ext cx="1806965" cy="629629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7AC011DC-CA16-4BE6-82F4-C8D45221C668}"/>
              </a:ext>
            </a:extLst>
          </p:cNvPr>
          <p:cNvSpPr/>
          <p:nvPr/>
        </p:nvSpPr>
        <p:spPr>
          <a:xfrm>
            <a:off x="618812" y="2148650"/>
            <a:ext cx="2065160" cy="830997"/>
          </a:xfrm>
          <a:prstGeom prst="round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393" y="183049"/>
            <a:ext cx="1020734" cy="10339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626" y="4245073"/>
            <a:ext cx="983185" cy="77846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47" y="1123993"/>
            <a:ext cx="859686" cy="814439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E30A2654-41CD-4F10-BD07-D80C95F934A2}"/>
              </a:ext>
            </a:extLst>
          </p:cNvPr>
          <p:cNvSpPr txBox="1"/>
          <p:nvPr/>
        </p:nvSpPr>
        <p:spPr>
          <a:xfrm>
            <a:off x="1153063" y="181663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(105 a)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30A2654-41CD-4F10-BD07-D80C95F934A2}"/>
              </a:ext>
            </a:extLst>
          </p:cNvPr>
          <p:cNvSpPr txBox="1"/>
          <p:nvPr/>
        </p:nvSpPr>
        <p:spPr>
          <a:xfrm>
            <a:off x="7834053" y="4804062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(105 c)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30A2654-41CD-4F10-BD07-D80C95F934A2}"/>
              </a:ext>
            </a:extLst>
          </p:cNvPr>
          <p:cNvSpPr txBox="1"/>
          <p:nvPr/>
        </p:nvSpPr>
        <p:spPr>
          <a:xfrm>
            <a:off x="7459003" y="1031419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(105 b)</a:t>
            </a:r>
          </a:p>
        </p:txBody>
      </p:sp>
      <p:pic>
        <p:nvPicPr>
          <p:cNvPr id="30" name="Grafik 29" descr="Blatt">
            <a:extLst>
              <a:ext uri="{FF2B5EF4-FFF2-40B4-BE49-F238E27FC236}">
                <a16:creationId xmlns:a16="http://schemas.microsoft.com/office/drawing/2014/main" id="{920AC302-25E0-4F54-8AE8-46F7AFA22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124341" flipH="1" flipV="1">
            <a:off x="1767030" y="4134972"/>
            <a:ext cx="628243" cy="628243"/>
          </a:xfrm>
          <a:prstGeom prst="rect">
            <a:avLst/>
          </a:prstGeom>
        </p:spPr>
      </p:pic>
      <p:pic>
        <p:nvPicPr>
          <p:cNvPr id="32" name="Grafik 31" descr="Blatt">
            <a:extLst>
              <a:ext uri="{FF2B5EF4-FFF2-40B4-BE49-F238E27FC236}">
                <a16:creationId xmlns:a16="http://schemas.microsoft.com/office/drawing/2014/main" id="{F1B550AC-2948-4DCC-9065-451B8E1A12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946437" flipH="1" flipV="1">
            <a:off x="1101154" y="4412526"/>
            <a:ext cx="729380" cy="729380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E30A2654-41CD-4F10-BD07-D80C95F934A2}"/>
              </a:ext>
            </a:extLst>
          </p:cNvPr>
          <p:cNvSpPr txBox="1"/>
          <p:nvPr/>
        </p:nvSpPr>
        <p:spPr>
          <a:xfrm>
            <a:off x="1693314" y="4843876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(43)</a:t>
            </a:r>
          </a:p>
        </p:txBody>
      </p:sp>
    </p:spTree>
    <p:extLst>
      <p:ext uri="{BB962C8B-B14F-4D97-AF65-F5344CB8AC3E}">
        <p14:creationId xmlns:p14="http://schemas.microsoft.com/office/powerpoint/2010/main" val="29239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7" grpId="0"/>
      <p:bldP spid="11" grpId="0"/>
      <p:bldP spid="13" grpId="0"/>
      <p:bldP spid="14" grpId="0"/>
      <p:bldP spid="15" grpId="0"/>
      <p:bldP spid="16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66BB840-D98D-44AB-9F10-5C0607399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1550" y="1295396"/>
            <a:ext cx="3505200" cy="3197595"/>
          </a:xfrm>
        </p:spPr>
        <p:txBody>
          <a:bodyPr/>
          <a:lstStyle/>
          <a:p>
            <a:r>
              <a:rPr lang="de-DE" dirty="0"/>
              <a:t>Generell vertragen viele Zierpflanzen zeitweilige Trockenheit besser als gedacht</a:t>
            </a:r>
          </a:p>
          <a:p>
            <a:r>
              <a:rPr lang="de-DE" b="1" dirty="0"/>
              <a:t>Mögliche Konsequenzen von anhaltender Trockenheit:</a:t>
            </a:r>
          </a:p>
          <a:p>
            <a:pPr lvl="1"/>
            <a:r>
              <a:rPr lang="de-DE" sz="1900" dirty="0"/>
              <a:t>Kleinere Pflanzen</a:t>
            </a:r>
          </a:p>
          <a:p>
            <a:pPr lvl="1"/>
            <a:r>
              <a:rPr lang="de-DE" sz="1900" dirty="0"/>
              <a:t>Weniger und kleinere Blüten</a:t>
            </a:r>
          </a:p>
          <a:p>
            <a:pPr lvl="1"/>
            <a:r>
              <a:rPr lang="de-DE" sz="1900" dirty="0"/>
              <a:t>Erhöhte Salzkonzentrationen im Wurzelraum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957BFA1-5EEB-4E10-A850-65AB3C0A32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Trockenheit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60BE208B-4BC3-43E4-92FB-5F20D6756890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5C7195-8E72-4C31-9F26-90E9F0672983}"/>
              </a:ext>
            </a:extLst>
          </p:cNvPr>
          <p:cNvSpPr txBox="1"/>
          <p:nvPr/>
        </p:nvSpPr>
        <p:spPr>
          <a:xfrm>
            <a:off x="7521246" y="2274846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 a)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E2F76E-2E9B-48B6-868F-6057FF246D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480" y="228556"/>
            <a:ext cx="2686959" cy="20605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EE6A23-3B3D-450E-837A-5494CD4428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481" y="2814089"/>
            <a:ext cx="2686959" cy="201984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EF7D218-53AF-4FDF-A1FC-A5538FBF6379}"/>
              </a:ext>
            </a:extLst>
          </p:cNvPr>
          <p:cNvSpPr txBox="1"/>
          <p:nvPr/>
        </p:nvSpPr>
        <p:spPr>
          <a:xfrm>
            <a:off x="5034398" y="2289074"/>
            <a:ext cx="2697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Dahlie trocken gehalten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F7AF2D-8725-48EC-9C04-EE95B4119735}"/>
              </a:ext>
            </a:extLst>
          </p:cNvPr>
          <p:cNvSpPr txBox="1"/>
          <p:nvPr/>
        </p:nvSpPr>
        <p:spPr>
          <a:xfrm>
            <a:off x="5021403" y="4855147"/>
            <a:ext cx="2697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Dahlie feucht gehalten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A82C60A-8EBC-45F8-AF90-91ABCCCF9ED5}"/>
              </a:ext>
            </a:extLst>
          </p:cNvPr>
          <p:cNvSpPr txBox="1"/>
          <p:nvPr/>
        </p:nvSpPr>
        <p:spPr>
          <a:xfrm>
            <a:off x="7521246" y="4866284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(3 b)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1B8B3B-A733-475E-838A-2527EE7A35EB}"/>
              </a:ext>
            </a:extLst>
          </p:cNvPr>
          <p:cNvSpPr/>
          <p:nvPr/>
        </p:nvSpPr>
        <p:spPr>
          <a:xfrm>
            <a:off x="4953161" y="-15835"/>
            <a:ext cx="2979597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C202D3-3644-49B2-AD11-CC7B6E46457D}"/>
              </a:ext>
            </a:extLst>
          </p:cNvPr>
          <p:cNvSpPr txBox="1"/>
          <p:nvPr/>
        </p:nvSpPr>
        <p:spPr>
          <a:xfrm>
            <a:off x="7537904" y="233182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 a)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2C9E434F-10D8-402B-8EB8-297A5A083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398" y="2733967"/>
            <a:ext cx="2751761" cy="214612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0C5B124C-D6D8-4E87-9DB7-D2DFE283D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403" y="261350"/>
            <a:ext cx="2751761" cy="2042170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049CFA12-24FB-4758-9B1E-9B43F41D1B78}"/>
              </a:ext>
            </a:extLst>
          </p:cNvPr>
          <p:cNvSpPr txBox="1"/>
          <p:nvPr/>
        </p:nvSpPr>
        <p:spPr>
          <a:xfrm>
            <a:off x="4988099" y="2301045"/>
            <a:ext cx="2651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Petunie trocken gehalten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C515C52-73B3-4BC3-91CD-28D4C6A6E0AB}"/>
              </a:ext>
            </a:extLst>
          </p:cNvPr>
          <p:cNvSpPr txBox="1"/>
          <p:nvPr/>
        </p:nvSpPr>
        <p:spPr>
          <a:xfrm>
            <a:off x="4988099" y="4875137"/>
            <a:ext cx="2651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Petunie feucht gehalten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986D983-9DB0-4A02-96BD-6AD4AD0BE706}"/>
              </a:ext>
            </a:extLst>
          </p:cNvPr>
          <p:cNvSpPr txBox="1"/>
          <p:nvPr/>
        </p:nvSpPr>
        <p:spPr>
          <a:xfrm>
            <a:off x="7470361" y="489736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(4 b)</a:t>
            </a:r>
          </a:p>
        </p:txBody>
      </p:sp>
    </p:spTree>
    <p:extLst>
      <p:ext uri="{BB962C8B-B14F-4D97-AF65-F5344CB8AC3E}">
        <p14:creationId xmlns:p14="http://schemas.microsoft.com/office/powerpoint/2010/main" val="13472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6" grpId="0"/>
      <p:bldP spid="37" grpId="0"/>
      <p:bldP spid="3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9" y="1207008"/>
            <a:ext cx="3281865" cy="328186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7008"/>
            <a:ext cx="4535424" cy="393649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314099" y="2287841"/>
            <a:ext cx="3901414" cy="177482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www.garten-klima.</a:t>
            </a:r>
            <a:r>
              <a:rPr lang="de-DE" sz="900" b="1" dirty="0">
                <a:solidFill>
                  <a:prstClr val="white"/>
                </a:solidFill>
                <a:latin typeface="Calibri" panose="020F0502020204030204"/>
              </a:rPr>
              <a:t>de</a:t>
            </a:r>
            <a:endParaRPr kumimoji="0" lang="de-DE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0" y="193592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58" y="426666"/>
            <a:ext cx="2359356" cy="31701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ABA73B92-8F92-47AB-A2CA-BD778C5B6F21}"/>
              </a:ext>
            </a:extLst>
          </p:cNvPr>
          <p:cNvSpPr/>
          <p:nvPr/>
        </p:nvSpPr>
        <p:spPr>
          <a:xfrm rot="16200000">
            <a:off x="5638205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BC4135B-61C1-41CA-AA8C-88D2E5C26721}"/>
              </a:ext>
            </a:extLst>
          </p:cNvPr>
          <p:cNvSpPr/>
          <p:nvPr/>
        </p:nvSpPr>
        <p:spPr>
          <a:xfrm>
            <a:off x="5549977" y="2703211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636" y="454385"/>
            <a:ext cx="678322" cy="2893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8EE59B9-E3D6-4E44-BAF4-2351B38A2641}"/>
              </a:ext>
            </a:extLst>
          </p:cNvPr>
          <p:cNvSpPr txBox="1"/>
          <p:nvPr/>
        </p:nvSpPr>
        <p:spPr>
          <a:xfrm>
            <a:off x="7525029" y="4174379"/>
            <a:ext cx="512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(106)</a:t>
            </a:r>
          </a:p>
        </p:txBody>
      </p:sp>
    </p:spTree>
    <p:extLst>
      <p:ext uri="{BB962C8B-B14F-4D97-AF65-F5344CB8AC3E}">
        <p14:creationId xmlns:p14="http://schemas.microsoft.com/office/powerpoint/2010/main" val="3502457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B6C970-5CEE-483A-8993-057C89D31E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55590B-02D6-4124-8DCA-37C7DA2B5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219200"/>
            <a:ext cx="6717030" cy="3924300"/>
          </a:xfrm>
        </p:spPr>
        <p:txBody>
          <a:bodyPr>
            <a:normAutofit/>
          </a:bodyPr>
          <a:lstStyle/>
          <a:p>
            <a:pPr marL="2381" indent="0">
              <a:buNone/>
            </a:pPr>
            <a:r>
              <a:rPr lang="de-DE" sz="1000" cap="small" dirty="0"/>
              <a:t>Altmann, A.</a:t>
            </a:r>
            <a:r>
              <a:rPr lang="de-DE" sz="1000" dirty="0"/>
              <a:t>, 2008: Produktion von Beet- und Balkonpflanzen. Wachstumsfaktoren, Kulturverfahren, Sorten. Ulmer, Stuttgart (Hohenheim).</a:t>
            </a:r>
          </a:p>
          <a:p>
            <a:pPr marL="2381" indent="0">
              <a:buNone/>
            </a:pPr>
            <a:r>
              <a:rPr lang="de-DE" sz="1000" cap="small" dirty="0"/>
              <a:t>Bayerische Gartenakademie an der Bayerischen Landesanstalt für Weinbau und Gartenbau</a:t>
            </a:r>
            <a:r>
              <a:rPr lang="de-DE" sz="1000" dirty="0"/>
              <a:t>, 2007: Hinweise zur Düngung von Beet- und Balkonpflanzen. </a:t>
            </a:r>
          </a:p>
          <a:p>
            <a:pPr marL="2381" indent="0">
              <a:buNone/>
            </a:pPr>
            <a:r>
              <a:rPr lang="de-DE" sz="1000" cap="small" dirty="0"/>
              <a:t>Bayerische Gartenakademie an der Bayerischen Landesanstalt für Weinbau und Gartenbau</a:t>
            </a:r>
            <a:r>
              <a:rPr lang="de-DE" sz="1000" dirty="0"/>
              <a:t>, 2017: Bewässerung im Haus- und Kleingarten. Berichte der Bayerischen Gartenakademie 4.</a:t>
            </a:r>
          </a:p>
          <a:p>
            <a:pPr marL="2381" indent="0">
              <a:buNone/>
            </a:pPr>
            <a:r>
              <a:rPr lang="de-DE" sz="1000" cap="small" dirty="0"/>
              <a:t>Bayerische Landesanstalt für Weinbau und Gartenbau</a:t>
            </a:r>
            <a:r>
              <a:rPr lang="de-DE" sz="1000" dirty="0"/>
              <a:t>, 2010: Bewässerungsversuch 2010. Ansprechpartner: Hanke, H.</a:t>
            </a:r>
          </a:p>
          <a:p>
            <a:pPr marL="2381" indent="0">
              <a:buNone/>
            </a:pPr>
            <a:r>
              <a:rPr lang="de-DE" sz="1000" cap="small" dirty="0"/>
              <a:t>Bayerische Landesanstalt für Weinbau und Gartenbau</a:t>
            </a:r>
            <a:r>
              <a:rPr lang="de-DE" sz="1000" dirty="0"/>
              <a:t>, 2015: Attraktiver und effektiver Winterschutz für bepflanzte Gefäße im Freien. </a:t>
            </a:r>
            <a:r>
              <a:rPr lang="de-DE" sz="1000" dirty="0" err="1"/>
              <a:t>Gartencast</a:t>
            </a:r>
            <a:r>
              <a:rPr lang="de-DE" sz="1000" dirty="0"/>
              <a:t>, 01.11.2015. https://www.lwg.bayern.de/gartenakademie/gartendokumente/gartencast/118587/index.php. Zugriff am 10.12.2020.</a:t>
            </a:r>
          </a:p>
          <a:p>
            <a:pPr marL="2381" indent="0">
              <a:buNone/>
            </a:pPr>
            <a:r>
              <a:rPr lang="de-DE" sz="1000" cap="small" dirty="0"/>
              <a:t>Bayerische Landesanstalt für Weinbau und Gartenbau</a:t>
            </a:r>
            <a:r>
              <a:rPr lang="de-DE" sz="1000" dirty="0"/>
              <a:t>, 2020: Bunter Herbst in Gefäßen. Gartentipp 14.09.2020. https://www.lwg.bayern.de/gartenakademie/gartendokumente/wochentipps/254187/index.php. Zugriff am 10.12.2020.</a:t>
            </a:r>
          </a:p>
          <a:p>
            <a:pPr marL="2381" indent="0">
              <a:buNone/>
            </a:pPr>
            <a:r>
              <a:rPr lang="de-DE" sz="1000" cap="small" dirty="0"/>
              <a:t>Beck, M.</a:t>
            </a:r>
            <a:r>
              <a:rPr lang="de-DE" sz="1000" dirty="0"/>
              <a:t>: Bewässerungsmöglichkeiten für Balkon und Kübel. Möglichkeiten der Automatisierung mit Tropfbewässerung und Dochtsystemen. Vortragsunterlagen.</a:t>
            </a:r>
          </a:p>
          <a:p>
            <a:pPr marL="2381" indent="0">
              <a:buNone/>
            </a:pPr>
            <a:r>
              <a:rPr lang="de-DE" sz="1000" cap="small" dirty="0"/>
              <a:t>Biologie-Seite</a:t>
            </a:r>
            <a:r>
              <a:rPr lang="de-DE" sz="1000" dirty="0"/>
              <a:t>: Ätherische Öle. https://www.biologie-seite.de/Biologie/%C3%84therische_%C3%96le. Zugriff am 01.12.2020.</a:t>
            </a:r>
          </a:p>
          <a:p>
            <a:pPr marL="2381" indent="0">
              <a:buNone/>
            </a:pPr>
            <a:r>
              <a:rPr lang="de-DE" sz="1000" cap="small" dirty="0"/>
              <a:t>Bund deutscher Baumschulen e. V.</a:t>
            </a:r>
            <a:r>
              <a:rPr lang="de-DE" sz="1000" dirty="0"/>
              <a:t>, 2017: Entsteint Euch! Grüne Vorgärten anstatt grauer Kiesflächen. Pressemitteilung 06.07.2017. https://www.gruen-ist-leben.de/meta-menue/pressemitteilungen/2017-pressemitteilungen/entsteint-euch-gruene-vorgaerten-anstatt-grauer-kiesflaechen/. Zugriff am 01.12.2020.</a:t>
            </a:r>
          </a:p>
          <a:p>
            <a:pPr marL="2381" indent="0">
              <a:buNone/>
            </a:pPr>
            <a:endParaRPr lang="de-DE" sz="1000" dirty="0"/>
          </a:p>
          <a:p>
            <a:endParaRPr lang="de-DE" sz="10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5E646B95-C00F-49B5-ACBF-20F9759FD4E5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3913651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C33CB9-1EF3-479E-A8CE-5E73ABFD69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48640"/>
            <a:ext cx="6576732" cy="4815840"/>
          </a:xfrm>
        </p:spPr>
        <p:txBody>
          <a:bodyPr>
            <a:normAutofit/>
          </a:bodyPr>
          <a:lstStyle/>
          <a:p>
            <a:pPr marL="2381" indent="0">
              <a:buNone/>
            </a:pPr>
            <a:r>
              <a:rPr lang="de-DE" sz="1000" cap="small" dirty="0" err="1"/>
              <a:t>Dörken</a:t>
            </a:r>
            <a:r>
              <a:rPr lang="de-DE" sz="1000" cap="small" dirty="0"/>
              <a:t>, V. M.</a:t>
            </a:r>
            <a:r>
              <a:rPr lang="de-DE" sz="1000" dirty="0"/>
              <a:t>, 2013: Winterhärte und Frostresistenz von Pflanzen. Jahrbuch des Bochumer Botanischen Vereins 4.</a:t>
            </a:r>
          </a:p>
          <a:p>
            <a:pPr marL="2381" indent="0">
              <a:buNone/>
            </a:pPr>
            <a:r>
              <a:rPr lang="de-DE" sz="1000" cap="small" dirty="0" err="1"/>
              <a:t>Elgner</a:t>
            </a:r>
            <a:r>
              <a:rPr lang="de-DE" sz="1000" cap="small" dirty="0"/>
              <a:t>, N.</a:t>
            </a:r>
            <a:r>
              <a:rPr lang="de-DE" sz="1000" dirty="0"/>
              <a:t>, 2020: Pflanzen fürs Grab, die dem Klimawandel trotzen. TASPO, 06.03.2020.</a:t>
            </a:r>
          </a:p>
          <a:p>
            <a:pPr marL="2381" indent="0">
              <a:buNone/>
            </a:pPr>
            <a:r>
              <a:rPr lang="de-DE" sz="1000" cap="small" dirty="0"/>
              <a:t>Fröhler, L.</a:t>
            </a:r>
            <a:r>
              <a:rPr lang="de-DE" sz="1000" dirty="0"/>
              <a:t>, 2020a: Stauden im Klimawandel. Mündliche Auskunft, 06.10.2020.</a:t>
            </a:r>
          </a:p>
          <a:p>
            <a:pPr marL="2381" indent="0">
              <a:buNone/>
            </a:pPr>
            <a:r>
              <a:rPr lang="de-DE" sz="1000" cap="small" dirty="0"/>
              <a:t>Fröhler, L.</a:t>
            </a:r>
            <a:r>
              <a:rPr lang="de-DE" sz="1000" dirty="0"/>
              <a:t>, 2020b: Schottergärten. Mündliche Auskunft, 01.12.2020.</a:t>
            </a:r>
          </a:p>
          <a:p>
            <a:pPr marL="2381" indent="0">
              <a:buNone/>
            </a:pPr>
            <a:r>
              <a:rPr lang="de-DE" sz="1000" cap="small" dirty="0"/>
              <a:t>Fröhler, L.</a:t>
            </a:r>
            <a:r>
              <a:rPr lang="de-DE" sz="1000" dirty="0"/>
              <a:t>, 2020c: Beet- und Balkonpflanzen im Klimawandel. Mündliche Auskunft, 03.12.2020.</a:t>
            </a:r>
          </a:p>
          <a:p>
            <a:pPr marL="2381" indent="0">
              <a:buNone/>
            </a:pPr>
            <a:r>
              <a:rPr lang="de-DE" sz="1000" cap="small" dirty="0"/>
              <a:t>Gartenakademie Rheinland-Pfalz</a:t>
            </a:r>
            <a:r>
              <a:rPr lang="de-DE" sz="1000" dirty="0"/>
              <a:t>: Klimaschutz durch bewusste Gartengestaltung und -bewirtschaftung. https://www.gartenakademie.rlp.de/Internet/global/themen.nsf/e650a8b9e58e4b09c1257a22002a91da/49e177667625ebb7c125756d00540811?OpenDocument. Zugriff am 18.12.2020.</a:t>
            </a:r>
          </a:p>
          <a:p>
            <a:pPr marL="2381" indent="0">
              <a:buNone/>
            </a:pPr>
            <a:r>
              <a:rPr lang="de-DE" sz="1000" cap="small" dirty="0" err="1"/>
              <a:t>Gläßer</a:t>
            </a:r>
            <a:r>
              <a:rPr lang="de-DE" sz="1000" cap="small" dirty="0"/>
              <a:t>, T.</a:t>
            </a:r>
            <a:r>
              <a:rPr lang="de-DE" sz="1000" dirty="0"/>
              <a:t>, 2018: Hitzestress und Trockenheit - der Garten im Klimawandel. </a:t>
            </a:r>
            <a:r>
              <a:rPr lang="de-DE" sz="1000" dirty="0" err="1"/>
              <a:t>PflanzArt</a:t>
            </a:r>
            <a:r>
              <a:rPr lang="de-DE" sz="1000" dirty="0"/>
              <a:t> – Gestalten mit Pflanzen. https://pflanzart.de/?p=2746. Zugriff am 06.10.2020.</a:t>
            </a:r>
          </a:p>
          <a:p>
            <a:pPr marL="2381" indent="0">
              <a:buNone/>
            </a:pPr>
            <a:r>
              <a:rPr lang="de-DE" sz="1000" cap="small" dirty="0"/>
              <a:t>Haas, H.-P.</a:t>
            </a:r>
            <a:r>
              <a:rPr lang="de-DE" sz="1000" dirty="0"/>
              <a:t>, 2020: Zierpflanzenbau im Klimawandel. Interview, 02.12.2020.</a:t>
            </a:r>
          </a:p>
          <a:p>
            <a:pPr marL="2381" indent="0">
              <a:buNone/>
            </a:pPr>
            <a:r>
              <a:rPr lang="de-DE" sz="1000" cap="small" dirty="0"/>
              <a:t>Hansen, R. &amp; F.</a:t>
            </a:r>
            <a:r>
              <a:rPr lang="de-DE" sz="1000" dirty="0"/>
              <a:t> </a:t>
            </a:r>
            <a:r>
              <a:rPr lang="de-DE" sz="1000" cap="small" dirty="0"/>
              <a:t>Stahl</a:t>
            </a:r>
            <a:r>
              <a:rPr lang="de-DE" sz="1000" dirty="0"/>
              <a:t>, 1997: Die Stauden und ihre Lebensbereiche in Gärten und Grünanlagen. Viele Pflanzenlisten. Ulmer, Stuttgart (Hohenheim), 5. Aufl.</a:t>
            </a:r>
          </a:p>
          <a:p>
            <a:pPr marL="2381" indent="0">
              <a:buNone/>
            </a:pPr>
            <a:r>
              <a:rPr lang="de-DE" sz="1000" cap="small" dirty="0"/>
              <a:t>Herten, C. &amp; Staudengärtnerei </a:t>
            </a:r>
            <a:r>
              <a:rPr lang="de-DE" sz="1000" cap="small" dirty="0" err="1"/>
              <a:t>Gaißmayer</a:t>
            </a:r>
            <a:r>
              <a:rPr lang="de-DE" sz="1000" dirty="0"/>
              <a:t>, 2020: Erfahrungsbericht aus der Staudengärtnerei </a:t>
            </a:r>
            <a:r>
              <a:rPr lang="de-DE" sz="1000" dirty="0" err="1"/>
              <a:t>Gaißmayer</a:t>
            </a:r>
            <a:r>
              <a:rPr lang="de-DE" sz="1000" dirty="0"/>
              <a:t>. Email, 27.11.2020.</a:t>
            </a:r>
          </a:p>
          <a:p>
            <a:pPr marL="2381" indent="0">
              <a:buNone/>
            </a:pPr>
            <a:r>
              <a:rPr lang="de-DE" sz="1000" cap="small" dirty="0"/>
              <a:t>Hess, T.</a:t>
            </a:r>
            <a:r>
              <a:rPr lang="de-DE" sz="1000" dirty="0"/>
              <a:t>, 2020: Rasenersatz: Die Möglichkeiten im Überblick. Mein schöner Garten. https://www.mein-schoener-garten.de/gartengestaltung/gartenideen/rasenersatz-38580. Zugriff am 01.12.2020.</a:t>
            </a:r>
          </a:p>
          <a:p>
            <a:pPr marL="2381" indent="0">
              <a:buNone/>
            </a:pPr>
            <a:r>
              <a:rPr lang="de-DE" sz="1000" cap="small" dirty="0"/>
              <a:t>Hofmann, E., L.</a:t>
            </a:r>
            <a:r>
              <a:rPr lang="de-DE" sz="1000" dirty="0"/>
              <a:t> </a:t>
            </a:r>
            <a:r>
              <a:rPr lang="de-DE" sz="1000" cap="small" dirty="0" err="1"/>
              <a:t>Mackle</a:t>
            </a:r>
            <a:r>
              <a:rPr lang="de-DE" sz="1000" cap="small" dirty="0"/>
              <a:t>, E.</a:t>
            </a:r>
            <a:r>
              <a:rPr lang="de-DE" sz="1000" dirty="0"/>
              <a:t> </a:t>
            </a:r>
            <a:r>
              <a:rPr lang="de-DE" sz="1000" cap="small" dirty="0"/>
              <a:t>Morgenstern &amp; W.</a:t>
            </a:r>
            <a:r>
              <a:rPr lang="de-DE" sz="1000" dirty="0"/>
              <a:t> </a:t>
            </a:r>
            <a:r>
              <a:rPr lang="de-DE" sz="1000" cap="small" dirty="0" err="1"/>
              <a:t>Ollig</a:t>
            </a:r>
            <a:r>
              <a:rPr lang="de-DE" sz="1000" dirty="0"/>
              <a:t>, 2020: Der klimagerechte Garten - Was ist zu tun?, Online-Seminar der Gartenakademie Rheinland-Pfalz, 23.11.2020.</a:t>
            </a:r>
          </a:p>
          <a:p>
            <a:pPr marL="2381" indent="0">
              <a:buNone/>
            </a:pPr>
            <a:endParaRPr lang="de-DE" sz="1000" dirty="0"/>
          </a:p>
          <a:p>
            <a:pPr marL="2381" indent="0">
              <a:buNone/>
            </a:pPr>
            <a:endParaRPr lang="de-DE" sz="900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A29431E1-28DD-412A-A2A2-B68B708D0B62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1618536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36EA0D-F448-491C-9D52-A63B507B95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25780"/>
            <a:ext cx="6576732" cy="4130040"/>
          </a:xfrm>
        </p:spPr>
        <p:txBody>
          <a:bodyPr>
            <a:noAutofit/>
          </a:bodyPr>
          <a:lstStyle/>
          <a:p>
            <a:pPr marL="2381" indent="0">
              <a:buNone/>
            </a:pPr>
            <a:r>
              <a:rPr lang="de-DE" sz="1000" cap="small" dirty="0" err="1"/>
              <a:t>Kientzler</a:t>
            </a:r>
            <a:r>
              <a:rPr lang="de-DE" sz="1000" cap="small" dirty="0"/>
              <a:t> Jungpflanzen</a:t>
            </a:r>
            <a:r>
              <a:rPr lang="de-DE" sz="1000" dirty="0"/>
              <a:t>: Hitzeprofis. https://www.kientzler.eu/kataloge/Hitzeprofis-Sortiment.pdf. Zugriff am 15.12.2020.</a:t>
            </a:r>
          </a:p>
          <a:p>
            <a:pPr marL="2381" indent="0">
              <a:buNone/>
            </a:pPr>
            <a:r>
              <a:rPr lang="de-DE" sz="1000" cap="small" dirty="0"/>
              <a:t>Kühn, N.</a:t>
            </a:r>
            <a:r>
              <a:rPr lang="de-DE" sz="1000" dirty="0"/>
              <a:t>, 2011: Neue Staudenverwendung. Verlag Eugen Ulmer, Stuttgart (Hohenheim).</a:t>
            </a:r>
          </a:p>
          <a:p>
            <a:pPr marL="2381" indent="0">
              <a:buNone/>
            </a:pPr>
            <a:r>
              <a:rPr lang="de-DE" sz="1000" cap="small" dirty="0"/>
              <a:t>Lehr- und Versuchsanstalt Gartenbau</a:t>
            </a:r>
            <a:r>
              <a:rPr lang="de-DE" sz="1000" dirty="0"/>
              <a:t>, 2017: Beet- und Balkonpflanzen. Farbige Schönheiten für Garten, Topf, Terrasse und Balkon. Hrsg.: Thüringer Landesamt für Vermessung und Geoinformation. 2. Aufl.</a:t>
            </a:r>
          </a:p>
          <a:p>
            <a:pPr marL="2381" indent="0">
              <a:buNone/>
            </a:pPr>
            <a:r>
              <a:rPr lang="de-DE" sz="1000" cap="small" dirty="0" err="1"/>
              <a:t>Lepple</a:t>
            </a:r>
            <a:r>
              <a:rPr lang="de-DE" sz="1000" cap="small" dirty="0"/>
              <a:t>, A.</a:t>
            </a:r>
            <a:r>
              <a:rPr lang="de-DE" sz="1000" dirty="0"/>
              <a:t>, 2020: Genießen statt gießen. Trockenheitstolerante Gärten gestalten. Verlag Eugen Ulmer, Stuttgart.</a:t>
            </a:r>
          </a:p>
          <a:p>
            <a:pPr marL="2381" indent="0">
              <a:buNone/>
            </a:pPr>
            <a:r>
              <a:rPr lang="de-DE" sz="1000" cap="small" dirty="0"/>
              <a:t>Mein schönes Land</a:t>
            </a:r>
            <a:r>
              <a:rPr lang="de-DE" sz="1000" dirty="0"/>
              <a:t>: Richtig gießen im Sommer. https://www.mein-schoenes-land.de/richtig-giessen-im-sommer. Zugriff am 09.12.2020.</a:t>
            </a:r>
          </a:p>
          <a:p>
            <a:pPr marL="2381" indent="0">
              <a:buNone/>
            </a:pPr>
            <a:r>
              <a:rPr lang="de-DE" sz="1000" cap="small" dirty="0"/>
              <a:t>Morgenstern, E.</a:t>
            </a:r>
            <a:r>
              <a:rPr lang="de-DE" sz="1000" dirty="0"/>
              <a:t>: Auswahl von Balkon- und Kübelpflanzen für Problemstandort sonniger Balkon. Gartenakademie Rheinland-Pfalz. https://www.weinbau.rlp.de/Internet/global/inetcntr.nsf/dlr_web_full.xsp?src=00O23K5F86&amp;p1=title%3D25.05.16+17%3A07~~url%3D%2FInternet%2Fglobal%2Fthemen.nsf%2FDLR_RLP_Aktu_Gb_XP%2F6D4AB0BC0395C3BAC1257383004C1B7E%3FOpenDocument&amp;p3=3RWF0F7589. Zugriff am 15.12.2020.</a:t>
            </a:r>
          </a:p>
          <a:p>
            <a:pPr marL="2381" indent="0">
              <a:buNone/>
            </a:pPr>
            <a:r>
              <a:rPr lang="de-DE" sz="1000" cap="small" dirty="0"/>
              <a:t>NABU</a:t>
            </a:r>
            <a:r>
              <a:rPr lang="de-DE" sz="1000" dirty="0"/>
              <a:t>: Nach dem Vorbild der Natur. Das Mikroklima im Garten verbessern. https://www.nabu.de/umwelt-und-ressourcen/oekologisch-leben/balkon-und-garten/grundlagen/klimagarten/26028.html. Zugriff am 01.12.2020.</a:t>
            </a:r>
          </a:p>
          <a:p>
            <a:pPr marL="2381" indent="0">
              <a:buNone/>
            </a:pPr>
            <a:r>
              <a:rPr lang="de-DE" sz="1000" cap="small" dirty="0"/>
              <a:t>Natur im Garten</a:t>
            </a:r>
            <a:r>
              <a:rPr lang="de-DE" sz="1000" dirty="0"/>
              <a:t>, 2019: Der Klimabaum. Wie Bäume unser Klima verbessern, Marbach an der Donau.</a:t>
            </a:r>
          </a:p>
          <a:p>
            <a:pPr marL="2381" indent="0">
              <a:buNone/>
            </a:pPr>
            <a:r>
              <a:rPr lang="de-DE" sz="1000" cap="small" dirty="0"/>
              <a:t>Pelz, P.</a:t>
            </a:r>
            <a:r>
              <a:rPr lang="de-DE" sz="1000" dirty="0"/>
              <a:t>, 2019: Trockenheit im Garten. So findest Du die besten trockenheitsverträglichen Stauden und Gräser. https://petra-pelz.com/klimawandel-im-garten-so-findest-du-die-richtigen-gartenpflanzen/. Zugriff am 06.10.2020.</a:t>
            </a:r>
          </a:p>
          <a:p>
            <a:pPr marL="2381" indent="0">
              <a:buNone/>
            </a:pPr>
            <a:r>
              <a:rPr lang="de-DE" sz="1000" cap="small" dirty="0"/>
              <a:t>Pelz, P.</a:t>
            </a:r>
            <a:r>
              <a:rPr lang="de-DE" sz="1000" dirty="0"/>
              <a:t>, 2020a: Garten: Die Gewinner und die Verlierer der sommerlichen Trockenheit. https://petra-pelz.com/klimawandel-im-garten-das-sind-die-gewinner-und-die-verlierer-der-sommerlichen-trockenheit/. Zugriff am 06.10.2020.</a:t>
            </a:r>
          </a:p>
          <a:p>
            <a:pPr marL="2381" indent="0">
              <a:buNone/>
            </a:pPr>
            <a:r>
              <a:rPr lang="de-DE" sz="1000" cap="small" dirty="0"/>
              <a:t>Pelz, P.</a:t>
            </a:r>
            <a:r>
              <a:rPr lang="de-DE" sz="1000" dirty="0"/>
              <a:t>, 2020b: Staunässe und Trockenheit im Garten - Das kannst Du tun. https://petra-pelz.com/staunaesse-und-trockenheit-im-garten/. Zugriff am 06.10.2020.</a:t>
            </a:r>
          </a:p>
          <a:p>
            <a:pPr marL="2381" indent="0">
              <a:buNone/>
            </a:pPr>
            <a:endParaRPr lang="de-DE" sz="1000" dirty="0"/>
          </a:p>
          <a:p>
            <a:pPr marL="2381" indent="0">
              <a:buNone/>
            </a:pPr>
            <a:endParaRPr lang="de-DE" sz="1000" dirty="0"/>
          </a:p>
          <a:p>
            <a:endParaRPr lang="de-DE" sz="1000" dirty="0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B76499FC-0D97-4837-9C5A-0FB92EA9594D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990543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58A43B0-D9F6-4E85-B7D0-20451E912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33400"/>
            <a:ext cx="6576732" cy="4983480"/>
          </a:xfrm>
        </p:spPr>
        <p:txBody>
          <a:bodyPr>
            <a:normAutofit/>
          </a:bodyPr>
          <a:lstStyle/>
          <a:p>
            <a:pPr marL="2381" indent="0">
              <a:buNone/>
            </a:pPr>
            <a:r>
              <a:rPr lang="de-DE" sz="1000" cap="small" dirty="0"/>
              <a:t>Plantopedia.de</a:t>
            </a:r>
            <a:r>
              <a:rPr lang="de-DE" sz="1000" dirty="0"/>
              <a:t>: Pflegeleichte Balkonpflanzen: 11 schöne und robuste Balkonblumen. https://www.plantopedia.de/pflegeleichte-balkonpflanzen/. Zugriff am 15.12.2020.</a:t>
            </a:r>
          </a:p>
          <a:p>
            <a:pPr marL="2381" indent="0">
              <a:buNone/>
            </a:pPr>
            <a:r>
              <a:rPr lang="de-DE" sz="1000" cap="small" dirty="0"/>
              <a:t>Sächsisches Landesamt für Umwelt, Landwirtschaft und Geologie</a:t>
            </a:r>
            <a:r>
              <a:rPr lang="de-DE" sz="1000" dirty="0"/>
              <a:t>, 2014: Neue Balkonpflanzen Teil II. Getestet und für gut befunden. Abteilung Gartenbau, Referat für Zierpflanzen. Dresden, 2. Aufl.</a:t>
            </a:r>
          </a:p>
          <a:p>
            <a:pPr marL="2381" indent="0">
              <a:buNone/>
            </a:pPr>
            <a:r>
              <a:rPr lang="de-DE" sz="1000" cap="small" dirty="0"/>
              <a:t>Scheu-</a:t>
            </a:r>
            <a:r>
              <a:rPr lang="de-DE" sz="1000" cap="small" dirty="0" err="1"/>
              <a:t>Helgert</a:t>
            </a:r>
            <a:r>
              <a:rPr lang="de-DE" sz="1000" cap="small" dirty="0"/>
              <a:t>, M.</a:t>
            </a:r>
            <a:r>
              <a:rPr lang="de-DE" sz="1000" dirty="0"/>
              <a:t>, 2019: Der Gemüsegarten im Klimawandel. Gartenpraxis (9), 26-29.</a:t>
            </a:r>
          </a:p>
          <a:p>
            <a:pPr marL="2381" indent="0">
              <a:buNone/>
            </a:pPr>
            <a:r>
              <a:rPr lang="de-DE" sz="1000" cap="small" dirty="0"/>
              <a:t>Siemens, F.</a:t>
            </a:r>
            <a:r>
              <a:rPr lang="de-DE" sz="1000" dirty="0"/>
              <a:t>, 2018: Winterschutz für Topfstauden. Mein schöner Garten. https://www.mein-schoener-garten.de/gartenpraxis/balkon-terrasse/winterschutz-topfstauden-vor-frostschaeden-schuetzen-27026. Zugriff am 10.12.2020.</a:t>
            </a:r>
          </a:p>
          <a:p>
            <a:pPr marL="2381" indent="0">
              <a:buNone/>
            </a:pPr>
            <a:r>
              <a:rPr lang="de-DE" sz="1000" cap="small" dirty="0"/>
              <a:t>Siemens, F. &amp; C.</a:t>
            </a:r>
            <a:r>
              <a:rPr lang="de-DE" sz="1000" dirty="0"/>
              <a:t> </a:t>
            </a:r>
            <a:r>
              <a:rPr lang="de-DE" sz="1000" cap="small" dirty="0"/>
              <a:t>Lang</a:t>
            </a:r>
            <a:r>
              <a:rPr lang="de-DE" sz="1000" dirty="0"/>
              <a:t>, 2020: Blumenkästen mit Wasserspeicher. Mein schöner Garten. https://www.mein-schoener-garten.de/gartenpraxis/balkon-terrasse/blumenkaesten-mit-wasserspeicher-7986. Zugriff am 09.12.2020.</a:t>
            </a:r>
          </a:p>
          <a:p>
            <a:pPr marL="2381" indent="0">
              <a:buNone/>
            </a:pPr>
            <a:r>
              <a:rPr lang="de-DE" sz="1000" cap="small" dirty="0"/>
              <a:t>Staudengärtnerei </a:t>
            </a:r>
            <a:r>
              <a:rPr lang="de-DE" sz="1000" cap="small" dirty="0" err="1"/>
              <a:t>Gaißmayer</a:t>
            </a:r>
            <a:r>
              <a:rPr lang="de-DE" sz="1000" dirty="0"/>
              <a:t>: Präriegarten. https://www.gaissmayer.de/web/welt/ratgeber/mit-stauden-gestalten/praeriegarten/. Zugriff am 06.10.2020.</a:t>
            </a:r>
          </a:p>
          <a:p>
            <a:pPr marL="2381" indent="0">
              <a:buNone/>
            </a:pPr>
            <a:r>
              <a:rPr lang="de-DE" sz="1000" cap="small" dirty="0"/>
              <a:t>Staudengärtnerei </a:t>
            </a:r>
            <a:r>
              <a:rPr lang="de-DE" sz="1000" cap="small" dirty="0" err="1"/>
              <a:t>Gaißmayer</a:t>
            </a:r>
            <a:r>
              <a:rPr lang="de-DE" sz="1000" dirty="0"/>
              <a:t>: Silbriges Laub für sonnige Standorte. https://www.gaissmayer.de/web/shop/themenwelten/mit-stauden-gestalten/farbiges-laub/silbriges-laub-fuer-sonnige-standorte/91/. Zugriff am 06.10.2020.</a:t>
            </a:r>
          </a:p>
          <a:p>
            <a:pPr marL="2381" indent="0">
              <a:buNone/>
            </a:pPr>
            <a:r>
              <a:rPr lang="de-DE" sz="1000" cap="small" dirty="0"/>
              <a:t>Staudengärtnerei Lechner</a:t>
            </a:r>
            <a:r>
              <a:rPr lang="de-DE" sz="1000" dirty="0"/>
              <a:t>: Rasenersatzpflanzen. https://www.lechner-stauden.at/Rasenersatzpflanzen/. Zugriff am 01.12.2020.</a:t>
            </a:r>
          </a:p>
          <a:p>
            <a:pPr marL="2381" indent="0">
              <a:buNone/>
            </a:pPr>
            <a:r>
              <a:rPr lang="de-DE" sz="1000" cap="small" dirty="0"/>
              <a:t>TASPO</a:t>
            </a:r>
            <a:r>
              <a:rPr lang="de-DE" sz="1000" dirty="0"/>
              <a:t>, 2012: Klimawandel: Wenn Stauden schwitzen. TASPO, 03.10.2012.</a:t>
            </a:r>
          </a:p>
          <a:p>
            <a:pPr marL="2381" indent="0">
              <a:buNone/>
            </a:pPr>
            <a:r>
              <a:rPr lang="de-DE" sz="1000" cap="small" dirty="0"/>
              <a:t>Winkler, M.</a:t>
            </a:r>
            <a:r>
              <a:rPr lang="de-DE" sz="1000" dirty="0"/>
              <a:t>: Alle Jahre wieder: Der Spätfrost an unseren Bäumen. Baumpflegeportal. https://www.baumpflegeportal.de/baumpflege/spaetfrost-erkennen-behandeln-vorbeugen/. Zugriff am 01.12.2020.</a:t>
            </a: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49E3E4F-B717-4EE9-A635-217B0B405D64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4792576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C222739-5B7F-4200-9EBC-3811082668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Bildnachweis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F27280-FEDE-4061-8F24-D749CF72FB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1163784"/>
            <a:ext cx="6576732" cy="3913907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tiele, V. &amp; Fröhler, L., 2020, mit Elementen von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(2-5) 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60363" indent="-358775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Altmann, A., 2008: Produktion von Beet- und Balkonpflanzen. Wachstumsfaktoren, Kulturverfahren, Sorten. Ulmer, Stuttgart (Hohenheim);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Elgner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2020: Pflanzen fürs Grab, die dem Klimawandel trotzen. TASPO, 06.03.2020; Lehr- und Versuchsanstalt Gartenbau, 2017: Beet- und Balkonpflanzen. Farbige Schönheiten für Garten, Topf, Terrasse und Balkon. Hrsg.: Thüringer Landesamt für Vermessung und Geoinformation. 2. Aufl.; Morgenstern, E.: Auswahl von Balkon- und Kübelpflanzen für Problemstandort sonniger Balkon. Gartenakademie Rheinland-Pfalz. https://www.weinbau.rlp.de/Internet/global/inetcntr.nsf/dlr_web_full.xsp?src=00O23K5F86&amp;p1=title%3D25.05.16+17%3A07~~url%3D%2FInternet%2Fglobal%2Fthemen.nsf%2FDLR_RLP_Aktu_Gb_XP%2F6D4AB0BC0395C3BAC1257383004C1B7E%3FOpenDocument&amp;p3=3RWF0F7589. Zugriff am 15.12.2020.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(7-12)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L, 2021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(13) 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GMH/BVE</a:t>
            </a:r>
          </a:p>
          <a:p>
            <a:pPr marL="360363" indent="-358775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2020, Datengrundlage: Lehr- und Versuchsanstalt Gartenbau, 2017: Beet- und Balkonpflanzen. Farbige Schönheiten für Garten, Topf, Terrasse und Balkon. Hrsg.: Thüringer Landesamt für Vermessung und Geoinformation. 2. Aufl.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(15-26)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2020-2021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(27)   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GMH/FGJ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50E4284A-5412-46EC-AA0B-BF13D42586E4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1708396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8F1708-F31F-4840-A785-967C1658F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48640"/>
            <a:ext cx="6576732" cy="4328160"/>
          </a:xfrm>
        </p:spPr>
        <p:txBody>
          <a:bodyPr>
            <a:normAutofit fontScale="25000" lnSpcReduction="20000"/>
          </a:bodyPr>
          <a:lstStyle/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(28)      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Bucher, A., 2019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(29-33)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Hochschule Weihenstephan-Triesdorf/Institut für Gartenbau/Bereich Pflanzenernährung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(34)      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(35)      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(36)      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Beck, M.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(37)      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2021, Datengrundlage: Beck, M.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4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(38-40)   </a:t>
            </a: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 2020, Datengrundlage: Beck, M. &amp; Schlereth, H.: Automatische Bewässerung und Düngung von Balkonkästen. Hochschule Weihenstephan-Triesdorf.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GMH/Gartenbau Hetjens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GMH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GMH/Rudolf Schubert Fotografie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GMH/PRE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41"/>
            </a:pPr>
            <a:r>
              <a:rPr lang="de-DE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71F9139-FAFF-4EF3-9A18-34DAF62E58D1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30286614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8F1708-F31F-4840-A785-967C1658F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48639"/>
            <a:ext cx="6576732" cy="496547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(50)         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Bucher, A., 2021</a:t>
            </a: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(51-58)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2018-2021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Myriams/Pixabay.com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Och, S., 2020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Forest &amp; Kim Starr/Wikimedia Commons, CC BY 3.0 Fröhler, L., 2019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achelgreenbelt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/CC BY-NC-SA 2.0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 BY-SA 3.0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Deutscher Wetterdienst: Deutscher Klimaatlas. Winterhärtezonen in Bayern.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https://www.dwd.de/DE/klimaumwelt/klimaatlas/klimaatlas_node.html. Zugriff am 05.02.2021.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 2020, Datengrundlage: Heinze, W., Schreiber, D. (1984): Eine neue Kartierung der Winterhärtezonen für Gehölze in Mitteleuropa. Mitteilungen der Deutschen Dendrologischen Gesellschaft 75, 11-56.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Muhammad Mahdi Karim/Wikimedia Commons, GNU Free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Documentation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License 1.2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450850" indent="-450850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59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2019</a:t>
            </a: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71F9139-FAFF-4EF3-9A18-34DAF62E58D1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1630638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8F1708-F31F-4840-A785-967C1658F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48639"/>
            <a:ext cx="6576732" cy="4965470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(71-75)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2021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GMH/Bach, C.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2021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USFWS Mountain-Prairie, Wikimedia Commons, CC BY 2.0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457200" algn="l"/>
              </a:tabLst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Androschko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/Wikimedia Commons, CC BY-SA 4.0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2020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M., 2019</a:t>
            </a:r>
          </a:p>
          <a:p>
            <a:pPr marL="0" lvl="0" indent="0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DE" sz="1000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(82-89)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2019-2021</a:t>
            </a:r>
          </a:p>
          <a:p>
            <a:pPr marL="0" lvl="0" indent="0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(90)        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GMH/Banse, B.</a:t>
            </a:r>
          </a:p>
          <a:p>
            <a:pPr marL="0" lvl="0" indent="0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de-DE" sz="10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(91-94)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Fröhler, L., 2020-2021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Och, S., 2020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2021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GMH/Banse, B.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2019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Klinkan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</a:t>
            </a:r>
          </a:p>
          <a:p>
            <a:pPr marL="450850" lvl="0" indent="-450850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Fröhler, L., 2019</a:t>
            </a: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95"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71F9139-FAFF-4EF3-9A18-34DAF62E58D1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24294691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8F1708-F31F-4840-A785-967C1658F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550" y="548639"/>
            <a:ext cx="6576732" cy="3670070"/>
          </a:xfrm>
        </p:spPr>
        <p:txBody>
          <a:bodyPr>
            <a:normAutofit/>
          </a:bodyPr>
          <a:lstStyle/>
          <a:p>
            <a:pPr marL="450850" indent="-449263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1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Rawpixel/Freepik.com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https://de.freepik.com/fotos-kostenlos/sun-der-durch-baumblaetter-spaeht_3216832.htm#page=3&amp;query=baum+rawpixel&amp;position=30. Zugriff am 02.02.2021</a:t>
            </a:r>
          </a:p>
          <a:p>
            <a:pPr marL="450850" indent="-449263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1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L, 2021</a:t>
            </a:r>
          </a:p>
          <a:p>
            <a:pPr marL="450850" indent="-449263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1"/>
              <a:tabLst>
                <a:tab pos="457200" algn="l"/>
              </a:tabLst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Finner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2021</a:t>
            </a:r>
          </a:p>
          <a:p>
            <a:pPr marL="450850" indent="-449263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1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50850" indent="-449263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1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450850" indent="-449263">
              <a:lnSpc>
                <a:spcPct val="107000"/>
              </a:lnSpc>
              <a:spcAft>
                <a:spcPts val="800"/>
              </a:spcAft>
              <a:buFont typeface="+mj-lt"/>
              <a:buAutoNum type="arabicParenBoth" startAt="101"/>
              <a:tabLst>
                <a:tab pos="457200" algn="l"/>
              </a:tabLs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Mayapujiati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/Open-Clipart-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Vectors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Riasan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/Pixabay.com. Zugriff am 02.02.2021.</a:t>
            </a:r>
          </a:p>
          <a:p>
            <a:pPr marL="2381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360363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76"/>
              <a:tabLst>
                <a:tab pos="358775" algn="l"/>
                <a:tab pos="360363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ct val="107000"/>
              </a:lnSpc>
              <a:spcAft>
                <a:spcPts val="600"/>
              </a:spcAft>
              <a:buFont typeface="+mj-lt"/>
              <a:buAutoNum type="arabicParenBoth" startAt="69"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81" indent="0">
              <a:buNone/>
            </a:pPr>
            <a:endParaRPr lang="de-DE" sz="1000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B71F9139-FAFF-4EF3-9A18-34DAF62E58D1}"/>
              </a:ext>
            </a:extLst>
          </p:cNvPr>
          <p:cNvSpPr txBox="1">
            <a:spLocks/>
          </p:cNvSpPr>
          <p:nvPr/>
        </p:nvSpPr>
        <p:spPr>
          <a:xfrm rot="5400000">
            <a:off x="7609741" y="2828486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369109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5DD5CD-E3A4-4A5B-991B-26DAF7C25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Wasserbedarf verschiedener Zierpflanzen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65DCE2C-E8D5-4151-82E6-1B03F7E2F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058850"/>
              </p:ext>
            </p:extLst>
          </p:nvPr>
        </p:nvGraphicFramePr>
        <p:xfrm>
          <a:off x="960326" y="1225726"/>
          <a:ext cx="5754370" cy="349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700">
                  <a:extLst>
                    <a:ext uri="{9D8B030D-6E8A-4147-A177-3AD203B41FA5}">
                      <a16:colId xmlns:a16="http://schemas.microsoft.com/office/drawing/2014/main" val="3376005870"/>
                    </a:ext>
                  </a:extLst>
                </a:gridCol>
                <a:gridCol w="1918335">
                  <a:extLst>
                    <a:ext uri="{9D8B030D-6E8A-4147-A177-3AD203B41FA5}">
                      <a16:colId xmlns:a16="http://schemas.microsoft.com/office/drawing/2014/main" val="1921741912"/>
                    </a:ext>
                  </a:extLst>
                </a:gridCol>
                <a:gridCol w="1918335">
                  <a:extLst>
                    <a:ext uri="{9D8B030D-6E8A-4147-A177-3AD203B41FA5}">
                      <a16:colId xmlns:a16="http://schemas.microsoft.com/office/drawing/2014/main" val="2980367008"/>
                    </a:ext>
                  </a:extLst>
                </a:gridCol>
              </a:tblGrid>
              <a:tr h="3729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dirty="0">
                          <a:effectLst/>
                        </a:rPr>
                        <a:t>Wasserbedarf</a:t>
                      </a:r>
                      <a:endParaRPr lang="de-DE" sz="16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5444"/>
                  </a:ext>
                </a:extLst>
              </a:tr>
              <a:tr h="384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600" b="1" dirty="0">
                          <a:solidFill>
                            <a:srgbClr val="00B050"/>
                          </a:solidFill>
                          <a:effectLst/>
                        </a:rPr>
                        <a:t>Gering</a:t>
                      </a:r>
                      <a:endParaRPr lang="de-DE" sz="12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600" b="1" dirty="0">
                          <a:solidFill>
                            <a:srgbClr val="FFFF00"/>
                          </a:solidFill>
                          <a:effectLst/>
                        </a:rPr>
                        <a:t>Mittel</a:t>
                      </a:r>
                      <a:endParaRPr lang="de-DE" sz="12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effectLst/>
                        </a:rPr>
                        <a:t>Hoch</a:t>
                      </a:r>
                      <a:endParaRPr lang="de-DE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1781114"/>
                  </a:ext>
                </a:extLst>
              </a:tr>
              <a:tr h="274234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Mittagsblume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Delosperma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cooperii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Prachtkerze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Gaura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lindheimeri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 err="1">
                          <a:effectLst/>
                        </a:rPr>
                        <a:t>Dipladenia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Mandevilla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sanderi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Elfenspiegel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Nemesia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strumosa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 err="1">
                          <a:effectLst/>
                        </a:rPr>
                        <a:t>Portulakröschen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Portulaca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grandiflora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Leberbalsam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Ageratum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houstonianum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Knollen-Begonie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Begonia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Cultivars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Tuberhybrida</a:t>
                      </a:r>
                      <a:r>
                        <a:rPr lang="de-DE" sz="1200" dirty="0">
                          <a:effectLst/>
                        </a:rPr>
                        <a:t>-Gruppe)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Fuchsie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>
                          <a:effectLst/>
                        </a:rPr>
                        <a:t>Fuchsia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Cultivars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Husarenknopf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Sanvitalia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procumbens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Strauchmargerite</a:t>
                      </a:r>
                      <a:r>
                        <a:rPr lang="de-DE" sz="1200" dirty="0">
                          <a:effectLst/>
                        </a:rPr>
                        <a:t> (</a:t>
                      </a:r>
                      <a:r>
                        <a:rPr lang="de-DE" sz="1200" i="1" dirty="0" err="1">
                          <a:effectLst/>
                        </a:rPr>
                        <a:t>Argyranthemum</a:t>
                      </a:r>
                      <a:r>
                        <a:rPr lang="de-DE" sz="1200" i="1" dirty="0">
                          <a:effectLst/>
                        </a:rPr>
                        <a:t> </a:t>
                      </a:r>
                      <a:r>
                        <a:rPr lang="de-DE" sz="1200" i="1" dirty="0" err="1">
                          <a:effectLst/>
                        </a:rPr>
                        <a:t>frutescens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 err="1">
                          <a:effectLst/>
                        </a:rPr>
                        <a:t>Zweizahn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>
                          <a:effectLst/>
                        </a:rPr>
                        <a:t>Bidens </a:t>
                      </a:r>
                      <a:r>
                        <a:rPr lang="de-DE" sz="1200" i="1" dirty="0" err="1">
                          <a:effectLst/>
                        </a:rPr>
                        <a:t>ferulifolia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Dahlie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>
                          <a:effectLst/>
                        </a:rPr>
                        <a:t>Dahlia</a:t>
                      </a:r>
                      <a:r>
                        <a:rPr lang="de-DE" sz="1200" dirty="0">
                          <a:effectLst/>
                        </a:rPr>
                        <a:t> x </a:t>
                      </a:r>
                      <a:r>
                        <a:rPr lang="de-DE" sz="1200" i="1" dirty="0" err="1">
                          <a:effectLst/>
                        </a:rPr>
                        <a:t>hortensis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</a:rPr>
                        <a:t>Petunie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i="1" dirty="0" err="1">
                          <a:effectLst/>
                        </a:rPr>
                        <a:t>Petunia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Cultivars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Blaue Fächerblume 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Scaevola</a:t>
                      </a:r>
                      <a:r>
                        <a:rPr lang="de-DE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saligna</a:t>
                      </a:r>
                      <a:r>
                        <a:rPr lang="de-DE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573269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1946C5C-20E7-44E6-B046-B72532CA7D6C}"/>
              </a:ext>
            </a:extLst>
          </p:cNvPr>
          <p:cNvSpPr txBox="1"/>
          <p:nvPr/>
        </p:nvSpPr>
        <p:spPr>
          <a:xfrm>
            <a:off x="6427215" y="4725586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(6)</a:t>
            </a:r>
          </a:p>
        </p:txBody>
      </p:sp>
      <p:pic>
        <p:nvPicPr>
          <p:cNvPr id="3" name="Grafik 2" descr="Gießkanne">
            <a:extLst>
              <a:ext uri="{FF2B5EF4-FFF2-40B4-BE49-F238E27FC236}">
                <a16:creationId xmlns:a16="http://schemas.microsoft.com/office/drawing/2014/main" id="{1A98BC19-FEAC-4130-B392-6587A7A5E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98269" y="1459230"/>
            <a:ext cx="1219200" cy="1219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B937F44-AA9C-4154-89EB-F8875B20AD5F}"/>
              </a:ext>
            </a:extLst>
          </p:cNvPr>
          <p:cNvSpPr txBox="1"/>
          <p:nvPr/>
        </p:nvSpPr>
        <p:spPr>
          <a:xfrm>
            <a:off x="7884188" y="2464028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(5)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AE1263B8-CD14-45C4-B5EE-F6CC2F543B37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86101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1374F6-1686-4D4F-A3F3-6C273CE555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39143" y="1292705"/>
            <a:ext cx="3255084" cy="3197595"/>
          </a:xfrm>
        </p:spPr>
        <p:txBody>
          <a:bodyPr/>
          <a:lstStyle/>
          <a:p>
            <a:r>
              <a:rPr lang="de-DE" dirty="0"/>
              <a:t>Empfindlichkeit variiert von Art zu Art</a:t>
            </a:r>
          </a:p>
          <a:p>
            <a:r>
              <a:rPr lang="de-DE" dirty="0"/>
              <a:t>Optik kann vorübergehend beeinträchtigt werden</a:t>
            </a:r>
          </a:p>
          <a:p>
            <a:pPr>
              <a:spcBef>
                <a:spcPts val="1200"/>
              </a:spcBef>
            </a:pPr>
            <a:r>
              <a:rPr lang="de-DE" b="1" dirty="0"/>
              <a:t>Abhilfe: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70000"/>
              <a:buBlip>
                <a:blip r:embed="rId2"/>
              </a:buBlip>
            </a:pPr>
            <a:r>
              <a:rPr lang="de-DE" sz="1900" dirty="0"/>
              <a:t>Westseitige Standorte meiden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70000"/>
              <a:buBlip>
                <a:blip r:embed="rId2"/>
              </a:buBlip>
            </a:pPr>
            <a:r>
              <a:rPr lang="de-DE" sz="1900" dirty="0"/>
              <a:t>Regenschutz durch Vordach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70000"/>
              <a:buBlip>
                <a:blip r:embed="rId2"/>
              </a:buBlip>
            </a:pPr>
            <a:r>
              <a:rPr lang="de-DE" sz="1900" dirty="0"/>
              <a:t>Wetterfeste Arten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BCD653-C911-4B5B-A098-236C871D4B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Starkregen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EA43A0-5719-440D-A150-2D783FAF1391}"/>
              </a:ext>
            </a:extLst>
          </p:cNvPr>
          <p:cNvSpPr txBox="1"/>
          <p:nvPr/>
        </p:nvSpPr>
        <p:spPr>
          <a:xfrm>
            <a:off x="863325" y="2716226"/>
            <a:ext cx="257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Fleckige Blüten nach Regen</a:t>
            </a:r>
            <a:endParaRPr lang="de-DE" sz="8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C317BD6-1342-44F1-B109-2734952D5E5F}"/>
              </a:ext>
            </a:extLst>
          </p:cNvPr>
          <p:cNvSpPr txBox="1"/>
          <p:nvPr/>
        </p:nvSpPr>
        <p:spPr>
          <a:xfrm>
            <a:off x="3295108" y="4507501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(8)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F2C636E-6CD3-4F11-8B39-93250DE02805}"/>
              </a:ext>
            </a:extLst>
          </p:cNvPr>
          <p:cNvSpPr txBox="1"/>
          <p:nvPr/>
        </p:nvSpPr>
        <p:spPr>
          <a:xfrm>
            <a:off x="3310297" y="2583070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(7)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7E7926-396A-4C79-9E1E-B5F2561CE0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6" y="1045015"/>
            <a:ext cx="2379320" cy="17099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DB60E5C-4963-4595-AB68-E4FDC3CC3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958" y="3386462"/>
            <a:ext cx="1044199" cy="129624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B062D49-1C04-4A04-B48F-DD38BDFC0787}"/>
              </a:ext>
            </a:extLst>
          </p:cNvPr>
          <p:cNvSpPr txBox="1"/>
          <p:nvPr/>
        </p:nvSpPr>
        <p:spPr>
          <a:xfrm>
            <a:off x="7986247" y="4549446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(9)</a:t>
            </a: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70189478-5D4D-4D1A-8CC9-D1DBBE81743A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916FF83-84C4-4AD6-8A38-09769B854C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437" y="3083377"/>
            <a:ext cx="2373209" cy="168151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8497CC3-2E5D-415B-9E8A-F86D7C8A4451}"/>
              </a:ext>
            </a:extLst>
          </p:cNvPr>
          <p:cNvSpPr txBox="1"/>
          <p:nvPr/>
        </p:nvSpPr>
        <p:spPr>
          <a:xfrm>
            <a:off x="863325" y="4730097"/>
            <a:ext cx="2939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>
                <a:latin typeface="+mn-lt"/>
              </a:rPr>
              <a:t>Gut wetterfest: Elfensporn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Diascia</a:t>
            </a:r>
            <a:r>
              <a:rPr lang="de-DE" sz="1000" dirty="0">
                <a:latin typeface="+mn-lt"/>
              </a:rPr>
              <a:t>-Hybriden)</a:t>
            </a:r>
            <a:endParaRPr lang="de-D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91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FA53C4B-AE3D-4A57-A48B-5117361443AC}"/>
              </a:ext>
            </a:extLst>
          </p:cNvPr>
          <p:cNvSpPr txBox="1"/>
          <p:nvPr/>
        </p:nvSpPr>
        <p:spPr>
          <a:xfrm>
            <a:off x="4935954" y="4683916"/>
            <a:ext cx="311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 err="1">
                <a:latin typeface="+mn-lt"/>
              </a:rPr>
              <a:t>Blattvergilbungen</a:t>
            </a:r>
            <a:r>
              <a:rPr lang="de-DE" sz="1200" dirty="0">
                <a:latin typeface="+mn-lt"/>
              </a:rPr>
              <a:t> an Süßkartoffeln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 err="1">
                <a:latin typeface="+mn-lt"/>
              </a:rPr>
              <a:t>Ipomoea</a:t>
            </a:r>
            <a:r>
              <a:rPr lang="de-DE" sz="1000" i="1" dirty="0">
                <a:latin typeface="+mn-lt"/>
              </a:rPr>
              <a:t> </a:t>
            </a:r>
            <a:r>
              <a:rPr lang="de-DE" sz="1000" i="1" dirty="0" err="1">
                <a:latin typeface="+mn-lt"/>
              </a:rPr>
              <a:t>batatas</a:t>
            </a:r>
            <a:r>
              <a:rPr lang="de-DE" sz="1000" dirty="0">
                <a:latin typeface="+mn-lt"/>
              </a:rPr>
              <a:t>) </a:t>
            </a:r>
            <a:r>
              <a:rPr lang="de-DE" sz="1200" dirty="0">
                <a:latin typeface="+mn-lt"/>
              </a:rPr>
              <a:t>als Reaktion auf kühle Temperaturen </a:t>
            </a:r>
            <a:endParaRPr lang="de-DE" sz="800" dirty="0">
              <a:latin typeface="+mn-lt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EDEE9C8-84A8-48C3-BD69-91CC23FE04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326" y="1295395"/>
            <a:ext cx="3119161" cy="3600455"/>
          </a:xfrm>
        </p:spPr>
        <p:txBody>
          <a:bodyPr/>
          <a:lstStyle/>
          <a:p>
            <a:r>
              <a:rPr lang="de-DE" dirty="0"/>
              <a:t>Das </a:t>
            </a:r>
            <a:r>
              <a:rPr lang="de-DE" b="1" dirty="0"/>
              <a:t>Frühjahrssortiment</a:t>
            </a:r>
            <a:r>
              <a:rPr lang="de-DE" dirty="0"/>
              <a:t> bietet zahlreiche </a:t>
            </a:r>
            <a:r>
              <a:rPr lang="de-DE" b="1" dirty="0"/>
              <a:t>kältetolerante</a:t>
            </a:r>
            <a:r>
              <a:rPr lang="de-DE" dirty="0"/>
              <a:t> Arten</a:t>
            </a:r>
          </a:p>
          <a:p>
            <a:pPr>
              <a:spcAft>
                <a:spcPts val="1200"/>
              </a:spcAft>
            </a:pPr>
            <a:r>
              <a:rPr lang="de-DE" b="1" dirty="0"/>
              <a:t>Beet- und Balkonpflanzen der Sommersaison </a:t>
            </a:r>
            <a:r>
              <a:rPr lang="de-DE" dirty="0"/>
              <a:t>vertragen Kälte in der Regel nur schlecht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Bei drohenden Frösten vorübergehend </a:t>
            </a:r>
            <a:r>
              <a:rPr lang="de-DE" sz="1900" b="1" dirty="0">
                <a:latin typeface="+mn-lt"/>
              </a:rPr>
              <a:t>ins Haus umquartieren </a:t>
            </a:r>
            <a:r>
              <a:rPr lang="de-DE" sz="1900" dirty="0">
                <a:latin typeface="+mn-lt"/>
              </a:rPr>
              <a:t>oder mit einem </a:t>
            </a:r>
            <a:r>
              <a:rPr lang="de-DE" sz="1900" b="1" dirty="0">
                <a:latin typeface="+mn-lt"/>
              </a:rPr>
              <a:t>Vlies</a:t>
            </a:r>
            <a:r>
              <a:rPr lang="de-DE" sz="1900" dirty="0">
                <a:latin typeface="+mn-lt"/>
              </a:rPr>
              <a:t> schützen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2C62C0-0ED4-4FEE-B028-01E386B959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Spätfrost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CFFFFB-4EC6-4089-A9A2-463A808D36F0}"/>
              </a:ext>
            </a:extLst>
          </p:cNvPr>
          <p:cNvSpPr txBox="1"/>
          <p:nvPr/>
        </p:nvSpPr>
        <p:spPr>
          <a:xfrm>
            <a:off x="7646878" y="446847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(12)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38369F-63DC-4FC4-924A-4BB26638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398" y="198436"/>
            <a:ext cx="2689987" cy="20070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9213FD-7E24-42E9-B75B-C71C6607D0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398" y="2777878"/>
            <a:ext cx="2683770" cy="18971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F8330BF-CA55-4CFF-9863-92094DAFCEA7}"/>
              </a:ext>
            </a:extLst>
          </p:cNvPr>
          <p:cNvSpPr txBox="1"/>
          <p:nvPr/>
        </p:nvSpPr>
        <p:spPr>
          <a:xfrm>
            <a:off x="4981645" y="2171496"/>
            <a:ext cx="2683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de-DE" sz="1200" dirty="0">
                <a:latin typeface="+mn-lt"/>
              </a:rPr>
              <a:t>Ranunkeln </a:t>
            </a:r>
            <a:r>
              <a:rPr lang="de-DE" sz="1000" dirty="0">
                <a:latin typeface="+mn-lt"/>
              </a:rPr>
              <a:t>(</a:t>
            </a:r>
            <a:r>
              <a:rPr lang="de-DE" sz="1000" i="1" dirty="0">
                <a:latin typeface="+mn-lt"/>
              </a:rPr>
              <a:t>Ranunculus </a:t>
            </a:r>
            <a:r>
              <a:rPr lang="de-DE" sz="1000" i="1" dirty="0" err="1">
                <a:latin typeface="+mn-lt"/>
              </a:rPr>
              <a:t>asiaticus</a:t>
            </a:r>
            <a:r>
              <a:rPr lang="de-DE" sz="1000" dirty="0">
                <a:latin typeface="+mn-lt"/>
              </a:rPr>
              <a:t>) </a:t>
            </a:r>
            <a:r>
              <a:rPr lang="de-DE" sz="1200" dirty="0">
                <a:latin typeface="+mn-lt"/>
              </a:rPr>
              <a:t>zeigen sich empfindlich gegenüber Spätfrösten</a:t>
            </a:r>
            <a:endParaRPr lang="de-DE" sz="8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D49A21C-4372-4A58-BE68-A2904725F49A}"/>
              </a:ext>
            </a:extLst>
          </p:cNvPr>
          <p:cNvSpPr txBox="1"/>
          <p:nvPr/>
        </p:nvSpPr>
        <p:spPr>
          <a:xfrm>
            <a:off x="7640661" y="2055372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BE8420-EA1A-418E-AD71-A9C17F32A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153" y="334955"/>
            <a:ext cx="542777" cy="5565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B2E690B-8197-46CE-9F52-25140B598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32" y="792736"/>
            <a:ext cx="367689" cy="3769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56B3060-2925-45CF-9D6B-59873E0AD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183" y="155230"/>
            <a:ext cx="449658" cy="46104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5C2D6FA-4E75-40CB-BFE0-4A8698CD7CAC}"/>
              </a:ext>
            </a:extLst>
          </p:cNvPr>
          <p:cNvSpPr txBox="1"/>
          <p:nvPr/>
        </p:nvSpPr>
        <p:spPr>
          <a:xfrm>
            <a:off x="3728675" y="986538"/>
            <a:ext cx="394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+mn-lt"/>
              </a:rPr>
              <a:t>(10)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E17F3DC5-1953-4119-A0DE-03488B2BB1A1}"/>
              </a:ext>
            </a:extLst>
          </p:cNvPr>
          <p:cNvSpPr txBox="1">
            <a:spLocks/>
          </p:cNvSpPr>
          <p:nvPr/>
        </p:nvSpPr>
        <p:spPr>
          <a:xfrm rot="5400000">
            <a:off x="7609742" y="2936208"/>
            <a:ext cx="2365131" cy="703385"/>
          </a:xfrm>
          <a:prstGeom prst="rect">
            <a:avLst/>
          </a:prstGeom>
        </p:spPr>
        <p:txBody>
          <a:bodyPr anchor="ctr"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110" charset="-128"/>
              </a:rPr>
              <a:t>Beet- &amp; Balkonpflanzen</a:t>
            </a:r>
          </a:p>
        </p:txBody>
      </p:sp>
    </p:spTree>
    <p:extLst>
      <p:ext uri="{BB962C8B-B14F-4D97-AF65-F5344CB8AC3E}">
        <p14:creationId xmlns:p14="http://schemas.microsoft.com/office/powerpoint/2010/main" val="13899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5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SWT neu">
    <a:dk1>
      <a:srgbClr val="000000"/>
    </a:dk1>
    <a:lt1>
      <a:srgbClr val="FFFFFF"/>
    </a:lt1>
    <a:dk2>
      <a:srgbClr val="797979"/>
    </a:dk2>
    <a:lt2>
      <a:srgbClr val="DBEFF9"/>
    </a:lt2>
    <a:accent1>
      <a:srgbClr val="79B800"/>
    </a:accent1>
    <a:accent2>
      <a:srgbClr val="C6DC9A"/>
    </a:accent2>
    <a:accent3>
      <a:srgbClr val="006938"/>
    </a:accent3>
    <a:accent4>
      <a:srgbClr val="79B800"/>
    </a:accent4>
    <a:accent5>
      <a:srgbClr val="2856A2"/>
    </a:accent5>
    <a:accent6>
      <a:srgbClr val="2856A2"/>
    </a:accent6>
    <a:hlink>
      <a:srgbClr val="C8D100"/>
    </a:hlink>
    <a:folHlink>
      <a:srgbClr val="D0DF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HSWT_Praesentation</Template>
  <TotalTime>0</TotalTime>
  <Words>4450</Words>
  <Application>Microsoft Office PowerPoint</Application>
  <PresentationFormat>Bildschirmpräsentation (16:9)</PresentationFormat>
  <Paragraphs>615</Paragraphs>
  <Slides>69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69</vt:i4>
      </vt:variant>
    </vt:vector>
  </HeadingPairs>
  <TitlesOfParts>
    <vt:vector size="82" baseType="lpstr">
      <vt:lpstr>Arial</vt:lpstr>
      <vt:lpstr>Calibri</vt:lpstr>
      <vt:lpstr>Calibri Light</vt:lpstr>
      <vt:lpstr>Lucida Grande</vt:lpstr>
      <vt:lpstr>Symbol</vt:lpstr>
      <vt:lpstr>Systemschrift</vt:lpstr>
      <vt:lpstr>Wingdings</vt:lpstr>
      <vt:lpstr>Titel</vt:lpstr>
      <vt:lpstr>1_Inhalt</vt:lpstr>
      <vt:lpstr>1_Benutzerdefiniertes Design</vt:lpstr>
      <vt:lpstr>Trennseite</vt:lpstr>
      <vt:lpstr>Benutzerdefiniertes Design</vt:lpstr>
      <vt:lpstr>2_Inhalt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hswt954vio</dc:creator>
  <cp:lastModifiedBy>User</cp:lastModifiedBy>
  <cp:revision>496</cp:revision>
  <cp:lastPrinted>2019-07-30T12:26:49Z</cp:lastPrinted>
  <dcterms:created xsi:type="dcterms:W3CDTF">2020-05-15T09:34:00Z</dcterms:created>
  <dcterms:modified xsi:type="dcterms:W3CDTF">2021-12-10T11:26:53Z</dcterms:modified>
</cp:coreProperties>
</file>