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64" r:id="rId1"/>
    <p:sldMasterId id="2147483687" r:id="rId2"/>
    <p:sldMasterId id="2147483701" r:id="rId3"/>
    <p:sldMasterId id="2147483654" r:id="rId4"/>
  </p:sldMasterIdLst>
  <p:notesMasterIdLst>
    <p:notesMasterId r:id="rId61"/>
  </p:notesMasterIdLst>
  <p:handoutMasterIdLst>
    <p:handoutMasterId r:id="rId62"/>
  </p:handoutMasterIdLst>
  <p:sldIdLst>
    <p:sldId id="406" r:id="rId5"/>
    <p:sldId id="407" r:id="rId6"/>
    <p:sldId id="422" r:id="rId7"/>
    <p:sldId id="423" r:id="rId8"/>
    <p:sldId id="424" r:id="rId9"/>
    <p:sldId id="426" r:id="rId10"/>
    <p:sldId id="427" r:id="rId11"/>
    <p:sldId id="428" r:id="rId12"/>
    <p:sldId id="429" r:id="rId13"/>
    <p:sldId id="430" r:id="rId14"/>
    <p:sldId id="431" r:id="rId15"/>
    <p:sldId id="433" r:id="rId16"/>
    <p:sldId id="434" r:id="rId17"/>
    <p:sldId id="465" r:id="rId18"/>
    <p:sldId id="435" r:id="rId19"/>
    <p:sldId id="436" r:id="rId20"/>
    <p:sldId id="437" r:id="rId21"/>
    <p:sldId id="439" r:id="rId22"/>
    <p:sldId id="438" r:id="rId23"/>
    <p:sldId id="440" r:id="rId24"/>
    <p:sldId id="441" r:id="rId25"/>
    <p:sldId id="442" r:id="rId26"/>
    <p:sldId id="443" r:id="rId27"/>
    <p:sldId id="444" r:id="rId28"/>
    <p:sldId id="445" r:id="rId29"/>
    <p:sldId id="446" r:id="rId30"/>
    <p:sldId id="447" r:id="rId31"/>
    <p:sldId id="448" r:id="rId32"/>
    <p:sldId id="466" r:id="rId33"/>
    <p:sldId id="449" r:id="rId34"/>
    <p:sldId id="351" r:id="rId35"/>
    <p:sldId id="467" r:id="rId36"/>
    <p:sldId id="352" r:id="rId37"/>
    <p:sldId id="374" r:id="rId38"/>
    <p:sldId id="451" r:id="rId39"/>
    <p:sldId id="371" r:id="rId40"/>
    <p:sldId id="382" r:id="rId41"/>
    <p:sldId id="452" r:id="rId42"/>
    <p:sldId id="453" r:id="rId43"/>
    <p:sldId id="454" r:id="rId44"/>
    <p:sldId id="390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08" r:id="rId53"/>
    <p:sldId id="409" r:id="rId54"/>
    <p:sldId id="419" r:id="rId55"/>
    <p:sldId id="420" r:id="rId56"/>
    <p:sldId id="421" r:id="rId57"/>
    <p:sldId id="415" r:id="rId58"/>
    <p:sldId id="462" r:id="rId59"/>
    <p:sldId id="463" r:id="rId60"/>
  </p:sldIdLst>
  <p:sldSz cx="9144000" cy="5143500" type="screen16x9"/>
  <p:notesSz cx="6858000" cy="9144000"/>
  <p:defaultTextStyle>
    <a:defPPr>
      <a:defRPr lang="de-DE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2DECB533-2DEF-1944-98A3-789A684D1CFE}">
          <p14:sldIdLst/>
        </p14:section>
        <p14:section name="Fakten" id="{7461241B-3D89-BE4A-9355-A4DC4FAD95D7}">
          <p14:sldIdLst>
            <p14:sldId id="406"/>
            <p14:sldId id="407"/>
            <p14:sldId id="422"/>
            <p14:sldId id="423"/>
            <p14:sldId id="424"/>
            <p14:sldId id="426"/>
            <p14:sldId id="427"/>
            <p14:sldId id="428"/>
            <p14:sldId id="429"/>
            <p14:sldId id="430"/>
            <p14:sldId id="431"/>
            <p14:sldId id="433"/>
            <p14:sldId id="434"/>
            <p14:sldId id="465"/>
            <p14:sldId id="435"/>
            <p14:sldId id="436"/>
            <p14:sldId id="437"/>
            <p14:sldId id="439"/>
            <p14:sldId id="438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66"/>
            <p14:sldId id="449"/>
            <p14:sldId id="351"/>
            <p14:sldId id="467"/>
            <p14:sldId id="352"/>
            <p14:sldId id="374"/>
            <p14:sldId id="451"/>
            <p14:sldId id="371"/>
            <p14:sldId id="382"/>
            <p14:sldId id="452"/>
            <p14:sldId id="453"/>
            <p14:sldId id="454"/>
            <p14:sldId id="390"/>
            <p14:sldId id="455"/>
            <p14:sldId id="456"/>
            <p14:sldId id="457"/>
            <p14:sldId id="458"/>
            <p14:sldId id="459"/>
            <p14:sldId id="460"/>
            <p14:sldId id="461"/>
          </p14:sldIdLst>
        </p14:section>
        <p14:section name="Trennfolie" id="{D7AAA4FA-0107-DD4E-ADA2-669BE8B8EB00}">
          <p14:sldIdLst>
            <p14:sldId id="408"/>
            <p14:sldId id="409"/>
            <p14:sldId id="419"/>
            <p14:sldId id="420"/>
            <p14:sldId id="421"/>
            <p14:sldId id="415"/>
            <p14:sldId id="462"/>
            <p14:sldId id="463"/>
          </p14:sldIdLst>
        </p14:section>
        <p14:section name="Schlussfolie" id="{A42BD0D9-7311-4C4E-866E-5CACF351645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663" userDrawn="1">
          <p15:clr>
            <a:srgbClr val="A4A3A4"/>
          </p15:clr>
        </p15:guide>
        <p15:guide id="2" pos="635" userDrawn="1">
          <p15:clr>
            <a:srgbClr val="A4A3A4"/>
          </p15:clr>
        </p15:guide>
        <p15:guide id="3" pos="5329" userDrawn="1">
          <p15:clr>
            <a:srgbClr val="A4A3A4"/>
          </p15:clr>
        </p15:guide>
        <p15:guide id="4" orient="horz" pos="2799" userDrawn="1">
          <p15:clr>
            <a:srgbClr val="A4A3A4"/>
          </p15:clr>
        </p15:guide>
        <p15:guide id="5" pos="2971">
          <p15:clr>
            <a:srgbClr val="A4A3A4"/>
          </p15:clr>
        </p15:guide>
        <p15:guide id="7" pos="2857" userDrawn="1">
          <p15:clr>
            <a:srgbClr val="A4A3A4"/>
          </p15:clr>
        </p15:guide>
        <p15:guide id="9" orient="horz" pos="2890" userDrawn="1">
          <p15:clr>
            <a:srgbClr val="A4A3A4"/>
          </p15:clr>
        </p15:guide>
        <p15:guide id="10" orient="horz" pos="1847" userDrawn="1">
          <p15:clr>
            <a:srgbClr val="A4A3A4"/>
          </p15:clr>
        </p15:guide>
        <p15:guide id="11" orient="horz" pos="3072" userDrawn="1">
          <p15:clr>
            <a:srgbClr val="A4A3A4"/>
          </p15:clr>
        </p15:guide>
        <p15:guide id="12" orient="horz" pos="1552" userDrawn="1">
          <p15:clr>
            <a:srgbClr val="A4A3A4"/>
          </p15:clr>
        </p15:guide>
        <p15:guide id="13" orient="horz" pos="2887">
          <p15:clr>
            <a:srgbClr val="A4A3A4"/>
          </p15:clr>
        </p15:guide>
        <p15:guide id="15" orient="horz" pos="5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996600"/>
    <a:srgbClr val="FF0066"/>
    <a:srgbClr val="FFCC66"/>
    <a:srgbClr val="FF9933"/>
    <a:srgbClr val="CC9900"/>
    <a:srgbClr val="FFFFCC"/>
    <a:srgbClr val="996633"/>
    <a:srgbClr val="CC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57" autoAdjust="0"/>
    <p:restoredTop sz="79083" autoAdjust="0"/>
  </p:normalViewPr>
  <p:slideViewPr>
    <p:cSldViewPr snapToGrid="0" showGuides="1">
      <p:cViewPr varScale="1">
        <p:scale>
          <a:sx n="101" d="100"/>
          <a:sy n="101" d="100"/>
        </p:scale>
        <p:origin x="72" y="258"/>
      </p:cViewPr>
      <p:guideLst>
        <p:guide orient="horz" pos="2663"/>
        <p:guide pos="635"/>
        <p:guide pos="5329"/>
        <p:guide orient="horz" pos="2799"/>
        <p:guide pos="2971"/>
        <p:guide pos="2857"/>
        <p:guide orient="horz" pos="2890"/>
        <p:guide orient="horz" pos="1847"/>
        <p:guide orient="horz" pos="3072"/>
        <p:guide orient="horz" pos="1552"/>
        <p:guide orient="horz" pos="2887"/>
        <p:guide orient="horz" pos="599"/>
      </p:guideLst>
    </p:cSldViewPr>
  </p:slideViewPr>
  <p:outlineViewPr>
    <p:cViewPr>
      <p:scale>
        <a:sx n="33" d="100"/>
        <a:sy n="33" d="100"/>
      </p:scale>
      <p:origin x="0" y="-19901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0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Klimawandel\Urban_Gardening\Stadtbev&#246;lkerung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j-lt"/>
                <a:ea typeface="+mn-ea"/>
                <a:cs typeface="+mn-cs"/>
              </a:defRPr>
            </a:pPr>
            <a:r>
              <a:rPr lang="de-DE" sz="1800" b="1" dirty="0">
                <a:latin typeface="+mj-lt"/>
              </a:rPr>
              <a:t>Anteil der Bevölkerung in Städten weltweit von 1950 bis 2018 und Prognose bis 2050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j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spPr>
            <a:solidFill>
              <a:srgbClr val="0099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Data!$C$2:$W$2</c:f>
              <c:numCache>
                <c:formatCode>General</c:formatCode>
                <c:ptCount val="21"/>
                <c:pt idx="0">
                  <c:v>1950</c:v>
                </c:pt>
                <c:pt idx="1">
                  <c:v>1955</c:v>
                </c:pt>
                <c:pt idx="2">
                  <c:v>1960</c:v>
                </c:pt>
                <c:pt idx="3">
                  <c:v>1965</c:v>
                </c:pt>
                <c:pt idx="4">
                  <c:v>1970</c:v>
                </c:pt>
                <c:pt idx="5">
                  <c:v>1975</c:v>
                </c:pt>
                <c:pt idx="6">
                  <c:v>1980</c:v>
                </c:pt>
                <c:pt idx="7">
                  <c:v>1985</c:v>
                </c:pt>
                <c:pt idx="8">
                  <c:v>1990</c:v>
                </c:pt>
                <c:pt idx="9">
                  <c:v>1995</c:v>
                </c:pt>
                <c:pt idx="10">
                  <c:v>2000</c:v>
                </c:pt>
                <c:pt idx="11">
                  <c:v>2005</c:v>
                </c:pt>
                <c:pt idx="12">
                  <c:v>2010</c:v>
                </c:pt>
                <c:pt idx="13">
                  <c:v>2015</c:v>
                </c:pt>
                <c:pt idx="14">
                  <c:v>2020</c:v>
                </c:pt>
                <c:pt idx="15">
                  <c:v>2025</c:v>
                </c:pt>
                <c:pt idx="16">
                  <c:v>2030</c:v>
                </c:pt>
                <c:pt idx="17">
                  <c:v>2035</c:v>
                </c:pt>
                <c:pt idx="18">
                  <c:v>2040</c:v>
                </c:pt>
                <c:pt idx="19">
                  <c:v>2045</c:v>
                </c:pt>
                <c:pt idx="20">
                  <c:v>2050</c:v>
                </c:pt>
              </c:numCache>
            </c:numRef>
          </c:cat>
          <c:val>
            <c:numRef>
              <c:f>Data!$C$3:$W$3</c:f>
              <c:numCache>
                <c:formatCode>0.0</c:formatCode>
                <c:ptCount val="21"/>
                <c:pt idx="0">
                  <c:v>29.6</c:v>
                </c:pt>
                <c:pt idx="1">
                  <c:v>31.6</c:v>
                </c:pt>
                <c:pt idx="2">
                  <c:v>33.799999999999997</c:v>
                </c:pt>
                <c:pt idx="3">
                  <c:v>35.6</c:v>
                </c:pt>
                <c:pt idx="4">
                  <c:v>36.6</c:v>
                </c:pt>
                <c:pt idx="5">
                  <c:v>37.700000000000003</c:v>
                </c:pt>
                <c:pt idx="6">
                  <c:v>39.299999999999997</c:v>
                </c:pt>
                <c:pt idx="7">
                  <c:v>41.2</c:v>
                </c:pt>
                <c:pt idx="8">
                  <c:v>43</c:v>
                </c:pt>
                <c:pt idx="9">
                  <c:v>44.8</c:v>
                </c:pt>
                <c:pt idx="10">
                  <c:v>46.7</c:v>
                </c:pt>
                <c:pt idx="11">
                  <c:v>49.2</c:v>
                </c:pt>
                <c:pt idx="12">
                  <c:v>51.7</c:v>
                </c:pt>
                <c:pt idx="13">
                  <c:v>53.9</c:v>
                </c:pt>
                <c:pt idx="14">
                  <c:v>56.2</c:v>
                </c:pt>
                <c:pt idx="15">
                  <c:v>58.3</c:v>
                </c:pt>
                <c:pt idx="16">
                  <c:v>60.4</c:v>
                </c:pt>
                <c:pt idx="17">
                  <c:v>62.5</c:v>
                </c:pt>
                <c:pt idx="18">
                  <c:v>64.5</c:v>
                </c:pt>
                <c:pt idx="19">
                  <c:v>66.400000000000006</c:v>
                </c:pt>
                <c:pt idx="20">
                  <c:v>68.400000000000006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11-4042-AF11-A06DF489916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02527439"/>
        <c:axId val="1802540751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de-DE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Data!$C$2:$W$2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1950</c:v>
                      </c:pt>
                      <c:pt idx="1">
                        <c:v>1955</c:v>
                      </c:pt>
                      <c:pt idx="2">
                        <c:v>1960</c:v>
                      </c:pt>
                      <c:pt idx="3">
                        <c:v>1965</c:v>
                      </c:pt>
                      <c:pt idx="4">
                        <c:v>1970</c:v>
                      </c:pt>
                      <c:pt idx="5">
                        <c:v>1975</c:v>
                      </c:pt>
                      <c:pt idx="6">
                        <c:v>1980</c:v>
                      </c:pt>
                      <c:pt idx="7">
                        <c:v>1985</c:v>
                      </c:pt>
                      <c:pt idx="8">
                        <c:v>1990</c:v>
                      </c:pt>
                      <c:pt idx="9">
                        <c:v>1995</c:v>
                      </c:pt>
                      <c:pt idx="10">
                        <c:v>2000</c:v>
                      </c:pt>
                      <c:pt idx="11">
                        <c:v>2005</c:v>
                      </c:pt>
                      <c:pt idx="12">
                        <c:v>2010</c:v>
                      </c:pt>
                      <c:pt idx="13">
                        <c:v>2015</c:v>
                      </c:pt>
                      <c:pt idx="14">
                        <c:v>2020</c:v>
                      </c:pt>
                      <c:pt idx="15">
                        <c:v>2025</c:v>
                      </c:pt>
                      <c:pt idx="16">
                        <c:v>2030</c:v>
                      </c:pt>
                      <c:pt idx="17">
                        <c:v>2035</c:v>
                      </c:pt>
                      <c:pt idx="18">
                        <c:v>2040</c:v>
                      </c:pt>
                      <c:pt idx="19">
                        <c:v>2045</c:v>
                      </c:pt>
                      <c:pt idx="20">
                        <c:v>2050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Data!$C$2:$W$2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1950</c:v>
                      </c:pt>
                      <c:pt idx="1">
                        <c:v>1955</c:v>
                      </c:pt>
                      <c:pt idx="2">
                        <c:v>1960</c:v>
                      </c:pt>
                      <c:pt idx="3">
                        <c:v>1965</c:v>
                      </c:pt>
                      <c:pt idx="4">
                        <c:v>1970</c:v>
                      </c:pt>
                      <c:pt idx="5">
                        <c:v>1975</c:v>
                      </c:pt>
                      <c:pt idx="6">
                        <c:v>1980</c:v>
                      </c:pt>
                      <c:pt idx="7">
                        <c:v>1985</c:v>
                      </c:pt>
                      <c:pt idx="8">
                        <c:v>1990</c:v>
                      </c:pt>
                      <c:pt idx="9">
                        <c:v>1995</c:v>
                      </c:pt>
                      <c:pt idx="10">
                        <c:v>2000</c:v>
                      </c:pt>
                      <c:pt idx="11">
                        <c:v>2005</c:v>
                      </c:pt>
                      <c:pt idx="12">
                        <c:v>2010</c:v>
                      </c:pt>
                      <c:pt idx="13">
                        <c:v>2015</c:v>
                      </c:pt>
                      <c:pt idx="14">
                        <c:v>2020</c:v>
                      </c:pt>
                      <c:pt idx="15">
                        <c:v>2025</c:v>
                      </c:pt>
                      <c:pt idx="16">
                        <c:v>2030</c:v>
                      </c:pt>
                      <c:pt idx="17">
                        <c:v>2035</c:v>
                      </c:pt>
                      <c:pt idx="18">
                        <c:v>2040</c:v>
                      </c:pt>
                      <c:pt idx="19">
                        <c:v>2045</c:v>
                      </c:pt>
                      <c:pt idx="20">
                        <c:v>2050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EF11-4042-AF11-A06DF4899160}"/>
                  </c:ext>
                </c:extLst>
              </c15:ser>
            </c15:filteredBarSeries>
          </c:ext>
        </c:extLst>
      </c:barChart>
      <c:catAx>
        <c:axId val="1802527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2540751"/>
        <c:crosses val="autoZero"/>
        <c:auto val="1"/>
        <c:lblAlgn val="ctr"/>
        <c:lblOffset val="100"/>
        <c:noMultiLvlLbl val="0"/>
      </c:catAx>
      <c:valAx>
        <c:axId val="18025407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50"/>
                  <a:t>Anteil der Bevölkerung in Städten [%]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02527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0.59545</cdr:x>
      <cdr:y>0.39388</cdr:y>
    </cdr:from>
    <cdr:to>
      <cdr:x>0.63784</cdr:x>
      <cdr:y>0.47267</cdr:y>
    </cdr:to>
    <cdr:sp macro="" textlink="">
      <cdr:nvSpPr>
        <cdr:cNvPr id="2" name="Ellipse 1">
          <a:extLst xmlns:a="http://schemas.openxmlformats.org/drawingml/2006/main">
            <a:ext uri="{FF2B5EF4-FFF2-40B4-BE49-F238E27FC236}">
              <a16:creationId xmlns:a16="http://schemas.microsoft.com/office/drawing/2014/main" id="{C168600B-2377-4EF8-BADB-AFB9CD5D29E7}"/>
            </a:ext>
          </a:extLst>
        </cdr:cNvPr>
        <cdr:cNvSpPr/>
      </cdr:nvSpPr>
      <cdr:spPr>
        <a:xfrm xmlns:a="http://schemas.openxmlformats.org/drawingml/2006/main">
          <a:off x="4045070" y="1439792"/>
          <a:ext cx="288000" cy="288000"/>
        </a:xfrm>
        <a:prstGeom xmlns:a="http://schemas.openxmlformats.org/drawingml/2006/main" prst="ellipse">
          <a:avLst/>
        </a:prstGeom>
        <a:ln xmlns:a="http://schemas.openxmlformats.org/drawingml/2006/main" w="15875">
          <a:solidFill>
            <a:srgbClr val="FF0000"/>
          </a:solidFill>
        </a:ln>
      </cdr:spPr>
      <cdr:txBody>
        <a:bodyPr xmlns:a="http://schemas.openxmlformats.org/drawingml/2006/main" vertOverflow="clip" wrap="square">
          <a:spAutoFit/>
        </a:bodyPr>
        <a:lstStyle xmlns:a="http://schemas.openxmlformats.org/drawingml/2006/main"/>
        <a:p xmlns:a="http://schemas.openxmlformats.org/drawingml/2006/main">
          <a:endParaRPr lang="de-DE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939F028-D89F-C046-822F-837811D2D4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9703030-51C4-C344-99E7-B14DFD7502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3F08E-1E37-7145-A622-D3E39134B2B1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FAD0A15-FD0C-C245-A883-A76A5021F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8EDF909-BF86-3547-AD47-42363E9E19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606E7B-9D3C-6849-A7F1-AA9A084F15B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93477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74754B4-8D1D-2B41-BDA7-52ABE22D2E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5EE89F-9D41-4348-A65C-4EAD28C4BD4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141D68A-27D0-954B-B677-A78B99C7E5B8}" type="datetimeFigureOut">
              <a:rPr lang="de-DE"/>
              <a:pPr>
                <a:defRPr/>
              </a:pPr>
              <a:t>03.03.2022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0A771452-3ED6-A84B-AC5C-561043E034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F5EE78D8-7438-A141-86CB-03A317E5AD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810F62-1431-9D40-AB36-61009CBA38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67BCBDC-F6FA-3E48-8279-29DA9E09C6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73CBCBF-FFDA-C943-A2C8-A35F76A11E0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001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9856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5374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5935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5698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1267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560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050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125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38554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802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7665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0717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1258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462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163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1783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52954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6455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5159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456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8117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984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9091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5790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5317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83237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87697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81807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984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834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6733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215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5019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1812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5160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6296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02313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12180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28762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503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4570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60464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91105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867472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7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47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8728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9433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3CBCBF-FFDA-C943-A2C8-A35F76A11E07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619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64431E-EAC1-CB49-AA70-9F75F51F744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76262" y="1058863"/>
            <a:ext cx="7956551" cy="3565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Hintergrundbild über diesen Platzhalter hinzufügen. Falls kein Hintergrundbild vorhanden ist, bitte eine der anderen Titelfolien verwenden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2F645E-E365-024D-AD0E-0205983FBBA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358890" y="1579048"/>
            <a:ext cx="3925888" cy="39243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vert270"/>
          <a:lstStyle>
            <a:lvl1pPr marL="0" indent="0">
              <a:buFontTx/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Bitte hier nichts einfügen.</a:t>
            </a:r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61193814-994C-3040-A597-729DEBEC20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05.10.2020</a:t>
            </a:fld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3912118"/>
            <a:ext cx="3796710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</p:spTree>
    <p:extLst>
      <p:ext uri="{BB962C8B-B14F-4D97-AF65-F5344CB8AC3E}">
        <p14:creationId xmlns:p14="http://schemas.microsoft.com/office/powerpoint/2010/main" val="2496817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4542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abellenplatzhalter 7">
            <a:extLst>
              <a:ext uri="{FF2B5EF4-FFF2-40B4-BE49-F238E27FC236}">
                <a16:creationId xmlns:a16="http://schemas.microsoft.com/office/drawing/2014/main" id="{523358DF-D349-A544-A68A-E2102A7533B0}"/>
              </a:ext>
            </a:extLst>
          </p:cNvPr>
          <p:cNvSpPr>
            <a:spLocks noGrp="1"/>
          </p:cNvSpPr>
          <p:nvPr>
            <p:ph type="tbl" sz="quarter" idx="18"/>
          </p:nvPr>
        </p:nvSpPr>
        <p:spPr>
          <a:xfrm>
            <a:off x="971550" y="1249680"/>
            <a:ext cx="6582709" cy="2736850"/>
          </a:xfrm>
          <a:prstGeom prst="rect">
            <a:avLst/>
          </a:prstGeom>
        </p:spPr>
        <p:txBody>
          <a:bodyPr/>
          <a:lstStyle>
            <a:lvl1pPr>
              <a:defRPr sz="1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Titelplatzhalter 4">
            <a:extLst>
              <a:ext uri="{FF2B5EF4-FFF2-40B4-BE49-F238E27FC236}">
                <a16:creationId xmlns:a16="http://schemas.microsoft.com/office/drawing/2014/main" id="{14046E9A-1FB6-425E-87D7-DBD512AE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6986379" y="3068574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31697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777">
          <p15:clr>
            <a:srgbClr val="FBAE40"/>
          </p15:clr>
        </p15:guide>
        <p15:guide id="2" orient="horz" pos="289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B94B36A-D591-034B-A737-CDC922FB5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4151351"/>
            <a:ext cx="405961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5EE3737-C127-A24B-A035-A0B122426C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527219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05.10.2020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9557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9714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619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3A9018-F8F0-4FF9-A97A-8DEF6D97B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AE7B1C-2E2B-4B1A-9756-E7561E17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DD46A4-BFA1-44D5-A86A-87A127DFB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BD001C-10BC-4B35-91D7-36A7C5A91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4EACEC-5D48-4CB0-B6BA-5F074081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5364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71F1E8-E6F8-4767-86D0-29AEEA348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92BE5B-903A-4DFF-A269-AF6A4E434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7DD2F7-6DD1-424F-A831-3A1402E7B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B9D1F1-6E6D-449B-9EBC-DE85B0AFB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2160BD7-F1B0-4146-94DD-943422D9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6462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0BCAA-80F4-4478-AD62-60F91FC10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DC811C-75AE-4701-9432-966EB6F00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CEA6A6C-15AA-40E3-9458-E4C09CACB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BB97E36-37FE-4182-8CF5-EC8C26608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8D9655F-0100-40B9-A209-CF49DE6FF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07D8DE2-405A-44E0-ABA7-4E5705C94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459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23E861-0CE6-4A5A-A15A-5DF317F04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177240-D8AD-417E-977D-4355556BF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2CC7F7A-07D4-48CF-8905-9BCC8FC11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59FD2C-4922-48FA-A74C-F2051FF9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ACD4C03-DEBE-476F-8570-6B595B1A3E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A5E8B77-78A7-4098-B9E1-DBEC8421B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5734EC3-C01E-44D2-B546-50A9555ACF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3A31936-7F69-476D-BF26-CB425C89A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580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144E26-FFB7-4937-AD8B-137136642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5D90F7A-DACA-4CFE-B764-248D9210E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857594-9200-4411-A383-12E438D29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8B7EF5A-C5B0-435F-B394-F04BE6682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7029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8241682-03D1-45A4-AE8C-591BE10B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109ECD-9450-4EE5-8FCC-8B6C45401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D0694C-4FC0-4840-B4A2-08DF4B1C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9207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123581"/>
            <a:ext cx="7935405" cy="517590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188732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671468"/>
            <a:ext cx="7407176" cy="324678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30.07.19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7" y="4712861"/>
            <a:ext cx="7935405" cy="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284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559AA-A20C-4034-B233-5843EF6B9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726003-7028-4330-B5A0-948F6AF43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178A65E-A040-4C08-922F-BD16E90FC9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F23EE32-EFEA-4F94-98DE-AC155A1D6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32C381A-11DB-4881-90B2-1F1C976AD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DE98F83-6AC9-49A2-8A0A-0F4F41FA7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3614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02F224-DD9B-4EE4-BBA4-437E417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5B58E6-8C2E-47E6-8384-88FE3951E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0D7C9EE-3C57-4BF4-99B4-F40631361D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04E8D20-3647-420D-A57D-A3DE42F9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CCF3B70-BF1A-40E0-823C-4E7DC8352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995C25-0B68-4A76-A327-2FF4FEDDD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0284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3981C-C883-4FC5-9FA0-E63F30A08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6999ED3-B4E7-48DF-B563-C0A36DAEF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65E2E5-1DC6-4E4E-AC7D-422B427B9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C1F1818-312C-4DEB-850C-726E081A8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7C6F1DB-2B35-47F0-9DC2-4C2562841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5692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DFDB47B-D5F2-4CD9-A65A-65A79312E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832EFD9-3701-4439-84E0-BB8D6B4CD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A8FCF-F455-4E1A-993A-BBE448EC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3BBE19-E7DD-469D-9ECD-1842A2E1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D43D79F-7EDA-4A3F-84A8-29015F904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38976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7673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657673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platzhalter 4"/>
          <p:cNvSpPr>
            <a:spLocks noGrp="1"/>
          </p:cNvSpPr>
          <p:nvPr>
            <p:ph type="title"/>
          </p:nvPr>
        </p:nvSpPr>
        <p:spPr>
          <a:xfrm rot="5400000">
            <a:off x="7001248" y="2471617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11332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79CB8E5-9732-4048-BEB4-F154CF925930}"/>
              </a:ext>
            </a:extLst>
          </p:cNvPr>
          <p:cNvSpPr txBox="1"/>
          <p:nvPr userDrawn="1"/>
        </p:nvSpPr>
        <p:spPr>
          <a:xfrm>
            <a:off x="971550" y="4850651"/>
            <a:ext cx="270662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100" dirty="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Hochschule Weihenstephan-</a:t>
            </a:r>
            <a:r>
              <a:rPr lang="de-DE" sz="1100" dirty="0" err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rPr>
              <a:t>Triesdorf</a:t>
            </a:r>
            <a:endParaRPr lang="de-DE" sz="1100" dirty="0">
              <a:solidFill>
                <a:schemeClr val="bg1"/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041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3F8556-4BDC-214D-9518-F6B8B143E5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60728" y="3702270"/>
            <a:ext cx="3190746" cy="107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ren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DF5258E-1357-E14B-B44C-7D92F3E5894F}"/>
              </a:ext>
            </a:extLst>
          </p:cNvPr>
          <p:cNvSpPr/>
          <p:nvPr userDrawn="1"/>
        </p:nvSpPr>
        <p:spPr>
          <a:xfrm>
            <a:off x="-39119" y="-44009"/>
            <a:ext cx="9246687" cy="52223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8059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1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408" y="1058863"/>
            <a:ext cx="7935405" cy="3878897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87552" y="1290324"/>
            <a:ext cx="7407176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87552" y="1832825"/>
            <a:ext cx="7407176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EE1536B-D72F-9F43-BFF5-361152D008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49506" y="3912118"/>
            <a:ext cx="399825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9C9E519-5629-154E-9EDA-9F1D7E0980B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49505" y="4287986"/>
            <a:ext cx="1772121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05.10.2020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210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 userDrawn="1">
          <p15:clr>
            <a:srgbClr val="FBAE40"/>
          </p15:clr>
        </p15:guide>
        <p15:guide id="4" orient="horz" pos="2913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mit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1D6AE9A-6707-104A-903A-662D6A58BC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2295" y="-115747"/>
            <a:ext cx="9372042" cy="5370654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9B94B36A-D591-034B-A737-CDC922FB57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4151351"/>
            <a:ext cx="405961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A5EE3737-C127-A24B-A035-A0B122426C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527219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05.10.2020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26242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 userDrawn="1">
          <p15:clr>
            <a:srgbClr val="FBAE40"/>
          </p15:clr>
        </p15:guide>
        <p15:guide id="2" pos="36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hlussfolie_mit_Keyvisual_im_P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262" y="1058863"/>
            <a:ext cx="7956551" cy="3565525"/>
          </a:xfrm>
          <a:prstGeom prst="rect">
            <a:avLst/>
          </a:prstGeom>
        </p:spPr>
      </p:pic>
      <p:sp>
        <p:nvSpPr>
          <p:cNvPr id="8" name="Textplatzhalter 5"/>
          <p:cNvSpPr>
            <a:spLocks noGrp="1"/>
          </p:cNvSpPr>
          <p:nvPr>
            <p:ph type="body" sz="quarter" idx="12" hasCustomPrompt="1"/>
          </p:nvPr>
        </p:nvSpPr>
        <p:spPr>
          <a:xfrm>
            <a:off x="960728" y="1769435"/>
            <a:ext cx="7434000" cy="452438"/>
          </a:xfrm>
          <a:prstGeom prst="rect">
            <a:avLst/>
          </a:prstGeom>
        </p:spPr>
        <p:txBody>
          <a:bodyPr vert="horz" wrap="none" lIns="0" tIns="0" rIns="0" bIns="0"/>
          <a:lstStyle>
            <a:lvl1pPr marL="0" indent="0">
              <a:spcBef>
                <a:spcPts val="0"/>
              </a:spcBef>
              <a:buNone/>
              <a:defRPr sz="3200" b="1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Titel</a:t>
            </a:r>
          </a:p>
        </p:txBody>
      </p:sp>
      <p:sp>
        <p:nvSpPr>
          <p:cNvPr id="9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960728" y="2426661"/>
            <a:ext cx="7434000" cy="381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1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Hier steht der Untertitel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E3697CF-F509-1E40-9750-D195256D74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8807" y="3427858"/>
            <a:ext cx="1955240" cy="656779"/>
          </a:xfrm>
          <a:prstGeom prst="rect">
            <a:avLst/>
          </a:prstGeom>
        </p:spPr>
      </p:pic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4143453E-A24A-D748-91E3-3BE0B033D9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1550" y="3912118"/>
            <a:ext cx="3600449" cy="23336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r>
              <a:rPr lang="de-DE" dirty="0"/>
              <a:t>Hier steht die Referentin/der Referent</a:t>
            </a:r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82E727C1-573A-034B-A94F-51C998FD8D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1551" y="4287986"/>
            <a:ext cx="2450076" cy="2823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>
              <a:spcBef>
                <a:spcPts val="0"/>
              </a:spcBef>
              <a:buFont typeface="Arial" pitchFamily="-110" charset="0"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 sz="1950">
                <a:latin typeface="Arial"/>
                <a:cs typeface="Arial"/>
              </a:defRPr>
            </a:lvl2pPr>
            <a:lvl3pPr>
              <a:buNone/>
              <a:defRPr sz="1950">
                <a:latin typeface="Arial"/>
                <a:cs typeface="Arial"/>
              </a:defRPr>
            </a:lvl3pPr>
            <a:lvl4pPr>
              <a:buNone/>
              <a:defRPr sz="1950">
                <a:latin typeface="Arial"/>
                <a:cs typeface="Arial"/>
              </a:defRPr>
            </a:lvl4pPr>
            <a:lvl5pPr>
              <a:buNone/>
              <a:defRPr sz="1950">
                <a:latin typeface="Arial"/>
                <a:cs typeface="Arial"/>
              </a:defRPr>
            </a:lvl5pPr>
          </a:lstStyle>
          <a:p>
            <a:fld id="{A3D54916-CEBA-6B48-A3D0-23D67B2BC3B8}" type="datetime1">
              <a:rPr lang="de-DE" smtClean="0"/>
              <a:t>05.10.2020</a:t>
            </a:fld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-394574" y="2303888"/>
            <a:ext cx="3921651" cy="319499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5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7">
          <p15:clr>
            <a:srgbClr val="FBAE40"/>
          </p15:clr>
        </p15:guide>
        <p15:guide id="2" pos="363">
          <p15:clr>
            <a:srgbClr val="FBAE40"/>
          </p15:clr>
        </p15:guide>
        <p15:guide id="3" pos="5375">
          <p15:clr>
            <a:srgbClr val="FBAE40"/>
          </p15:clr>
        </p15:guide>
        <p15:guide id="4" orient="horz" pos="291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B9A80-6656-45CE-946F-29994AB1F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A864943-9063-4659-ACD0-F4BDE0C63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BB5831A-8A52-4934-B534-7CE490B26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B81969-1ABB-4B91-B563-C595B4FF3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C8BA8A1-18F9-498F-803C-6E0DF5A3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D4ADE-EE04-48E5-971E-2D6B2DE7754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5167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9D8F6C99-3785-405E-A629-EC713DCBD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044752" y="2873061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270292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lis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2"/>
          </p:nvPr>
        </p:nvSpPr>
        <p:spPr>
          <a:xfrm>
            <a:off x="960326" y="599567"/>
            <a:ext cx="6576732" cy="444505"/>
          </a:xfrm>
          <a:prstGeom prst="rect">
            <a:avLst/>
          </a:prstGeom>
        </p:spPr>
        <p:txBody>
          <a:bodyPr vert="horz" lIns="0" tIns="0" rIns="0" bIns="0"/>
          <a:lstStyle>
            <a:lvl1pPr>
              <a:spcBef>
                <a:spcPts val="0"/>
              </a:spcBef>
              <a:spcAft>
                <a:spcPts val="1650"/>
              </a:spcAft>
              <a:buFontTx/>
              <a:buNone/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spcAft>
                <a:spcPts val="1650"/>
              </a:spcAft>
              <a:buFontTx/>
              <a:buNone/>
              <a:defRPr b="1" baseline="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buClr>
                <a:srgbClr val="71AD2A"/>
              </a:buClr>
              <a:buFont typeface="Lucida Grande"/>
              <a:buChar char="»"/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3"/>
          </p:nvPr>
        </p:nvSpPr>
        <p:spPr>
          <a:xfrm>
            <a:off x="971550" y="1742560"/>
            <a:ext cx="6576732" cy="247050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>
              <a:lnSpc>
                <a:spcPct val="150000"/>
              </a:lnSpc>
              <a:spcBef>
                <a:spcPts val="300"/>
              </a:spcBef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>
              <a:lnSpc>
                <a:spcPct val="150000"/>
              </a:lnSpc>
              <a:spcBef>
                <a:spcPts val="0"/>
              </a:spcBef>
              <a:buClr>
                <a:srgbClr val="71AD2A"/>
              </a:buClr>
              <a:buFont typeface="Wingdings" pitchFamily="2" charset="2"/>
              <a:buChar char="§"/>
              <a:tabLst/>
              <a:defRPr sz="19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>
              <a:lnSpc>
                <a:spcPct val="150000"/>
              </a:lnSpc>
              <a:buClr>
                <a:srgbClr val="71AD2A"/>
              </a:buClr>
              <a:buFont typeface="Wingdings" pitchFamily="2" charset="2"/>
              <a:buChar char="§"/>
              <a:defRPr sz="17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>
              <a:buClr>
                <a:srgbClr val="71AD2A"/>
              </a:buClr>
              <a:buFont typeface="Wingdings" pitchFamily="2" charset="2"/>
              <a:buChar char="§"/>
              <a:tabLst/>
              <a:defRPr sz="120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baseline="0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60326" y="1248857"/>
            <a:ext cx="6576732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300" b="1"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Titelplatzhalter 4"/>
          <p:cNvSpPr>
            <a:spLocks noGrp="1"/>
          </p:cNvSpPr>
          <p:nvPr>
            <p:ph type="title"/>
          </p:nvPr>
        </p:nvSpPr>
        <p:spPr>
          <a:xfrm rot="5400000">
            <a:off x="6986379" y="3068574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1964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971550" y="1174768"/>
            <a:ext cx="6612591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 err="1"/>
              <a:t>Mastertexat</a:t>
            </a:r>
            <a:r>
              <a:rPr lang="de-DE" dirty="0"/>
              <a:t> bearbeiten</a:t>
            </a:r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971550" y="617855"/>
            <a:ext cx="6612591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spcBef>
                <a:spcPts val="0"/>
              </a:spcBef>
              <a:buNone/>
              <a:defRPr sz="2600" b="1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>
              <a:buNone/>
              <a:defRPr>
                <a:latin typeface="Arial"/>
                <a:cs typeface="Arial"/>
              </a:defRPr>
            </a:lvl2pPr>
            <a:lvl3pPr>
              <a:buNone/>
              <a:defRPr>
                <a:latin typeface="Arial"/>
                <a:cs typeface="Arial"/>
              </a:defRPr>
            </a:lvl3pPr>
            <a:lvl4pPr>
              <a:buNone/>
              <a:defRPr>
                <a:latin typeface="Arial"/>
                <a:cs typeface="Arial"/>
              </a:defRPr>
            </a:lvl4pPr>
            <a:lvl5pPr>
              <a:buNone/>
              <a:defRPr>
                <a:latin typeface="Arial"/>
                <a:cs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937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6">
            <a:extLst>
              <a:ext uri="{FF2B5EF4-FFF2-40B4-BE49-F238E27FC236}">
                <a16:creationId xmlns:a16="http://schemas.microsoft.com/office/drawing/2014/main" id="{CC183D64-BBAA-904A-97C3-8E4BA2578850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186" y="377825"/>
            <a:ext cx="235743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13" r:id="rId2"/>
    <p:sldLayoutId id="2147483698" r:id="rId3"/>
    <p:sldLayoutId id="2147483679" r:id="rId4"/>
    <p:sldLayoutId id="2147483699" r:id="rId5"/>
    <p:sldLayoutId id="2147483715" r:id="rId6"/>
    <p:sldLayoutId id="2147483716" r:id="rId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 userDrawn="1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67356BA4-41D0-4A46-A02B-6A78F79A8DE8}"/>
              </a:ext>
            </a:extLst>
          </p:cNvPr>
          <p:cNvSpPr/>
          <p:nvPr userDrawn="1"/>
        </p:nvSpPr>
        <p:spPr>
          <a:xfrm>
            <a:off x="8417966" y="-136275"/>
            <a:ext cx="723600" cy="5279775"/>
          </a:xfrm>
          <a:prstGeom prst="rect">
            <a:avLst/>
          </a:prstGeom>
          <a:solidFill>
            <a:srgbClr val="7AB8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 rot="5400000">
            <a:off x="7137233" y="2794502"/>
            <a:ext cx="279468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2ACCAA0-8B2D-44DF-87A1-801666D8255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0575" y="61555"/>
            <a:ext cx="1256510" cy="1262824"/>
          </a:xfrm>
          <a:prstGeom prst="rect">
            <a:avLst/>
          </a:prstGeom>
        </p:spPr>
      </p:pic>
      <p:sp>
        <p:nvSpPr>
          <p:cNvPr id="7" name="Titelplatzhalter 4">
            <a:extLst>
              <a:ext uri="{FF2B5EF4-FFF2-40B4-BE49-F238E27FC236}">
                <a16:creationId xmlns:a16="http://schemas.microsoft.com/office/drawing/2014/main" id="{712BED6C-96D9-4654-9A72-A0D61CB66C25}"/>
              </a:ext>
            </a:extLst>
          </p:cNvPr>
          <p:cNvSpPr txBox="1">
            <a:spLocks/>
          </p:cNvSpPr>
          <p:nvPr userDrawn="1"/>
        </p:nvSpPr>
        <p:spPr>
          <a:xfrm>
            <a:off x="8373707" y="1352105"/>
            <a:ext cx="812118" cy="635382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900" dirty="0" err="1"/>
              <a:t>GartenKlimA</a:t>
            </a:r>
            <a:endParaRPr lang="de-DE" sz="900" dirty="0"/>
          </a:p>
          <a:p>
            <a:r>
              <a:rPr lang="de-DE" sz="900" b="0" dirty="0"/>
              <a:t>Urban </a:t>
            </a:r>
            <a:r>
              <a:rPr lang="de-DE" sz="900" b="0" dirty="0" err="1"/>
              <a:t>Gardening</a:t>
            </a:r>
            <a:endParaRPr lang="de-DE" sz="900" b="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B0BBF1A-2057-40AA-A0B3-2C08F9A03EF6}"/>
              </a:ext>
            </a:extLst>
          </p:cNvPr>
          <p:cNvSpPr txBox="1"/>
          <p:nvPr userDrawn="1"/>
        </p:nvSpPr>
        <p:spPr>
          <a:xfrm>
            <a:off x="8417966" y="4912668"/>
            <a:ext cx="8925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900" b="1" dirty="0">
                <a:solidFill>
                  <a:schemeClr val="bg1"/>
                </a:solidFill>
                <a:latin typeface="+mn-lt"/>
              </a:rPr>
              <a:t>Seite </a:t>
            </a:r>
            <a:fld id="{558C6768-CAAF-48A8-938F-A4102195045D}" type="slidenum">
              <a:rPr lang="de-DE" sz="900" b="1" smtClean="0">
                <a:solidFill>
                  <a:schemeClr val="bg1"/>
                </a:solidFill>
                <a:latin typeface="+mn-lt"/>
              </a:rPr>
              <a:t>‹Nr.›</a:t>
            </a:fld>
            <a:r>
              <a:rPr lang="de-DE" sz="900" b="1" dirty="0">
                <a:solidFill>
                  <a:schemeClr val="bg1"/>
                </a:solidFill>
                <a:latin typeface="+mn-lt"/>
              </a:rPr>
              <a:t>/49</a:t>
            </a:r>
          </a:p>
        </p:txBody>
      </p:sp>
      <p:sp>
        <p:nvSpPr>
          <p:cNvPr id="9" name="Titelplatzhalter 4">
            <a:extLst>
              <a:ext uri="{FF2B5EF4-FFF2-40B4-BE49-F238E27FC236}">
                <a16:creationId xmlns:a16="http://schemas.microsoft.com/office/drawing/2014/main" id="{1938A0F5-1DF1-44A3-AA27-C4274B759EAD}"/>
              </a:ext>
            </a:extLst>
          </p:cNvPr>
          <p:cNvSpPr txBox="1">
            <a:spLocks/>
          </p:cNvSpPr>
          <p:nvPr userDrawn="1"/>
        </p:nvSpPr>
        <p:spPr>
          <a:xfrm>
            <a:off x="28468" y="4918152"/>
            <a:ext cx="7595616" cy="2133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pPr algn="l"/>
            <a:r>
              <a:rPr lang="de-DE" sz="900" b="1" dirty="0">
                <a:ln>
                  <a:noFill/>
                </a:ln>
                <a:solidFill>
                  <a:srgbClr val="7AB800"/>
                </a:solidFill>
                <a:latin typeface="+mn-lt"/>
                <a:cs typeface="Arial" panose="020B0604020202020204" pitchFamily="34" charset="0"/>
              </a:rPr>
              <a:t>www.garten-klima.de</a:t>
            </a:r>
          </a:p>
        </p:txBody>
      </p:sp>
    </p:spTree>
    <p:extLst>
      <p:ext uri="{BB962C8B-B14F-4D97-AF65-F5344CB8AC3E}">
        <p14:creationId xmlns:p14="http://schemas.microsoft.com/office/powerpoint/2010/main" val="2318832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697" r:id="rId3"/>
    <p:sldLayoutId id="2147483717" r:id="rId4"/>
    <p:sldLayoutId id="2147483718" r:id="rId5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0" indent="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2">
          <p15:clr>
            <a:srgbClr val="F26B43"/>
          </p15:clr>
        </p15:guide>
        <p15:guide id="2" orient="horz" pos="41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3EB606-ACAD-4DE3-9685-0F62BEFF2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02F3CB3-0A83-40D0-9076-4677CA09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36B161-AECB-4DCD-B1CB-48288314E1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3AD6B-AB68-4A2E-9CD1-BB4BEA3E3DF7}" type="datetimeFigureOut">
              <a:rPr lang="de-DE" smtClean="0"/>
              <a:t>03.03.2022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997B1D4-2EDC-47C0-9D76-0CB99F5A0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EC7AE6-D95C-4965-8B68-79ECBBE64B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D4ADE-EE04-48E5-971E-2D6B2DE775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04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</p:sldLayoutIdLst>
  <p:txStyles>
    <p:titleStyle>
      <a:lvl1pPr algn="ctr" defTabSz="3429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2pPr>
      <a:lvl3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3pPr>
      <a:lvl4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4pPr>
      <a:lvl5pPr algn="ctr" defTabSz="3429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5pPr>
      <a:lvl6pPr marL="3429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6858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10287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1371600" algn="ctr" defTabSz="3429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1.png"/><Relationship Id="rId18" Type="http://schemas.openxmlformats.org/officeDocument/2006/relationships/image" Target="../media/image41.svg"/><Relationship Id="rId3" Type="http://schemas.openxmlformats.org/officeDocument/2006/relationships/image" Target="../media/image26.png"/><Relationship Id="rId21" Type="http://schemas.openxmlformats.org/officeDocument/2006/relationships/image" Target="../media/image44.svg"/><Relationship Id="rId7" Type="http://schemas.openxmlformats.org/officeDocument/2006/relationships/image" Target="../media/image28.png"/><Relationship Id="rId12" Type="http://schemas.openxmlformats.org/officeDocument/2006/relationships/image" Target="../media/image35.sv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sv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33.svg"/><Relationship Id="rId19" Type="http://schemas.openxmlformats.org/officeDocument/2006/relationships/image" Target="../media/image36.png"/><Relationship Id="rId4" Type="http://schemas.openxmlformats.org/officeDocument/2006/relationships/image" Target="../media/image27.svg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9.png"/><Relationship Id="rId4" Type="http://schemas.openxmlformats.org/officeDocument/2006/relationships/image" Target="../media/image6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svg"/><Relationship Id="rId5" Type="http://schemas.openxmlformats.org/officeDocument/2006/relationships/image" Target="../media/image54.png"/><Relationship Id="rId4" Type="http://schemas.openxmlformats.org/officeDocument/2006/relationships/image" Target="../media/image61.svg"/><Relationship Id="rId9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7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s://esa.un.org/unpd/wup/DataQuery/" TargetMode="External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4308FD1-6E1E-455D-9604-627386AC91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87551" y="1188732"/>
            <a:ext cx="7809316" cy="452438"/>
          </a:xfrm>
        </p:spPr>
        <p:txBody>
          <a:bodyPr/>
          <a:lstStyle/>
          <a:p>
            <a:r>
              <a:rPr lang="de-DE" dirty="0" err="1">
                <a:latin typeface="+mj-lt"/>
              </a:rPr>
              <a:t>GartenKlimA</a:t>
            </a:r>
            <a:r>
              <a:rPr lang="de-DE" dirty="0">
                <a:latin typeface="+mj-lt"/>
              </a:rPr>
              <a:t> – Klimawandel im Freizeitgartenbau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BEC7E6-BFDA-45A0-BCD4-5068AA2EB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7551" y="1688686"/>
            <a:ext cx="7407176" cy="324678"/>
          </a:xfrm>
        </p:spPr>
        <p:txBody>
          <a:bodyPr/>
          <a:lstStyle/>
          <a:p>
            <a:pPr algn="ctr"/>
            <a:r>
              <a:rPr lang="de-DE" sz="2400" b="1" dirty="0">
                <a:latin typeface="+mj-lt"/>
              </a:rPr>
              <a:t>Urban Gardening</a:t>
            </a:r>
          </a:p>
          <a:p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2E943D2-2A5C-4957-B73F-D80E39AF6970}"/>
              </a:ext>
            </a:extLst>
          </p:cNvPr>
          <p:cNvSpPr/>
          <p:nvPr/>
        </p:nvSpPr>
        <p:spPr>
          <a:xfrm>
            <a:off x="1636775" y="4687360"/>
            <a:ext cx="61087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b="1" dirty="0" err="1">
                <a:solidFill>
                  <a:schemeClr val="bg1"/>
                </a:solidFill>
                <a:latin typeface="+mn-lt"/>
              </a:rPr>
              <a:t>GartenKlimA</a:t>
            </a:r>
            <a:r>
              <a:rPr lang="de-DE" sz="1400" b="1" dirty="0">
                <a:solidFill>
                  <a:schemeClr val="bg1"/>
                </a:solidFill>
                <a:latin typeface="+mn-lt"/>
              </a:rPr>
              <a:t>  -  mehr unter www.garten-klima.de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449833-3E33-465E-A598-CC071487D9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4823" y="3657830"/>
            <a:ext cx="1203159" cy="1063398"/>
          </a:xfrm>
          <a:prstGeom prst="rect">
            <a:avLst/>
          </a:prstGeom>
          <a:noFill/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ACBAA0D-12C5-450F-AB30-6344D6BBB2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2442" y="158613"/>
            <a:ext cx="2740371" cy="5491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39CA8D9-D866-4BB6-B1A9-09E50FE02B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46" y="352397"/>
            <a:ext cx="729617" cy="311178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1C083D9-E82A-4D53-9C72-3D41527F2D46}"/>
              </a:ext>
            </a:extLst>
          </p:cNvPr>
          <p:cNvSpPr txBox="1"/>
          <p:nvPr/>
        </p:nvSpPr>
        <p:spPr>
          <a:xfrm>
            <a:off x="5901088" y="420744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9E1DAD-FC48-4EBE-A747-3934D59712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262" t="13396" r="13662" b="13497"/>
          <a:stretch/>
        </p:blipFill>
        <p:spPr>
          <a:xfrm>
            <a:off x="3447242" y="2046310"/>
            <a:ext cx="2538441" cy="26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7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FCE346-83CF-47AF-BD48-32409F0B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000799"/>
            <a:ext cx="7434000" cy="1822299"/>
          </a:xfrm>
        </p:spPr>
        <p:txBody>
          <a:bodyPr/>
          <a:lstStyle/>
          <a:p>
            <a:pPr marL="742950" indent="-742950">
              <a:buFont typeface="+mj-lt"/>
              <a:buAutoNum type="arabicPeriod" startAt="2"/>
            </a:pPr>
            <a:r>
              <a:rPr lang="de-DE" sz="3600" dirty="0">
                <a:latin typeface="+mj-lt"/>
              </a:rPr>
              <a:t>Lebensraum Stadt</a:t>
            </a:r>
          </a:p>
        </p:txBody>
      </p:sp>
    </p:spTree>
    <p:extLst>
      <p:ext uri="{BB962C8B-B14F-4D97-AF65-F5344CB8AC3E}">
        <p14:creationId xmlns:p14="http://schemas.microsoft.com/office/powerpoint/2010/main" val="380134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4186038D-7C42-4471-A439-94E49B14903E}"/>
              </a:ext>
            </a:extLst>
          </p:cNvPr>
          <p:cNvSpPr/>
          <p:nvPr/>
        </p:nvSpPr>
        <p:spPr>
          <a:xfrm>
            <a:off x="935303" y="4347255"/>
            <a:ext cx="6961588" cy="4861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1E0363CB-20E7-47BE-86D4-C6F9439FEA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8256840"/>
              </p:ext>
            </p:extLst>
          </p:nvPr>
        </p:nvGraphicFramePr>
        <p:xfrm>
          <a:off x="935303" y="442273"/>
          <a:ext cx="6793319" cy="3655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platzhalter 1">
            <a:extLst>
              <a:ext uri="{FF2B5EF4-FFF2-40B4-BE49-F238E27FC236}">
                <a16:creationId xmlns:a16="http://schemas.microsoft.com/office/drawing/2014/main" id="{75606585-1964-4AC3-A7BF-8D68338667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438" y="4458344"/>
            <a:ext cx="6793319" cy="624588"/>
          </a:xfrm>
        </p:spPr>
        <p:txBody>
          <a:bodyPr/>
          <a:lstStyle/>
          <a:p>
            <a:pPr marL="0" indent="0" algn="ctr">
              <a:buNone/>
            </a:pPr>
            <a:r>
              <a:rPr lang="de-DE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Seit Anfang des Jahrtausends lebt mehr als die Hälfte der Bevölkerung in Städten</a:t>
            </a:r>
            <a:endParaRPr lang="de-DE" sz="1600" dirty="0"/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256C2B6E-6DD7-4C63-9B83-DB0E2DC96C0F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1782192-E1D9-4A9B-BE24-6162913C1C06}"/>
              </a:ext>
            </a:extLst>
          </p:cNvPr>
          <p:cNvSpPr txBox="1"/>
          <p:nvPr/>
        </p:nvSpPr>
        <p:spPr>
          <a:xfrm>
            <a:off x="7775317" y="388224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(13)</a:t>
            </a:r>
          </a:p>
        </p:txBody>
      </p:sp>
    </p:spTree>
    <p:extLst>
      <p:ext uri="{BB962C8B-B14F-4D97-AF65-F5344CB8AC3E}">
        <p14:creationId xmlns:p14="http://schemas.microsoft.com/office/powerpoint/2010/main" val="2796409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674D1E4-D799-42FA-898C-7F96C3F1B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691" y="1572877"/>
            <a:ext cx="3723073" cy="3417903"/>
          </a:xfrm>
          <a:prstGeom prst="rect">
            <a:avLst/>
          </a:prstGeom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61B9DC0-8A9A-4C64-A905-8F49561721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69681" y="1461760"/>
            <a:ext cx="3070010" cy="2956500"/>
          </a:xfrm>
        </p:spPr>
        <p:txBody>
          <a:bodyPr/>
          <a:lstStyle/>
          <a:p>
            <a:pPr marL="128587" indent="0">
              <a:spcAft>
                <a:spcPts val="1200"/>
              </a:spcAft>
              <a:buNone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Erhöhte </a:t>
            </a:r>
            <a:r>
              <a:rPr lang="de-DE" b="1" dirty="0">
                <a:latin typeface="Calibri" panose="020F0502020204030204" pitchFamily="34" charset="0"/>
                <a:cs typeface="Times New Roman" panose="02020603050405020304" pitchFamily="18" charset="0"/>
              </a:rPr>
              <a:t>Schadstoffbelastung</a:t>
            </a: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 der Luft</a:t>
            </a:r>
          </a:p>
          <a:p>
            <a:pPr marL="128587" indent="0">
              <a:spcAft>
                <a:spcPts val="1200"/>
              </a:spcAft>
              <a:buNone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Erhöhte </a:t>
            </a:r>
            <a:r>
              <a:rPr lang="de-DE" b="1" dirty="0">
                <a:latin typeface="Calibri" panose="020F0502020204030204" pitchFamily="34" charset="0"/>
                <a:cs typeface="Times New Roman" panose="02020603050405020304" pitchFamily="18" charset="0"/>
              </a:rPr>
              <a:t>Oberflächen- und Lufttemperatur</a:t>
            </a:r>
          </a:p>
          <a:p>
            <a:pPr marL="128587" indent="0">
              <a:spcAft>
                <a:spcPts val="1200"/>
              </a:spcAft>
              <a:buNone/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Veränderte </a:t>
            </a:r>
            <a:r>
              <a:rPr lang="de-DE" b="1" dirty="0">
                <a:latin typeface="Calibri" panose="020F0502020204030204" pitchFamily="34" charset="0"/>
                <a:cs typeface="Times New Roman" panose="02020603050405020304" pitchFamily="18" charset="0"/>
              </a:rPr>
              <a:t>Wind- und Niederschlagsverhältnisse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D875DF-4756-4C9B-82C0-9126DEEC95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Das Stadtklima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CD152F07-8939-407B-9B1A-66F95F3FC9A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749D560-31D4-49AC-A829-184F7BA1FE92}"/>
              </a:ext>
            </a:extLst>
          </p:cNvPr>
          <p:cNvSpPr txBox="1"/>
          <p:nvPr/>
        </p:nvSpPr>
        <p:spPr>
          <a:xfrm>
            <a:off x="7909424" y="477533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(15)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978E6CA-7BCF-49A2-BF80-EF9B1F74B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1" y="1375916"/>
            <a:ext cx="442538" cy="3879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F279A27-D063-4BC9-9375-DBF935683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1" y="2105499"/>
            <a:ext cx="442538" cy="3879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0A5E6C8-7E81-4FFB-B734-20845C56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91" y="2788858"/>
            <a:ext cx="442538" cy="3879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9D917A5-CD15-4422-9230-E9457AF2399F}"/>
              </a:ext>
            </a:extLst>
          </p:cNvPr>
          <p:cNvSpPr txBox="1"/>
          <p:nvPr/>
        </p:nvSpPr>
        <p:spPr>
          <a:xfrm>
            <a:off x="1325349" y="3977196"/>
            <a:ext cx="29562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 dirty="0">
                <a:latin typeface="+mn-lt"/>
              </a:rPr>
              <a:t>Das Stadtklima belastet die menschliche Gesundheit 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B99A259-4E7C-4E14-884B-AD7590BFE8B6}"/>
              </a:ext>
            </a:extLst>
          </p:cNvPr>
          <p:cNvSpPr/>
          <p:nvPr/>
        </p:nvSpPr>
        <p:spPr>
          <a:xfrm>
            <a:off x="1268476" y="3895724"/>
            <a:ext cx="3070010" cy="840051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5A1E8A30-1500-4C5C-A174-73C50C3F8F5D}"/>
              </a:ext>
            </a:extLst>
          </p:cNvPr>
          <p:cNvSpPr/>
          <p:nvPr/>
        </p:nvSpPr>
        <p:spPr>
          <a:xfrm>
            <a:off x="971550" y="1296140"/>
            <a:ext cx="5606803" cy="352443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4B76727E-9BC3-4496-ADB4-6E32C9499B17}"/>
              </a:ext>
            </a:extLst>
          </p:cNvPr>
          <p:cNvSpPr/>
          <p:nvPr/>
        </p:nvSpPr>
        <p:spPr>
          <a:xfrm>
            <a:off x="1511146" y="1828511"/>
            <a:ext cx="4527611" cy="2584966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DE9FB1A-E6FF-46A5-8DDF-5E02DDB9B9A2}"/>
              </a:ext>
            </a:extLst>
          </p:cNvPr>
          <p:cNvSpPr/>
          <p:nvPr/>
        </p:nvSpPr>
        <p:spPr>
          <a:xfrm>
            <a:off x="2178302" y="2234343"/>
            <a:ext cx="3175542" cy="1773301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8" name="Pfeil: nach rechts 67">
            <a:extLst>
              <a:ext uri="{FF2B5EF4-FFF2-40B4-BE49-F238E27FC236}">
                <a16:creationId xmlns:a16="http://schemas.microsoft.com/office/drawing/2014/main" id="{5BFDBB6B-6239-4322-84DB-2500C8F25C55}"/>
              </a:ext>
            </a:extLst>
          </p:cNvPr>
          <p:cNvSpPr/>
          <p:nvPr/>
        </p:nvSpPr>
        <p:spPr>
          <a:xfrm>
            <a:off x="971551" y="2972385"/>
            <a:ext cx="2767178" cy="239539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0" name="Pfeil: nach rechts 69">
            <a:extLst>
              <a:ext uri="{FF2B5EF4-FFF2-40B4-BE49-F238E27FC236}">
                <a16:creationId xmlns:a16="http://schemas.microsoft.com/office/drawing/2014/main" id="{FEE4461E-5B35-4882-AEB1-1EF313B95633}"/>
              </a:ext>
            </a:extLst>
          </p:cNvPr>
          <p:cNvSpPr/>
          <p:nvPr/>
        </p:nvSpPr>
        <p:spPr>
          <a:xfrm flipH="1">
            <a:off x="3811176" y="2975591"/>
            <a:ext cx="2767178" cy="239539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1AF34AC-E09D-4001-9ED8-C08A9D28E5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Der Wärmeinsel-Effekt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F734307-2A5F-4F4B-98E2-9FF1C9426B52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pic>
        <p:nvPicPr>
          <p:cNvPr id="15" name="Grafik 14" descr="Gebäude">
            <a:extLst>
              <a:ext uri="{FF2B5EF4-FFF2-40B4-BE49-F238E27FC236}">
                <a16:creationId xmlns:a16="http://schemas.microsoft.com/office/drawing/2014/main" id="{0E8DBA85-B171-4EF4-AE66-C8E3AB74C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007007" y="2725822"/>
            <a:ext cx="622631" cy="622631"/>
          </a:xfrm>
          <a:prstGeom prst="rect">
            <a:avLst/>
          </a:prstGeom>
        </p:spPr>
      </p:pic>
      <p:pic>
        <p:nvPicPr>
          <p:cNvPr id="17" name="Grafik 16" descr="Ort">
            <a:extLst>
              <a:ext uri="{FF2B5EF4-FFF2-40B4-BE49-F238E27FC236}">
                <a16:creationId xmlns:a16="http://schemas.microsoft.com/office/drawing/2014/main" id="{8D56203D-E2B4-4064-9014-DDFA8307B5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23604" y="2222605"/>
            <a:ext cx="806345" cy="806345"/>
          </a:xfrm>
          <a:prstGeom prst="rect">
            <a:avLst/>
          </a:prstGeom>
        </p:spPr>
      </p:pic>
      <p:pic>
        <p:nvPicPr>
          <p:cNvPr id="19" name="Grafik 18" descr="Fabrik">
            <a:extLst>
              <a:ext uri="{FF2B5EF4-FFF2-40B4-BE49-F238E27FC236}">
                <a16:creationId xmlns:a16="http://schemas.microsoft.com/office/drawing/2014/main" id="{6542E113-38FC-4A98-9C42-76636CE3C6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48618" y="2285712"/>
            <a:ext cx="772646" cy="772646"/>
          </a:xfrm>
          <a:prstGeom prst="rect">
            <a:avLst/>
          </a:prstGeom>
        </p:spPr>
      </p:pic>
      <p:pic>
        <p:nvPicPr>
          <p:cNvPr id="21" name="Grafik 20" descr="Zuhause">
            <a:extLst>
              <a:ext uri="{FF2B5EF4-FFF2-40B4-BE49-F238E27FC236}">
                <a16:creationId xmlns:a16="http://schemas.microsoft.com/office/drawing/2014/main" id="{9483878B-CCD2-490D-9755-8A7117C89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232175" y="2998747"/>
            <a:ext cx="398003" cy="398003"/>
          </a:xfrm>
          <a:prstGeom prst="rect">
            <a:avLst/>
          </a:prstGeom>
        </p:spPr>
      </p:pic>
      <p:pic>
        <p:nvPicPr>
          <p:cNvPr id="23" name="Grafik 22" descr="Haus">
            <a:extLst>
              <a:ext uri="{FF2B5EF4-FFF2-40B4-BE49-F238E27FC236}">
                <a16:creationId xmlns:a16="http://schemas.microsoft.com/office/drawing/2014/main" id="{4C2EBCD7-BE49-438D-9531-168CF71FC32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92996" y="3058357"/>
            <a:ext cx="393877" cy="393877"/>
          </a:xfrm>
          <a:prstGeom prst="rect">
            <a:avLst/>
          </a:prstGeom>
        </p:spPr>
      </p:pic>
      <p:pic>
        <p:nvPicPr>
          <p:cNvPr id="25" name="Grafik 24" descr="Gebäude">
            <a:extLst>
              <a:ext uri="{FF2B5EF4-FFF2-40B4-BE49-F238E27FC236}">
                <a16:creationId xmlns:a16="http://schemas.microsoft.com/office/drawing/2014/main" id="{2C512DC4-2570-44A1-8A17-29958107D9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348881" y="2980186"/>
            <a:ext cx="622631" cy="622631"/>
          </a:xfrm>
          <a:prstGeom prst="rect">
            <a:avLst/>
          </a:prstGeom>
        </p:spPr>
      </p:pic>
      <p:pic>
        <p:nvPicPr>
          <p:cNvPr id="26" name="Grafik 25" descr="Gebäude">
            <a:extLst>
              <a:ext uri="{FF2B5EF4-FFF2-40B4-BE49-F238E27FC236}">
                <a16:creationId xmlns:a16="http://schemas.microsoft.com/office/drawing/2014/main" id="{6F81A0FF-2833-47AF-80B4-1BB4B281C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559758" y="2958645"/>
            <a:ext cx="622631" cy="622631"/>
          </a:xfrm>
          <a:prstGeom prst="rect">
            <a:avLst/>
          </a:prstGeom>
        </p:spPr>
      </p:pic>
      <p:pic>
        <p:nvPicPr>
          <p:cNvPr id="27" name="Grafik 26" descr="Gebäude">
            <a:extLst>
              <a:ext uri="{FF2B5EF4-FFF2-40B4-BE49-F238E27FC236}">
                <a16:creationId xmlns:a16="http://schemas.microsoft.com/office/drawing/2014/main" id="{1F0E3903-7E12-4132-BF35-32164A9A35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890098" y="2241734"/>
            <a:ext cx="622631" cy="622631"/>
          </a:xfrm>
          <a:prstGeom prst="rect">
            <a:avLst/>
          </a:prstGeom>
        </p:spPr>
      </p:pic>
      <p:pic>
        <p:nvPicPr>
          <p:cNvPr id="28" name="Grafik 27" descr="Ort">
            <a:extLst>
              <a:ext uri="{FF2B5EF4-FFF2-40B4-BE49-F238E27FC236}">
                <a16:creationId xmlns:a16="http://schemas.microsoft.com/office/drawing/2014/main" id="{A43153D9-7630-4C23-A040-2268FC473A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7413" y="3164273"/>
            <a:ext cx="806345" cy="806345"/>
          </a:xfrm>
          <a:prstGeom prst="rect">
            <a:avLst/>
          </a:prstGeom>
        </p:spPr>
      </p:pic>
      <p:pic>
        <p:nvPicPr>
          <p:cNvPr id="29" name="Grafik 28" descr="Zuhause">
            <a:extLst>
              <a:ext uri="{FF2B5EF4-FFF2-40B4-BE49-F238E27FC236}">
                <a16:creationId xmlns:a16="http://schemas.microsoft.com/office/drawing/2014/main" id="{DEE12035-9943-450C-AEFB-7041229EF9C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685498" y="3122948"/>
            <a:ext cx="337106" cy="337106"/>
          </a:xfrm>
          <a:prstGeom prst="rect">
            <a:avLst/>
          </a:prstGeom>
        </p:spPr>
      </p:pic>
      <p:pic>
        <p:nvPicPr>
          <p:cNvPr id="30" name="Grafik 29" descr="Zuhause">
            <a:extLst>
              <a:ext uri="{FF2B5EF4-FFF2-40B4-BE49-F238E27FC236}">
                <a16:creationId xmlns:a16="http://schemas.microsoft.com/office/drawing/2014/main" id="{B474FCCF-8604-4167-8EDF-79CC91E707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947806" y="3025552"/>
            <a:ext cx="416063" cy="416063"/>
          </a:xfrm>
          <a:prstGeom prst="rect">
            <a:avLst/>
          </a:prstGeom>
        </p:spPr>
      </p:pic>
      <p:pic>
        <p:nvPicPr>
          <p:cNvPr id="31" name="Grafik 30" descr="Zuhause">
            <a:extLst>
              <a:ext uri="{FF2B5EF4-FFF2-40B4-BE49-F238E27FC236}">
                <a16:creationId xmlns:a16="http://schemas.microsoft.com/office/drawing/2014/main" id="{A6C94409-CC91-4935-B36B-B9E3D997DE0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319586" y="2162113"/>
            <a:ext cx="388097" cy="388097"/>
          </a:xfrm>
          <a:prstGeom prst="rect">
            <a:avLst/>
          </a:prstGeom>
        </p:spPr>
      </p:pic>
      <p:pic>
        <p:nvPicPr>
          <p:cNvPr id="32" name="Grafik 31" descr="Haus">
            <a:extLst>
              <a:ext uri="{FF2B5EF4-FFF2-40B4-BE49-F238E27FC236}">
                <a16:creationId xmlns:a16="http://schemas.microsoft.com/office/drawing/2014/main" id="{6B59489C-3972-4C82-9004-43E45D31666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051727" y="2785651"/>
            <a:ext cx="457508" cy="457508"/>
          </a:xfrm>
          <a:prstGeom prst="rect">
            <a:avLst/>
          </a:prstGeom>
        </p:spPr>
      </p:pic>
      <p:pic>
        <p:nvPicPr>
          <p:cNvPr id="33" name="Grafik 32" descr="Haus">
            <a:extLst>
              <a:ext uri="{FF2B5EF4-FFF2-40B4-BE49-F238E27FC236}">
                <a16:creationId xmlns:a16="http://schemas.microsoft.com/office/drawing/2014/main" id="{7870F282-41D0-4EE4-9C89-20638956FEB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3684" y="3432562"/>
            <a:ext cx="457508" cy="457508"/>
          </a:xfrm>
          <a:prstGeom prst="rect">
            <a:avLst/>
          </a:prstGeom>
        </p:spPr>
      </p:pic>
      <p:pic>
        <p:nvPicPr>
          <p:cNvPr id="34" name="Grafik 33" descr="Auto">
            <a:extLst>
              <a:ext uri="{FF2B5EF4-FFF2-40B4-BE49-F238E27FC236}">
                <a16:creationId xmlns:a16="http://schemas.microsoft.com/office/drawing/2014/main" id="{20117A61-DA18-4762-AD1B-BA18931CB3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647656" y="3567291"/>
            <a:ext cx="398004" cy="398004"/>
          </a:xfrm>
          <a:prstGeom prst="rect">
            <a:avLst/>
          </a:prstGeom>
        </p:spPr>
      </p:pic>
      <p:pic>
        <p:nvPicPr>
          <p:cNvPr id="35" name="Grafik 34" descr="Auto">
            <a:extLst>
              <a:ext uri="{FF2B5EF4-FFF2-40B4-BE49-F238E27FC236}">
                <a16:creationId xmlns:a16="http://schemas.microsoft.com/office/drawing/2014/main" id="{B14FCDEB-47C6-43C4-A824-E41164B0070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3531787" y="2472205"/>
            <a:ext cx="439126" cy="439126"/>
          </a:xfrm>
          <a:prstGeom prst="rect">
            <a:avLst/>
          </a:prstGeom>
        </p:spPr>
      </p:pic>
      <p:pic>
        <p:nvPicPr>
          <p:cNvPr id="36" name="Grafik 35" descr="Zuhause">
            <a:extLst>
              <a:ext uri="{FF2B5EF4-FFF2-40B4-BE49-F238E27FC236}">
                <a16:creationId xmlns:a16="http://schemas.microsoft.com/office/drawing/2014/main" id="{AD44B4B2-6407-43CC-B2AC-584404055D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4201413" y="3998375"/>
            <a:ext cx="388097" cy="388097"/>
          </a:xfrm>
          <a:prstGeom prst="rect">
            <a:avLst/>
          </a:prstGeom>
        </p:spPr>
      </p:pic>
      <p:pic>
        <p:nvPicPr>
          <p:cNvPr id="38" name="Grafik 37" descr="Zuhause">
            <a:extLst>
              <a:ext uri="{FF2B5EF4-FFF2-40B4-BE49-F238E27FC236}">
                <a16:creationId xmlns:a16="http://schemas.microsoft.com/office/drawing/2014/main" id="{C514F54F-EA61-4B5C-A4BE-79CE8025B4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277833" y="3798381"/>
            <a:ext cx="388097" cy="388097"/>
          </a:xfrm>
          <a:prstGeom prst="rect">
            <a:avLst/>
          </a:prstGeom>
        </p:spPr>
      </p:pic>
      <p:pic>
        <p:nvPicPr>
          <p:cNvPr id="39" name="Grafik 38" descr="Haus">
            <a:extLst>
              <a:ext uri="{FF2B5EF4-FFF2-40B4-BE49-F238E27FC236}">
                <a16:creationId xmlns:a16="http://schemas.microsoft.com/office/drawing/2014/main" id="{170CE4CA-1A7B-4BFF-AFAD-0D0C4292B1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656795" y="3920423"/>
            <a:ext cx="393877" cy="393877"/>
          </a:xfrm>
          <a:prstGeom prst="rect">
            <a:avLst/>
          </a:prstGeom>
        </p:spPr>
      </p:pic>
      <p:pic>
        <p:nvPicPr>
          <p:cNvPr id="40" name="Grafik 39" descr="Haus">
            <a:extLst>
              <a:ext uri="{FF2B5EF4-FFF2-40B4-BE49-F238E27FC236}">
                <a16:creationId xmlns:a16="http://schemas.microsoft.com/office/drawing/2014/main" id="{DF291898-1898-456D-A3CB-237EF1C2A9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384420" y="3345950"/>
            <a:ext cx="393877" cy="393877"/>
          </a:xfrm>
          <a:prstGeom prst="rect">
            <a:avLst/>
          </a:prstGeom>
        </p:spPr>
      </p:pic>
      <p:pic>
        <p:nvPicPr>
          <p:cNvPr id="42" name="Grafik 41" descr="Laubbaum">
            <a:extLst>
              <a:ext uri="{FF2B5EF4-FFF2-40B4-BE49-F238E27FC236}">
                <a16:creationId xmlns:a16="http://schemas.microsoft.com/office/drawing/2014/main" id="{6C295A07-573B-4968-A134-CF283C93F9C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4759292" y="3258229"/>
            <a:ext cx="403649" cy="403649"/>
          </a:xfrm>
          <a:prstGeom prst="rect">
            <a:avLst/>
          </a:prstGeom>
        </p:spPr>
      </p:pic>
      <p:pic>
        <p:nvPicPr>
          <p:cNvPr id="43" name="Grafik 42" descr="Laubbaum">
            <a:extLst>
              <a:ext uri="{FF2B5EF4-FFF2-40B4-BE49-F238E27FC236}">
                <a16:creationId xmlns:a16="http://schemas.microsoft.com/office/drawing/2014/main" id="{94798F4B-5682-4A11-BFDB-008392A391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4262316" y="2538453"/>
            <a:ext cx="403649" cy="403649"/>
          </a:xfrm>
          <a:prstGeom prst="rect">
            <a:avLst/>
          </a:prstGeom>
        </p:spPr>
      </p:pic>
      <p:pic>
        <p:nvPicPr>
          <p:cNvPr id="44" name="Grafik 43" descr="Laubbaum">
            <a:extLst>
              <a:ext uri="{FF2B5EF4-FFF2-40B4-BE49-F238E27FC236}">
                <a16:creationId xmlns:a16="http://schemas.microsoft.com/office/drawing/2014/main" id="{5E3800CF-4AC9-4E61-9FED-5BCC784ED5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012610" y="3155931"/>
            <a:ext cx="403649" cy="403649"/>
          </a:xfrm>
          <a:prstGeom prst="rect">
            <a:avLst/>
          </a:prstGeom>
        </p:spPr>
      </p:pic>
      <p:pic>
        <p:nvPicPr>
          <p:cNvPr id="45" name="Grafik 44" descr="Laubbaum">
            <a:extLst>
              <a:ext uri="{FF2B5EF4-FFF2-40B4-BE49-F238E27FC236}">
                <a16:creationId xmlns:a16="http://schemas.microsoft.com/office/drawing/2014/main" id="{869BB98E-0FCE-41AE-8C75-85DE4DB667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872891" y="3897421"/>
            <a:ext cx="403649" cy="403649"/>
          </a:xfrm>
          <a:prstGeom prst="rect">
            <a:avLst/>
          </a:prstGeom>
        </p:spPr>
      </p:pic>
      <p:pic>
        <p:nvPicPr>
          <p:cNvPr id="46" name="Grafik 45" descr="Laubbaum">
            <a:extLst>
              <a:ext uri="{FF2B5EF4-FFF2-40B4-BE49-F238E27FC236}">
                <a16:creationId xmlns:a16="http://schemas.microsoft.com/office/drawing/2014/main" id="{6B22A57C-3AFF-49A4-883A-AE0E1B92174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144092" y="3616631"/>
            <a:ext cx="403649" cy="403649"/>
          </a:xfrm>
          <a:prstGeom prst="rect">
            <a:avLst/>
          </a:prstGeom>
        </p:spPr>
      </p:pic>
      <p:pic>
        <p:nvPicPr>
          <p:cNvPr id="47" name="Grafik 46" descr="Laubbaum">
            <a:extLst>
              <a:ext uri="{FF2B5EF4-FFF2-40B4-BE49-F238E27FC236}">
                <a16:creationId xmlns:a16="http://schemas.microsoft.com/office/drawing/2014/main" id="{B93F0FC3-BA74-4287-8A06-50AF80AC470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394462" y="2954107"/>
            <a:ext cx="403649" cy="403649"/>
          </a:xfrm>
          <a:prstGeom prst="rect">
            <a:avLst/>
          </a:prstGeom>
        </p:spPr>
      </p:pic>
      <p:pic>
        <p:nvPicPr>
          <p:cNvPr id="48" name="Grafik 47" descr="Laubbaum">
            <a:extLst>
              <a:ext uri="{FF2B5EF4-FFF2-40B4-BE49-F238E27FC236}">
                <a16:creationId xmlns:a16="http://schemas.microsoft.com/office/drawing/2014/main" id="{B9A08882-9493-4113-9AC4-ABC33079EAE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572366" y="2487015"/>
            <a:ext cx="403649" cy="403649"/>
          </a:xfrm>
          <a:prstGeom prst="rect">
            <a:avLst/>
          </a:prstGeom>
        </p:spPr>
      </p:pic>
      <p:pic>
        <p:nvPicPr>
          <p:cNvPr id="49" name="Grafik 48" descr="Laubbaum">
            <a:extLst>
              <a:ext uri="{FF2B5EF4-FFF2-40B4-BE49-F238E27FC236}">
                <a16:creationId xmlns:a16="http://schemas.microsoft.com/office/drawing/2014/main" id="{4BFC0BE2-87E7-4432-8A21-56C54060A0F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843400" y="2667205"/>
            <a:ext cx="403649" cy="403649"/>
          </a:xfrm>
          <a:prstGeom prst="rect">
            <a:avLst/>
          </a:prstGeom>
        </p:spPr>
      </p:pic>
      <p:pic>
        <p:nvPicPr>
          <p:cNvPr id="50" name="Grafik 49" descr="Laubbaum">
            <a:extLst>
              <a:ext uri="{FF2B5EF4-FFF2-40B4-BE49-F238E27FC236}">
                <a16:creationId xmlns:a16="http://schemas.microsoft.com/office/drawing/2014/main" id="{EA8C7BA2-0A6A-4FF1-BDB8-812B59B101A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957733" y="3597780"/>
            <a:ext cx="403649" cy="403649"/>
          </a:xfrm>
          <a:prstGeom prst="rect">
            <a:avLst/>
          </a:prstGeom>
        </p:spPr>
      </p:pic>
      <p:pic>
        <p:nvPicPr>
          <p:cNvPr id="51" name="Grafik 50" descr="Laubbaum">
            <a:extLst>
              <a:ext uri="{FF2B5EF4-FFF2-40B4-BE49-F238E27FC236}">
                <a16:creationId xmlns:a16="http://schemas.microsoft.com/office/drawing/2014/main" id="{DAB60B1E-9CFC-4F35-8086-1B4010C07CB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849442" y="2353067"/>
            <a:ext cx="403649" cy="403649"/>
          </a:xfrm>
          <a:prstGeom prst="rect">
            <a:avLst/>
          </a:prstGeom>
        </p:spPr>
      </p:pic>
      <p:pic>
        <p:nvPicPr>
          <p:cNvPr id="52" name="Grafik 51" descr="Laubbaum">
            <a:extLst>
              <a:ext uri="{FF2B5EF4-FFF2-40B4-BE49-F238E27FC236}">
                <a16:creationId xmlns:a16="http://schemas.microsoft.com/office/drawing/2014/main" id="{BBAF851F-FCB8-43CA-B7E2-65609EEBA79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645496" y="4049466"/>
            <a:ext cx="403649" cy="403649"/>
          </a:xfrm>
          <a:prstGeom prst="rect">
            <a:avLst/>
          </a:prstGeom>
        </p:spPr>
      </p:pic>
      <p:pic>
        <p:nvPicPr>
          <p:cNvPr id="53" name="Grafik 52" descr="Laubbaum">
            <a:extLst>
              <a:ext uri="{FF2B5EF4-FFF2-40B4-BE49-F238E27FC236}">
                <a16:creationId xmlns:a16="http://schemas.microsoft.com/office/drawing/2014/main" id="{672A7084-D88A-41C6-93F8-238CABE102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2019955" y="4316103"/>
            <a:ext cx="403649" cy="403649"/>
          </a:xfrm>
          <a:prstGeom prst="rect">
            <a:avLst/>
          </a:prstGeom>
        </p:spPr>
      </p:pic>
      <p:pic>
        <p:nvPicPr>
          <p:cNvPr id="54" name="Grafik 53" descr="Laubbaum">
            <a:extLst>
              <a:ext uri="{FF2B5EF4-FFF2-40B4-BE49-F238E27FC236}">
                <a16:creationId xmlns:a16="http://schemas.microsoft.com/office/drawing/2014/main" id="{62318145-9C31-4C61-8573-F2EB20F1832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989207" y="3782829"/>
            <a:ext cx="403649" cy="403649"/>
          </a:xfrm>
          <a:prstGeom prst="rect">
            <a:avLst/>
          </a:prstGeom>
        </p:spPr>
      </p:pic>
      <p:pic>
        <p:nvPicPr>
          <p:cNvPr id="55" name="Grafik 54" descr="Laubbaum">
            <a:extLst>
              <a:ext uri="{FF2B5EF4-FFF2-40B4-BE49-F238E27FC236}">
                <a16:creationId xmlns:a16="http://schemas.microsoft.com/office/drawing/2014/main" id="{CBDB29C5-A1E2-43EE-8861-97415354595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323416" y="4311954"/>
            <a:ext cx="403649" cy="403649"/>
          </a:xfrm>
          <a:prstGeom prst="rect">
            <a:avLst/>
          </a:prstGeom>
        </p:spPr>
      </p:pic>
      <p:pic>
        <p:nvPicPr>
          <p:cNvPr id="56" name="Grafik 55" descr="Laubbaum">
            <a:extLst>
              <a:ext uri="{FF2B5EF4-FFF2-40B4-BE49-F238E27FC236}">
                <a16:creationId xmlns:a16="http://schemas.microsoft.com/office/drawing/2014/main" id="{1EEDADA6-E5EC-4606-A0DF-C4D4F802E7E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700272" y="4125051"/>
            <a:ext cx="403649" cy="403649"/>
          </a:xfrm>
          <a:prstGeom prst="rect">
            <a:avLst/>
          </a:prstGeom>
        </p:spPr>
      </p:pic>
      <p:pic>
        <p:nvPicPr>
          <p:cNvPr id="57" name="Grafik 56" descr="Laubbaum">
            <a:extLst>
              <a:ext uri="{FF2B5EF4-FFF2-40B4-BE49-F238E27FC236}">
                <a16:creationId xmlns:a16="http://schemas.microsoft.com/office/drawing/2014/main" id="{9A3D2951-8CA6-4C0F-8729-4EA40BC492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106730" y="4211652"/>
            <a:ext cx="403649" cy="403649"/>
          </a:xfrm>
          <a:prstGeom prst="rect">
            <a:avLst/>
          </a:prstGeom>
        </p:spPr>
      </p:pic>
      <p:pic>
        <p:nvPicPr>
          <p:cNvPr id="58" name="Grafik 57" descr="Laubbaum">
            <a:extLst>
              <a:ext uri="{FF2B5EF4-FFF2-40B4-BE49-F238E27FC236}">
                <a16:creationId xmlns:a16="http://schemas.microsoft.com/office/drawing/2014/main" id="{7CD68261-C15C-4327-9DDA-CE58E5997C2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6193472" y="2786265"/>
            <a:ext cx="403649" cy="403649"/>
          </a:xfrm>
          <a:prstGeom prst="rect">
            <a:avLst/>
          </a:prstGeom>
        </p:spPr>
      </p:pic>
      <p:pic>
        <p:nvPicPr>
          <p:cNvPr id="59" name="Grafik 58" descr="Laubbaum">
            <a:extLst>
              <a:ext uri="{FF2B5EF4-FFF2-40B4-BE49-F238E27FC236}">
                <a16:creationId xmlns:a16="http://schemas.microsoft.com/office/drawing/2014/main" id="{63C52A9F-9492-4C4C-A467-35E5B794F19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43969" y="2940273"/>
            <a:ext cx="403649" cy="403649"/>
          </a:xfrm>
          <a:prstGeom prst="rect">
            <a:avLst/>
          </a:prstGeom>
        </p:spPr>
      </p:pic>
      <p:pic>
        <p:nvPicPr>
          <p:cNvPr id="60" name="Grafik 59" descr="Laubbaum">
            <a:extLst>
              <a:ext uri="{FF2B5EF4-FFF2-40B4-BE49-F238E27FC236}">
                <a16:creationId xmlns:a16="http://schemas.microsoft.com/office/drawing/2014/main" id="{EABB6A74-B04A-4E59-A34A-42906415711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034815" y="3955367"/>
            <a:ext cx="403649" cy="403649"/>
          </a:xfrm>
          <a:prstGeom prst="rect">
            <a:avLst/>
          </a:prstGeom>
        </p:spPr>
      </p:pic>
      <p:pic>
        <p:nvPicPr>
          <p:cNvPr id="61" name="Grafik 60" descr="Laubbaum">
            <a:extLst>
              <a:ext uri="{FF2B5EF4-FFF2-40B4-BE49-F238E27FC236}">
                <a16:creationId xmlns:a16="http://schemas.microsoft.com/office/drawing/2014/main" id="{5478AB3B-1A92-49B6-8883-D46740E7B39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1304614" y="4342445"/>
            <a:ext cx="403649" cy="403649"/>
          </a:xfrm>
          <a:prstGeom prst="rect">
            <a:avLst/>
          </a:prstGeom>
        </p:spPr>
      </p:pic>
      <p:pic>
        <p:nvPicPr>
          <p:cNvPr id="62" name="Grafik 61" descr="Laubbaum">
            <a:extLst>
              <a:ext uri="{FF2B5EF4-FFF2-40B4-BE49-F238E27FC236}">
                <a16:creationId xmlns:a16="http://schemas.microsoft.com/office/drawing/2014/main" id="{4E10BB49-849E-4FDE-9D82-F1CE15295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5960021" y="2436139"/>
            <a:ext cx="403649" cy="403649"/>
          </a:xfrm>
          <a:prstGeom prst="rect">
            <a:avLst/>
          </a:prstGeom>
        </p:spPr>
      </p:pic>
      <p:sp>
        <p:nvSpPr>
          <p:cNvPr id="81" name="Rechteck: abgerundete Ecken 80">
            <a:extLst>
              <a:ext uri="{FF2B5EF4-FFF2-40B4-BE49-F238E27FC236}">
                <a16:creationId xmlns:a16="http://schemas.microsoft.com/office/drawing/2014/main" id="{41C44499-F835-4076-BCC9-742DAAA158D6}"/>
              </a:ext>
            </a:extLst>
          </p:cNvPr>
          <p:cNvSpPr/>
          <p:nvPr/>
        </p:nvSpPr>
        <p:spPr>
          <a:xfrm>
            <a:off x="5087913" y="1362791"/>
            <a:ext cx="1401683" cy="6708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63" name="Grafik 62" descr="Haus">
            <a:extLst>
              <a:ext uri="{FF2B5EF4-FFF2-40B4-BE49-F238E27FC236}">
                <a16:creationId xmlns:a16="http://schemas.microsoft.com/office/drawing/2014/main" id="{6DFDEF3F-46FC-4DE7-9C22-20300CDF89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33125" y="2269688"/>
            <a:ext cx="393877" cy="393877"/>
          </a:xfrm>
          <a:prstGeom prst="rect">
            <a:avLst/>
          </a:prstGeom>
        </p:spPr>
      </p:pic>
      <p:pic>
        <p:nvPicPr>
          <p:cNvPr id="64" name="Grafik 63" descr="Haus">
            <a:extLst>
              <a:ext uri="{FF2B5EF4-FFF2-40B4-BE49-F238E27FC236}">
                <a16:creationId xmlns:a16="http://schemas.microsoft.com/office/drawing/2014/main" id="{27D4925F-4925-49D5-B0DE-6A64E23FB0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910771" y="4383959"/>
            <a:ext cx="393877" cy="393877"/>
          </a:xfrm>
          <a:prstGeom prst="rect">
            <a:avLst/>
          </a:prstGeom>
        </p:spPr>
      </p:pic>
      <p:sp>
        <p:nvSpPr>
          <p:cNvPr id="79" name="Rechteck: abgerundete Ecken 78">
            <a:extLst>
              <a:ext uri="{FF2B5EF4-FFF2-40B4-BE49-F238E27FC236}">
                <a16:creationId xmlns:a16="http://schemas.microsoft.com/office/drawing/2014/main" id="{4F0A43C5-A744-4C7A-A44F-09E72F2949E2}"/>
              </a:ext>
            </a:extLst>
          </p:cNvPr>
          <p:cNvSpPr/>
          <p:nvPr/>
        </p:nvSpPr>
        <p:spPr>
          <a:xfrm>
            <a:off x="1041673" y="1359891"/>
            <a:ext cx="1319709" cy="67342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199608B9-6137-42FE-9420-90DE24CB3030}"/>
              </a:ext>
            </a:extLst>
          </p:cNvPr>
          <p:cNvSpPr txBox="1"/>
          <p:nvPr/>
        </p:nvSpPr>
        <p:spPr>
          <a:xfrm>
            <a:off x="5070337" y="1358928"/>
            <a:ext cx="1474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+mn-lt"/>
              </a:rPr>
              <a:t>Reduzierte Verdunstung von versiegelten Flächen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52F9CCD4-5CB7-4D0A-AC00-FB9537282D05}"/>
              </a:ext>
            </a:extLst>
          </p:cNvPr>
          <p:cNvSpPr txBox="1"/>
          <p:nvPr/>
        </p:nvSpPr>
        <p:spPr>
          <a:xfrm>
            <a:off x="1041673" y="1385019"/>
            <a:ext cx="136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+mn-lt"/>
              </a:rPr>
              <a:t>Starke Erwärmung und Abstrahlung von Gebäuden</a:t>
            </a: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6429AB1F-020B-492D-8319-20E8FD56B334}"/>
              </a:ext>
            </a:extLst>
          </p:cNvPr>
          <p:cNvSpPr txBox="1"/>
          <p:nvPr/>
        </p:nvSpPr>
        <p:spPr>
          <a:xfrm>
            <a:off x="6967971" y="2859415"/>
            <a:ext cx="1394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FF0000"/>
                </a:solidFill>
                <a:latin typeface="+mn-lt"/>
              </a:rPr>
              <a:t>Je näher am Zentrum, desto wärmer</a:t>
            </a: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4C250DF9-BF77-4AE1-9D00-54A309AED973}"/>
              </a:ext>
            </a:extLst>
          </p:cNvPr>
          <p:cNvSpPr txBox="1"/>
          <p:nvPr/>
        </p:nvSpPr>
        <p:spPr>
          <a:xfrm>
            <a:off x="7163162" y="4005673"/>
            <a:ext cx="164675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de-DE" sz="1400" b="1" dirty="0">
                <a:latin typeface="+mn-lt"/>
              </a:rPr>
              <a:t>Stadt</a:t>
            </a:r>
          </a:p>
          <a:p>
            <a:pPr>
              <a:spcAft>
                <a:spcPts val="300"/>
              </a:spcAft>
            </a:pPr>
            <a:r>
              <a:rPr lang="de-DE" sz="1400" b="1" dirty="0">
                <a:latin typeface="+mn-lt"/>
              </a:rPr>
              <a:t>Vorstadt</a:t>
            </a:r>
          </a:p>
          <a:p>
            <a:pPr>
              <a:spcAft>
                <a:spcPts val="300"/>
              </a:spcAft>
            </a:pPr>
            <a:r>
              <a:rPr lang="de-DE" sz="1400" b="1" dirty="0">
                <a:latin typeface="+mn-lt"/>
              </a:rPr>
              <a:t>Umland</a:t>
            </a:r>
          </a:p>
        </p:txBody>
      </p:sp>
      <p:sp>
        <p:nvSpPr>
          <p:cNvPr id="76" name="Rechteck 75">
            <a:extLst>
              <a:ext uri="{FF2B5EF4-FFF2-40B4-BE49-F238E27FC236}">
                <a16:creationId xmlns:a16="http://schemas.microsoft.com/office/drawing/2014/main" id="{8B057F3D-F4AD-49A3-BAC3-982A615CD141}"/>
              </a:ext>
            </a:extLst>
          </p:cNvPr>
          <p:cNvSpPr/>
          <p:nvPr/>
        </p:nvSpPr>
        <p:spPr>
          <a:xfrm>
            <a:off x="7001132" y="4075417"/>
            <a:ext cx="144000" cy="144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A8DB7DAF-EE92-48D8-BBE2-9961D3002076}"/>
              </a:ext>
            </a:extLst>
          </p:cNvPr>
          <p:cNvSpPr/>
          <p:nvPr/>
        </p:nvSpPr>
        <p:spPr>
          <a:xfrm>
            <a:off x="7001132" y="4326876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hteck 77">
            <a:extLst>
              <a:ext uri="{FF2B5EF4-FFF2-40B4-BE49-F238E27FC236}">
                <a16:creationId xmlns:a16="http://schemas.microsoft.com/office/drawing/2014/main" id="{998B2B3B-827A-488E-B4C2-8D28DCFF7A30}"/>
              </a:ext>
            </a:extLst>
          </p:cNvPr>
          <p:cNvSpPr/>
          <p:nvPr/>
        </p:nvSpPr>
        <p:spPr>
          <a:xfrm>
            <a:off x="6996092" y="4579675"/>
            <a:ext cx="144000" cy="144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hteck: abgerundete Ecken 79">
            <a:extLst>
              <a:ext uri="{FF2B5EF4-FFF2-40B4-BE49-F238E27FC236}">
                <a16:creationId xmlns:a16="http://schemas.microsoft.com/office/drawing/2014/main" id="{7B433151-B4E3-4A39-A862-B94E4E9EF7B8}"/>
              </a:ext>
            </a:extLst>
          </p:cNvPr>
          <p:cNvSpPr/>
          <p:nvPr/>
        </p:nvSpPr>
        <p:spPr>
          <a:xfrm>
            <a:off x="3121333" y="1355749"/>
            <a:ext cx="1300708" cy="6708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80EB5B3D-63CB-41A7-8852-19CA2E245C90}"/>
              </a:ext>
            </a:extLst>
          </p:cNvPr>
          <p:cNvSpPr txBox="1"/>
          <p:nvPr/>
        </p:nvSpPr>
        <p:spPr>
          <a:xfrm>
            <a:off x="3085068" y="1379449"/>
            <a:ext cx="1362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latin typeface="+mn-lt"/>
              </a:rPr>
              <a:t>Behinderte Luftströmung durch Gebäude</a:t>
            </a:r>
          </a:p>
        </p:txBody>
      </p:sp>
      <p:pic>
        <p:nvPicPr>
          <p:cNvPr id="82" name="Grafik 81" descr="Zuhause">
            <a:extLst>
              <a:ext uri="{FF2B5EF4-FFF2-40B4-BE49-F238E27FC236}">
                <a16:creationId xmlns:a16="http://schemas.microsoft.com/office/drawing/2014/main" id="{895CEEBC-A90D-4BB5-8504-D4DB2E240FB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317208" y="2171211"/>
            <a:ext cx="388097" cy="388097"/>
          </a:xfrm>
          <a:prstGeom prst="rect">
            <a:avLst/>
          </a:prstGeom>
        </p:spPr>
      </p:pic>
      <p:sp>
        <p:nvSpPr>
          <p:cNvPr id="83" name="Textfeld 82">
            <a:extLst>
              <a:ext uri="{FF2B5EF4-FFF2-40B4-BE49-F238E27FC236}">
                <a16:creationId xmlns:a16="http://schemas.microsoft.com/office/drawing/2014/main" id="{40BE600F-CDC6-4D3E-A91E-2CF3D71ECB63}"/>
              </a:ext>
            </a:extLst>
          </p:cNvPr>
          <p:cNvSpPr txBox="1"/>
          <p:nvPr/>
        </p:nvSpPr>
        <p:spPr>
          <a:xfrm>
            <a:off x="6909019" y="1384108"/>
            <a:ext cx="15127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n-lt"/>
              </a:rPr>
              <a:t>Bebauung und Versieglung führen zu erhöhten Temperaturen</a:t>
            </a:r>
          </a:p>
        </p:txBody>
      </p:sp>
      <p:sp>
        <p:nvSpPr>
          <p:cNvPr id="84" name="Kreuz 83">
            <a:extLst>
              <a:ext uri="{FF2B5EF4-FFF2-40B4-BE49-F238E27FC236}">
                <a16:creationId xmlns:a16="http://schemas.microsoft.com/office/drawing/2014/main" id="{60DEFFD4-88D2-4627-884E-716384C149F1}"/>
              </a:ext>
            </a:extLst>
          </p:cNvPr>
          <p:cNvSpPr/>
          <p:nvPr/>
        </p:nvSpPr>
        <p:spPr>
          <a:xfrm>
            <a:off x="2643171" y="1583438"/>
            <a:ext cx="180000" cy="180000"/>
          </a:xfrm>
          <a:prstGeom prst="plus">
            <a:avLst>
              <a:gd name="adj" fmla="val 33573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5" name="Kreuz 84">
            <a:extLst>
              <a:ext uri="{FF2B5EF4-FFF2-40B4-BE49-F238E27FC236}">
                <a16:creationId xmlns:a16="http://schemas.microsoft.com/office/drawing/2014/main" id="{5425EF41-8210-4AF9-AFD9-C5AD64868773}"/>
              </a:ext>
            </a:extLst>
          </p:cNvPr>
          <p:cNvSpPr/>
          <p:nvPr/>
        </p:nvSpPr>
        <p:spPr>
          <a:xfrm>
            <a:off x="4664977" y="1607691"/>
            <a:ext cx="180000" cy="180000"/>
          </a:xfrm>
          <a:prstGeom prst="plus">
            <a:avLst>
              <a:gd name="adj" fmla="val 33573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6" name="Pfeil: nach rechts 85">
            <a:extLst>
              <a:ext uri="{FF2B5EF4-FFF2-40B4-BE49-F238E27FC236}">
                <a16:creationId xmlns:a16="http://schemas.microsoft.com/office/drawing/2014/main" id="{AADE5AD7-65C4-4497-BCB7-43F0AD03D7D7}"/>
              </a:ext>
            </a:extLst>
          </p:cNvPr>
          <p:cNvSpPr/>
          <p:nvPr/>
        </p:nvSpPr>
        <p:spPr>
          <a:xfrm>
            <a:off x="6640981" y="1611048"/>
            <a:ext cx="245500" cy="173286"/>
          </a:xfrm>
          <a:prstGeom prst="rightArrow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hteck: abgerundete Ecken 87">
            <a:extLst>
              <a:ext uri="{FF2B5EF4-FFF2-40B4-BE49-F238E27FC236}">
                <a16:creationId xmlns:a16="http://schemas.microsoft.com/office/drawing/2014/main" id="{E70E40B3-4256-469D-9C68-F22FDA44C82F}"/>
              </a:ext>
            </a:extLst>
          </p:cNvPr>
          <p:cNvSpPr/>
          <p:nvPr/>
        </p:nvSpPr>
        <p:spPr>
          <a:xfrm>
            <a:off x="6990867" y="1373598"/>
            <a:ext cx="1333827" cy="1164855"/>
          </a:xfrm>
          <a:prstGeom prst="round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E1845814-2996-48E9-89B7-26AF3006E720}"/>
              </a:ext>
            </a:extLst>
          </p:cNvPr>
          <p:cNvSpPr txBox="1"/>
          <p:nvPr/>
        </p:nvSpPr>
        <p:spPr>
          <a:xfrm>
            <a:off x="7976522" y="482364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(16)</a:t>
            </a:r>
          </a:p>
        </p:txBody>
      </p:sp>
    </p:spTree>
    <p:extLst>
      <p:ext uri="{BB962C8B-B14F-4D97-AF65-F5344CB8AC3E}">
        <p14:creationId xmlns:p14="http://schemas.microsoft.com/office/powerpoint/2010/main" val="18733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81" grpId="0" animBg="1"/>
      <p:bldP spid="79" grpId="0" animBg="1"/>
      <p:bldP spid="65" grpId="0"/>
      <p:bldP spid="66" grpId="0"/>
      <p:bldP spid="71" grpId="0"/>
      <p:bldP spid="80" grpId="0" animBg="1"/>
      <p:bldP spid="67" grpId="0"/>
      <p:bldP spid="83" grpId="0"/>
      <p:bldP spid="84" grpId="0" animBg="1"/>
      <p:bldP spid="85" grpId="0" animBg="1"/>
      <p:bldP spid="86" grpId="0" animBg="1"/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1402B86-A64B-4DFB-8347-6C7AFA118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89250" y="1174767"/>
            <a:ext cx="3107185" cy="3814483"/>
          </a:xfrm>
        </p:spPr>
        <p:txBody>
          <a:bodyPr/>
          <a:lstStyle/>
          <a:p>
            <a:r>
              <a:rPr lang="de-DE" dirty="0"/>
              <a:t>Aufgrund des </a:t>
            </a:r>
            <a:r>
              <a:rPr lang="de-DE" b="1" dirty="0"/>
              <a:t>Wärmeinsel-Effekts</a:t>
            </a:r>
            <a:r>
              <a:rPr lang="de-DE" dirty="0"/>
              <a:t> ohnehin vergleichsweise hohe Temperaturen in der Stadt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Weitere </a:t>
            </a:r>
            <a:r>
              <a:rPr lang="de-DE" sz="1900" b="1" dirty="0">
                <a:latin typeface="+mn-lt"/>
              </a:rPr>
              <a:t>Verschärfung</a:t>
            </a:r>
            <a:r>
              <a:rPr lang="de-DE" sz="1900" dirty="0">
                <a:latin typeface="+mn-lt"/>
              </a:rPr>
              <a:t> infolge des Klimawandels</a:t>
            </a:r>
          </a:p>
          <a:p>
            <a:pPr>
              <a:spcBef>
                <a:spcPts val="1200"/>
              </a:spcBef>
            </a:pPr>
            <a:r>
              <a:rPr lang="de-DE" dirty="0"/>
              <a:t>Städte sind von den Auswirkungen des Klimawandels in </a:t>
            </a:r>
            <a:r>
              <a:rPr lang="de-DE" b="1" dirty="0"/>
              <a:t>besonderem Maße betroffen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20C6EE9-E3F0-4BB4-AF6A-D17B1FAC6C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Städte im Klimawandel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FC33284-B021-4E37-A73E-8A9167452248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BA00BDC-98AD-4430-828E-31EE8E461E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2" r="6529"/>
          <a:stretch/>
        </p:blipFill>
        <p:spPr>
          <a:xfrm>
            <a:off x="971550" y="3417467"/>
            <a:ext cx="3778003" cy="13228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A9D232-FB20-4D71-B8C9-BC622C40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81" y="1733136"/>
            <a:ext cx="955077" cy="9383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9CBA97B-DD86-4DD5-8B9D-A6340D795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833" y="2272683"/>
            <a:ext cx="388624" cy="114478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FF8A8E-E52B-4028-AF85-69D05F2C9A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525" y="2209337"/>
            <a:ext cx="922187" cy="114478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3C54B07-117F-4666-AE51-6D6DC6317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4079" y="1659336"/>
            <a:ext cx="847853" cy="110000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85A9B88-A8C7-4F33-894A-890AB81637C8}"/>
              </a:ext>
            </a:extLst>
          </p:cNvPr>
          <p:cNvSpPr txBox="1"/>
          <p:nvPr/>
        </p:nvSpPr>
        <p:spPr>
          <a:xfrm>
            <a:off x="7976522" y="482364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(17)</a:t>
            </a:r>
          </a:p>
        </p:txBody>
      </p:sp>
    </p:spTree>
    <p:extLst>
      <p:ext uri="{BB962C8B-B14F-4D97-AF65-F5344CB8AC3E}">
        <p14:creationId xmlns:p14="http://schemas.microsoft.com/office/powerpoint/2010/main" val="3306608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9C57751-42C1-42CB-AEBF-D9DB9C2E49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343443"/>
            <a:ext cx="3899974" cy="3521519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In der Stadt </a:t>
            </a:r>
            <a:r>
              <a:rPr lang="de-DE" b="1" dirty="0"/>
              <a:t>erhöhte Belastung </a:t>
            </a:r>
            <a:r>
              <a:rPr lang="de-DE" dirty="0"/>
              <a:t>der Luft mit </a:t>
            </a:r>
            <a:r>
              <a:rPr lang="de-DE" b="1" dirty="0"/>
              <a:t>Stickoxiden</a:t>
            </a:r>
            <a:r>
              <a:rPr lang="de-DE" dirty="0"/>
              <a:t> und </a:t>
            </a:r>
            <a:r>
              <a:rPr lang="de-DE" b="1" dirty="0"/>
              <a:t>Feinstaub</a:t>
            </a:r>
          </a:p>
          <a:p>
            <a:pPr>
              <a:spcAft>
                <a:spcPts val="1200"/>
              </a:spcAft>
            </a:pPr>
            <a:r>
              <a:rPr lang="de-DE" dirty="0"/>
              <a:t>Verursachung v. a. durch </a:t>
            </a:r>
            <a:r>
              <a:rPr lang="de-DE" b="1" dirty="0"/>
              <a:t>Verkehr</a:t>
            </a:r>
            <a:r>
              <a:rPr lang="de-DE" dirty="0"/>
              <a:t>, </a:t>
            </a:r>
            <a:r>
              <a:rPr lang="de-DE" b="1" dirty="0"/>
              <a:t>Industrie</a:t>
            </a:r>
            <a:r>
              <a:rPr lang="de-DE" dirty="0"/>
              <a:t> und andere Verbrennungsprozesse</a:t>
            </a:r>
          </a:p>
          <a:p>
            <a:pPr>
              <a:spcAft>
                <a:spcPts val="1200"/>
              </a:spcAft>
            </a:pPr>
            <a:r>
              <a:rPr lang="de-DE" b="1" dirty="0"/>
              <a:t>„Feinstaub“ </a:t>
            </a:r>
            <a:r>
              <a:rPr lang="de-DE" dirty="0"/>
              <a:t>bezeichnet lediglich die Partikelgröße, nicht die Substanz </a:t>
            </a:r>
            <a:br>
              <a:rPr lang="de-DE" dirty="0"/>
            </a:br>
            <a:r>
              <a:rPr lang="de-DE" dirty="0"/>
              <a:t>(&lt; 10 </a:t>
            </a:r>
            <a:r>
              <a:rPr lang="el-GR" dirty="0"/>
              <a:t>μ</a:t>
            </a:r>
            <a:r>
              <a:rPr lang="de-DE" dirty="0"/>
              <a:t>m)</a:t>
            </a:r>
          </a:p>
          <a:p>
            <a:pPr>
              <a:spcAft>
                <a:spcPts val="1200"/>
              </a:spcAft>
            </a:pPr>
            <a:r>
              <a:rPr lang="de-DE" b="1" dirty="0"/>
              <a:t>Gesundheitliche Schäden </a:t>
            </a:r>
            <a:r>
              <a:rPr lang="de-DE" dirty="0"/>
              <a:t>möglich</a:t>
            </a:r>
          </a:p>
          <a:p>
            <a:pPr>
              <a:spcAft>
                <a:spcPts val="1200"/>
              </a:spcAft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04CC46-7B14-4B0E-A71A-C58731F5C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Luftschadstoffe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3ED3977B-C293-4885-9972-979545E2A8F9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6499" y="2857500"/>
            <a:ext cx="2016851" cy="192941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332" y="142596"/>
            <a:ext cx="2274333" cy="240169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58A59B2-B50A-474D-BD8B-057D75CF8BB8}"/>
              </a:ext>
            </a:extLst>
          </p:cNvPr>
          <p:cNvSpPr txBox="1"/>
          <p:nvPr/>
        </p:nvSpPr>
        <p:spPr>
          <a:xfrm>
            <a:off x="7832985" y="478691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(19)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A4C2A32-73C8-4560-A072-5851AE195473}"/>
              </a:ext>
            </a:extLst>
          </p:cNvPr>
          <p:cNvSpPr txBox="1"/>
          <p:nvPr/>
        </p:nvSpPr>
        <p:spPr>
          <a:xfrm>
            <a:off x="6633118" y="221819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(18)</a:t>
            </a:r>
          </a:p>
        </p:txBody>
      </p:sp>
    </p:spTree>
    <p:extLst>
      <p:ext uri="{BB962C8B-B14F-4D97-AF65-F5344CB8AC3E}">
        <p14:creationId xmlns:p14="http://schemas.microsoft.com/office/powerpoint/2010/main" val="112608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748BAF-A697-40B3-879B-81AB6ADD7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790765" y="1174768"/>
            <a:ext cx="4050602" cy="2956500"/>
          </a:xfrm>
        </p:spPr>
        <p:txBody>
          <a:bodyPr/>
          <a:lstStyle/>
          <a:p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Pflanzen binden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feine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Schadstoffpartikel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 ihrer Oberfläche </a:t>
            </a:r>
          </a:p>
          <a:p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Schadstoffe können sich auch im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anreichern und von der Pflanze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aufgenommen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werden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Übermäßige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Schadstoffbelastung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zahlreicher Gemüseproben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 hingegen kaum betroffen</a:t>
            </a:r>
            <a:endParaRPr lang="de-DE" sz="19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E1C2D5C-D85F-4F94-82A9-516F470B0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Belastetes Obst &amp; Gemüse?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AED3B72-72A1-43A4-AF12-A8BD2B674C8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174768"/>
            <a:ext cx="2059941" cy="297294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696" y="2505076"/>
            <a:ext cx="290358" cy="1714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9554" flipV="1">
            <a:off x="1337200" y="2007570"/>
            <a:ext cx="359485" cy="25858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222245" y="1190462"/>
            <a:ext cx="1037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Schadstoff-belastete Luft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EC48548-2D12-46ED-ACB7-06149C9BA9E6}"/>
              </a:ext>
            </a:extLst>
          </p:cNvPr>
          <p:cNvSpPr txBox="1"/>
          <p:nvPr/>
        </p:nvSpPr>
        <p:spPr>
          <a:xfrm>
            <a:off x="2778729" y="425400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(20)</a:t>
            </a:r>
          </a:p>
        </p:txBody>
      </p:sp>
    </p:spTree>
    <p:extLst>
      <p:ext uri="{BB962C8B-B14F-4D97-AF65-F5344CB8AC3E}">
        <p14:creationId xmlns:p14="http://schemas.microsoft.com/office/powerpoint/2010/main" val="2119587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A9CC932-F98D-4C9E-ADF6-6B2653AFC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Belastetes Obst und Gemüse?</a:t>
            </a:r>
          </a:p>
        </p:txBody>
      </p:sp>
      <p:sp>
        <p:nvSpPr>
          <p:cNvPr id="4" name="Textplatzhalter 1">
            <a:extLst>
              <a:ext uri="{FF2B5EF4-FFF2-40B4-BE49-F238E27FC236}">
                <a16:creationId xmlns:a16="http://schemas.microsoft.com/office/drawing/2014/main" id="{05DCC20C-1413-472A-9DFD-D32B683D61AC}"/>
              </a:ext>
            </a:extLst>
          </p:cNvPr>
          <p:cNvSpPr txBox="1">
            <a:spLocks/>
          </p:cNvSpPr>
          <p:nvPr/>
        </p:nvSpPr>
        <p:spPr>
          <a:xfrm>
            <a:off x="971549" y="1403761"/>
            <a:ext cx="3902291" cy="3461201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de-DE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Abhilfe:</a:t>
            </a:r>
          </a:p>
          <a:p>
            <a:pPr marL="541338" indent="-541338">
              <a:spcAft>
                <a:spcPts val="1800"/>
              </a:spcAft>
              <a:buClr>
                <a:schemeClr val="bg1"/>
              </a:buClr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Möglichst großer Abstand zwischen Anbaufläche und Straße</a:t>
            </a:r>
          </a:p>
          <a:p>
            <a:pPr marL="541338" indent="-541338">
              <a:spcAft>
                <a:spcPts val="1800"/>
              </a:spcAft>
              <a:buClr>
                <a:schemeClr val="bg1"/>
              </a:buClr>
            </a:pPr>
            <a:r>
              <a:rPr lang="de-DE" sz="1900" dirty="0">
                <a:latin typeface="Calibri" panose="020F0502020204030204" pitchFamily="34" charset="0"/>
                <a:cs typeface="Times New Roman" panose="02020603050405020304" pitchFamily="18" charset="0"/>
              </a:rPr>
              <a:t>Abschirmung durch Hecken</a:t>
            </a:r>
          </a:p>
          <a:p>
            <a:pPr marL="541338" indent="-541338">
              <a:spcAft>
                <a:spcPts val="1800"/>
              </a:spcAft>
              <a:buClr>
                <a:schemeClr val="bg1"/>
              </a:buClr>
            </a:pP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Keine Kultur im gewachsenen Boden, stattdessen in Kisten, Hochbeeten, Töpfen, etc.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11131BE-EB89-4964-BE7B-55987A639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13" y="1813198"/>
            <a:ext cx="333467" cy="40812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DEE2D68-A4E5-4793-9475-E6F983A0E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3126680"/>
            <a:ext cx="333467" cy="4081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A6E6E55-8871-479D-B490-E7BCF34F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50" y="2600718"/>
            <a:ext cx="333467" cy="408123"/>
          </a:xfrm>
          <a:prstGeom prst="rect">
            <a:avLst/>
          </a:prstGeom>
        </p:spPr>
      </p:pic>
      <p:sp>
        <p:nvSpPr>
          <p:cNvPr id="9" name="Titel 4">
            <a:extLst>
              <a:ext uri="{FF2B5EF4-FFF2-40B4-BE49-F238E27FC236}">
                <a16:creationId xmlns:a16="http://schemas.microsoft.com/office/drawing/2014/main" id="{523EBE56-14C2-47C2-8AF7-70AE65B56364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Lebensraum Stadt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159" y="2882012"/>
            <a:ext cx="3068773" cy="204584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4918" y="185263"/>
            <a:ext cx="1951257" cy="243699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0F8B635D-1DCD-4028-9F6B-C3AF41741B15}"/>
              </a:ext>
            </a:extLst>
          </p:cNvPr>
          <p:cNvSpPr txBox="1"/>
          <p:nvPr/>
        </p:nvSpPr>
        <p:spPr>
          <a:xfrm>
            <a:off x="7410055" y="240234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(21)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2C3047A-0F6C-43FE-A6C8-282849449BB0}"/>
              </a:ext>
            </a:extLst>
          </p:cNvPr>
          <p:cNvSpPr txBox="1"/>
          <p:nvPr/>
        </p:nvSpPr>
        <p:spPr>
          <a:xfrm>
            <a:off x="7964206" y="4712417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(22)</a:t>
            </a:r>
          </a:p>
        </p:txBody>
      </p:sp>
    </p:spTree>
    <p:extLst>
      <p:ext uri="{BB962C8B-B14F-4D97-AF65-F5344CB8AC3E}">
        <p14:creationId xmlns:p14="http://schemas.microsoft.com/office/powerpoint/2010/main" val="564214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FCE346-83CF-47AF-BD48-32409F0B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000799"/>
            <a:ext cx="7434000" cy="1822299"/>
          </a:xfrm>
        </p:spPr>
        <p:txBody>
          <a:bodyPr/>
          <a:lstStyle/>
          <a:p>
            <a:pPr marL="742950" indent="-742950">
              <a:buFont typeface="+mj-lt"/>
              <a:buAutoNum type="arabicPeriod" startAt="3"/>
            </a:pPr>
            <a:r>
              <a:rPr lang="de-DE" sz="3600" dirty="0">
                <a:latin typeface="+mj-lt"/>
              </a:rPr>
              <a:t>Gärtnern für Klima &amp; Umwelt</a:t>
            </a:r>
          </a:p>
        </p:txBody>
      </p:sp>
    </p:spTree>
    <p:extLst>
      <p:ext uri="{BB962C8B-B14F-4D97-AF65-F5344CB8AC3E}">
        <p14:creationId xmlns:p14="http://schemas.microsoft.com/office/powerpoint/2010/main" val="1286509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CA410B1-3409-41FE-A8D7-C1B8B37412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Begrünung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Städte trägt zu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angenehmerem Kleinklima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Neben Urban </a:t>
            </a:r>
            <a:r>
              <a:rPr lang="de-DE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Projekten spielt die gesamte </a:t>
            </a:r>
            <a:r>
              <a:rPr lang="de-DE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grüne Infrastruktur 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eine entscheidende Rolle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Parkanlagen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Kleingärten und private Gärten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Straßenbäume</a:t>
            </a:r>
            <a:endParaRPr lang="de-DE" sz="19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F71A0-6D91-41FB-BA32-4CC99A36B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Grüne Infrastruktur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2BA813DE-627F-4645-82F5-83A5530F9049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897A651-D500-46B3-9DF3-CBB92F250A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6915" y="3442569"/>
            <a:ext cx="3753528" cy="167824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2C42563-F322-4D2F-A42A-B77858D1E0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902" y="3444536"/>
            <a:ext cx="3020661" cy="16762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4B10BB5-75E7-402B-BEC7-CA504C2627BC}"/>
              </a:ext>
            </a:extLst>
          </p:cNvPr>
          <p:cNvSpPr txBox="1"/>
          <p:nvPr/>
        </p:nvSpPr>
        <p:spPr>
          <a:xfrm>
            <a:off x="4675519" y="1879288"/>
            <a:ext cx="3496931" cy="1378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Straßenbegleitgrün</a:t>
            </a:r>
          </a:p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Dach- oder Fassadenbegrünungen 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-110" charset="-128"/>
              <a:cs typeface="Arial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F3A53ED-9815-41E8-8C9E-4E404DBC6DD2}"/>
              </a:ext>
            </a:extLst>
          </p:cNvPr>
          <p:cNvSpPr txBox="1"/>
          <p:nvPr/>
        </p:nvSpPr>
        <p:spPr>
          <a:xfrm>
            <a:off x="8121228" y="323620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(24)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E0C0953-6D18-4366-9C9F-940DAE9EDDC9}"/>
              </a:ext>
            </a:extLst>
          </p:cNvPr>
          <p:cNvSpPr txBox="1"/>
          <p:nvPr/>
        </p:nvSpPr>
        <p:spPr>
          <a:xfrm>
            <a:off x="3981391" y="338833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(23)</a:t>
            </a:r>
          </a:p>
        </p:txBody>
      </p:sp>
    </p:spTree>
    <p:extLst>
      <p:ext uri="{BB962C8B-B14F-4D97-AF65-F5344CB8AC3E}">
        <p14:creationId xmlns:p14="http://schemas.microsoft.com/office/powerpoint/2010/main" val="1685637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7A1D33-896A-4FFA-BCA7-461DE95D91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800" dirty="0">
                <a:solidFill>
                  <a:schemeClr val="tx1"/>
                </a:solidFill>
                <a:latin typeface="+mj-lt"/>
              </a:rPr>
              <a:t>Gliederung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288FF3A8-3DFB-43F8-8FC2-4A941784BE1F}"/>
              </a:ext>
            </a:extLst>
          </p:cNvPr>
          <p:cNvSpPr/>
          <p:nvPr/>
        </p:nvSpPr>
        <p:spPr>
          <a:xfrm>
            <a:off x="3969026" y="1851025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F63E029-0446-42CB-B12C-6D4A6F817492}"/>
              </a:ext>
            </a:extLst>
          </p:cNvPr>
          <p:cNvSpPr/>
          <p:nvPr/>
        </p:nvSpPr>
        <p:spPr>
          <a:xfrm>
            <a:off x="960326" y="1439551"/>
            <a:ext cx="7116007" cy="2948361"/>
          </a:xfrm>
          <a:prstGeom prst="roundRect">
            <a:avLst/>
          </a:prstGeom>
          <a:ln w="19050">
            <a:solidFill>
              <a:srgbClr val="7AB800"/>
            </a:solidFill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F210A8A-5A27-4878-8135-038058700415}"/>
              </a:ext>
            </a:extLst>
          </p:cNvPr>
          <p:cNvSpPr/>
          <p:nvPr/>
        </p:nvSpPr>
        <p:spPr>
          <a:xfrm>
            <a:off x="1263943" y="1675575"/>
            <a:ext cx="6714737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2288" indent="-522288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400" dirty="0">
                <a:latin typeface="+mn-lt"/>
              </a:rPr>
              <a:t>Urban </a:t>
            </a:r>
            <a:r>
              <a:rPr lang="de-DE" sz="2400" dirty="0" err="1">
                <a:latin typeface="+mn-lt"/>
              </a:rPr>
              <a:t>Gardening</a:t>
            </a:r>
            <a:r>
              <a:rPr lang="de-DE" sz="2400" dirty="0">
                <a:latin typeface="+mn-lt"/>
              </a:rPr>
              <a:t> – Eine Vielfältige Erscheinung</a:t>
            </a:r>
          </a:p>
          <a:p>
            <a:pPr marL="522288" indent="-522288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400" dirty="0">
                <a:latin typeface="+mn-lt"/>
              </a:rPr>
              <a:t>Lebensraum Stadt</a:t>
            </a:r>
          </a:p>
          <a:p>
            <a:pPr marL="522288" indent="-522288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400" dirty="0">
                <a:latin typeface="+mn-lt"/>
              </a:rPr>
              <a:t>Gärtnern für Klima &amp; Umwelt</a:t>
            </a:r>
          </a:p>
          <a:p>
            <a:pPr marL="522288" indent="-522288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400" dirty="0">
                <a:latin typeface="+mn-lt"/>
              </a:rPr>
              <a:t>Anregungen für die Praxis</a:t>
            </a:r>
          </a:p>
          <a:p>
            <a:pPr marL="522288" indent="-522288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2400" dirty="0">
                <a:latin typeface="+mn-lt"/>
              </a:rPr>
              <a:t>Fazit</a:t>
            </a:r>
          </a:p>
          <a:p>
            <a:pPr>
              <a:buClr>
                <a:srgbClr val="7AB800"/>
              </a:buClr>
            </a:pPr>
            <a:endParaRPr lang="de-DE" sz="1900" dirty="0">
              <a:latin typeface="+mn-lt"/>
            </a:endParaRP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92C1A71-D994-4DEF-928F-58CE95BEDA46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Gliederung</a:t>
            </a:r>
          </a:p>
        </p:txBody>
      </p:sp>
    </p:spTree>
    <p:extLst>
      <p:ext uri="{BB962C8B-B14F-4D97-AF65-F5344CB8AC3E}">
        <p14:creationId xmlns:p14="http://schemas.microsoft.com/office/powerpoint/2010/main" val="39214768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2841472C-852D-4BBF-A875-62D7EE559128}"/>
              </a:ext>
            </a:extLst>
          </p:cNvPr>
          <p:cNvSpPr/>
          <p:nvPr/>
        </p:nvSpPr>
        <p:spPr>
          <a:xfrm>
            <a:off x="4277845" y="3647355"/>
            <a:ext cx="2095887" cy="102493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FC038B14-72BF-42A5-A2DA-61EEB97AAE65}"/>
              </a:ext>
            </a:extLst>
          </p:cNvPr>
          <p:cNvSpPr/>
          <p:nvPr/>
        </p:nvSpPr>
        <p:spPr>
          <a:xfrm>
            <a:off x="973049" y="4021076"/>
            <a:ext cx="2390265" cy="684910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D2F31A3-BE68-4C27-B4F6-0E064B7F44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38921" y="1743620"/>
            <a:ext cx="3567543" cy="278670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</a:t>
            </a:r>
            <a:r>
              <a:rPr lang="de-DE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de-DE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schattung</a:t>
            </a:r>
            <a:r>
              <a:rPr lang="de-DE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de-DE" sz="2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Durch </a:t>
            </a:r>
            <a:r>
              <a:rPr lang="de-DE" sz="2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Verdunstungskühlung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8BFB52C-87F4-41C3-AD3B-26A3F8CE4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Abkühlung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7A5AD53-9C52-4986-852D-18814548A574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5" name="Grafik 4" descr="Laubbaum">
            <a:extLst>
              <a:ext uri="{FF2B5EF4-FFF2-40B4-BE49-F238E27FC236}">
                <a16:creationId xmlns:a16="http://schemas.microsoft.com/office/drawing/2014/main" id="{6729D200-E408-4E04-BD37-34CEC3CB7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69071" y="1846964"/>
            <a:ext cx="2534282" cy="253428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3024033-AE74-47EC-A6C8-ABBCBF5A6FFF}"/>
              </a:ext>
            </a:extLst>
          </p:cNvPr>
          <p:cNvCxnSpPr>
            <a:cxnSpLocks/>
          </p:cNvCxnSpPr>
          <p:nvPr/>
        </p:nvCxnSpPr>
        <p:spPr>
          <a:xfrm flipV="1">
            <a:off x="1832559" y="1965689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B78D4DA6-31F2-4CDD-B474-13CCF880F7DC}"/>
              </a:ext>
            </a:extLst>
          </p:cNvPr>
          <p:cNvCxnSpPr>
            <a:cxnSpLocks/>
          </p:cNvCxnSpPr>
          <p:nvPr/>
        </p:nvCxnSpPr>
        <p:spPr>
          <a:xfrm flipV="1">
            <a:off x="2187706" y="2338609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353FE00-26DC-4319-B706-155DAC43A124}"/>
              </a:ext>
            </a:extLst>
          </p:cNvPr>
          <p:cNvCxnSpPr>
            <a:cxnSpLocks/>
          </p:cNvCxnSpPr>
          <p:nvPr/>
        </p:nvCxnSpPr>
        <p:spPr>
          <a:xfrm flipV="1">
            <a:off x="1601332" y="2585793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C2C1438C-F12F-4CF3-891E-77C8BD3FF9A9}"/>
              </a:ext>
            </a:extLst>
          </p:cNvPr>
          <p:cNvCxnSpPr>
            <a:cxnSpLocks/>
          </p:cNvCxnSpPr>
          <p:nvPr/>
        </p:nvCxnSpPr>
        <p:spPr>
          <a:xfrm flipV="1">
            <a:off x="2432934" y="1760599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5B7507E-028E-4068-9B6A-5381040E36C4}"/>
              </a:ext>
            </a:extLst>
          </p:cNvPr>
          <p:cNvCxnSpPr>
            <a:cxnSpLocks/>
          </p:cNvCxnSpPr>
          <p:nvPr/>
        </p:nvCxnSpPr>
        <p:spPr>
          <a:xfrm flipV="1">
            <a:off x="3105719" y="1872330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05D1CA9-A0FB-48BA-8E03-4B3B039AE874}"/>
              </a:ext>
            </a:extLst>
          </p:cNvPr>
          <p:cNvCxnSpPr>
            <a:cxnSpLocks/>
          </p:cNvCxnSpPr>
          <p:nvPr/>
        </p:nvCxnSpPr>
        <p:spPr>
          <a:xfrm flipV="1">
            <a:off x="2799512" y="2198829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E804DA28-A56D-4EA1-B864-636D70640CC9}"/>
              </a:ext>
            </a:extLst>
          </p:cNvPr>
          <p:cNvCxnSpPr>
            <a:cxnSpLocks/>
          </p:cNvCxnSpPr>
          <p:nvPr/>
        </p:nvCxnSpPr>
        <p:spPr>
          <a:xfrm flipV="1">
            <a:off x="3363314" y="2359879"/>
            <a:ext cx="0" cy="466279"/>
          </a:xfrm>
          <a:prstGeom prst="straightConnector1">
            <a:avLst/>
          </a:prstGeom>
          <a:ln w="28575">
            <a:solidFill>
              <a:schemeClr val="bg2">
                <a:lumMod val="50000"/>
              </a:schemeClr>
            </a:solidFill>
            <a:prstDash val="sysDot"/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795A8068-3D09-47E4-9D3B-932F257F4D85}"/>
              </a:ext>
            </a:extLst>
          </p:cNvPr>
          <p:cNvSpPr txBox="1"/>
          <p:nvPr/>
        </p:nvSpPr>
        <p:spPr>
          <a:xfrm>
            <a:off x="4277845" y="3744325"/>
            <a:ext cx="2175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Blätterdach hält bis zu 40 % der infraroten Wärmestrahlung zurück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28E422FF-753E-4520-89BD-B127715F1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4869" y="220718"/>
            <a:ext cx="1281849" cy="1259360"/>
          </a:xfrm>
          <a:prstGeom prst="rect">
            <a:avLst/>
          </a:prstGeom>
        </p:spPr>
      </p:pic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DA755A3C-8286-407B-8436-442DA32C0640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2536212" y="1261241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7F78D2EA-45FD-481E-846C-2D2D0BFBF2F1}"/>
              </a:ext>
            </a:extLst>
          </p:cNvPr>
          <p:cNvCxnSpPr>
            <a:cxnSpLocks/>
          </p:cNvCxnSpPr>
          <p:nvPr/>
        </p:nvCxnSpPr>
        <p:spPr>
          <a:xfrm flipH="1">
            <a:off x="2721006" y="1362970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E8BA071-9741-474B-B313-8B0B4234DB50}"/>
              </a:ext>
            </a:extLst>
          </p:cNvPr>
          <p:cNvCxnSpPr>
            <a:cxnSpLocks/>
          </p:cNvCxnSpPr>
          <p:nvPr/>
        </p:nvCxnSpPr>
        <p:spPr>
          <a:xfrm flipH="1">
            <a:off x="2977748" y="1449416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83AE3CD-D75C-4801-970B-41DF4872EBC6}"/>
              </a:ext>
            </a:extLst>
          </p:cNvPr>
          <p:cNvCxnSpPr>
            <a:cxnSpLocks/>
          </p:cNvCxnSpPr>
          <p:nvPr/>
        </p:nvCxnSpPr>
        <p:spPr>
          <a:xfrm flipH="1">
            <a:off x="3255475" y="1591220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Gerader Verbinder 28">
            <a:extLst>
              <a:ext uri="{FF2B5EF4-FFF2-40B4-BE49-F238E27FC236}">
                <a16:creationId xmlns:a16="http://schemas.microsoft.com/office/drawing/2014/main" id="{F9828237-442C-4B0C-BD7D-5A0117C6C268}"/>
              </a:ext>
            </a:extLst>
          </p:cNvPr>
          <p:cNvCxnSpPr>
            <a:cxnSpLocks/>
          </p:cNvCxnSpPr>
          <p:nvPr/>
        </p:nvCxnSpPr>
        <p:spPr>
          <a:xfrm flipH="1">
            <a:off x="1225813" y="3520840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CD2B8853-86A3-4848-994F-F3649625C614}"/>
              </a:ext>
            </a:extLst>
          </p:cNvPr>
          <p:cNvCxnSpPr>
            <a:cxnSpLocks/>
          </p:cNvCxnSpPr>
          <p:nvPr/>
        </p:nvCxnSpPr>
        <p:spPr>
          <a:xfrm flipH="1">
            <a:off x="1730499" y="3591656"/>
            <a:ext cx="349753" cy="378155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3B052D6E-2E00-4759-A0E1-0CF313F7E3E3}"/>
              </a:ext>
            </a:extLst>
          </p:cNvPr>
          <p:cNvCxnSpPr>
            <a:cxnSpLocks/>
          </p:cNvCxnSpPr>
          <p:nvPr/>
        </p:nvCxnSpPr>
        <p:spPr>
          <a:xfrm flipH="1">
            <a:off x="2696020" y="3513927"/>
            <a:ext cx="478919" cy="507149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193AEF8B-0662-447C-BBA9-0CAC7410837B}"/>
              </a:ext>
            </a:extLst>
          </p:cNvPr>
          <p:cNvCxnSpPr>
            <a:cxnSpLocks/>
          </p:cNvCxnSpPr>
          <p:nvPr/>
        </p:nvCxnSpPr>
        <p:spPr>
          <a:xfrm flipH="1">
            <a:off x="3407875" y="1743620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>
            <a:extLst>
              <a:ext uri="{FF2B5EF4-FFF2-40B4-BE49-F238E27FC236}">
                <a16:creationId xmlns:a16="http://schemas.microsoft.com/office/drawing/2014/main" id="{4B977EA6-3ED4-4DFE-B4D7-C7195C8716F8}"/>
              </a:ext>
            </a:extLst>
          </p:cNvPr>
          <p:cNvCxnSpPr>
            <a:cxnSpLocks/>
          </p:cNvCxnSpPr>
          <p:nvPr/>
        </p:nvCxnSpPr>
        <p:spPr>
          <a:xfrm flipH="1">
            <a:off x="3560275" y="1896020"/>
            <a:ext cx="524126" cy="585723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140F5F02-361E-4988-A522-CA20628DF281}"/>
              </a:ext>
            </a:extLst>
          </p:cNvPr>
          <p:cNvSpPr txBox="1"/>
          <p:nvPr/>
        </p:nvSpPr>
        <p:spPr>
          <a:xfrm>
            <a:off x="3436393" y="4536968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(25)</a:t>
            </a:r>
          </a:p>
        </p:txBody>
      </p:sp>
    </p:spTree>
    <p:extLst>
      <p:ext uri="{BB962C8B-B14F-4D97-AF65-F5344CB8AC3E}">
        <p14:creationId xmlns:p14="http://schemas.microsoft.com/office/powerpoint/2010/main" val="6180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erade Verbindung mit Pfeil 73">
            <a:extLst>
              <a:ext uri="{FF2B5EF4-FFF2-40B4-BE49-F238E27FC236}">
                <a16:creationId xmlns:a16="http://schemas.microsoft.com/office/drawing/2014/main" id="{B1B26505-50B7-43D0-98E0-3DD223694911}"/>
              </a:ext>
            </a:extLst>
          </p:cNvPr>
          <p:cNvCxnSpPr/>
          <p:nvPr/>
        </p:nvCxnSpPr>
        <p:spPr>
          <a:xfrm flipH="1">
            <a:off x="5545340" y="4530789"/>
            <a:ext cx="0" cy="432000"/>
          </a:xfrm>
          <a:prstGeom prst="straightConnector1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>
            <a:extLst>
              <a:ext uri="{FF2B5EF4-FFF2-40B4-BE49-F238E27FC236}">
                <a16:creationId xmlns:a16="http://schemas.microsoft.com/office/drawing/2014/main" id="{3C857471-2D1E-4E9F-BC7B-9E1CAE11FE93}"/>
              </a:ext>
            </a:extLst>
          </p:cNvPr>
          <p:cNvCxnSpPr/>
          <p:nvPr/>
        </p:nvCxnSpPr>
        <p:spPr>
          <a:xfrm flipH="1">
            <a:off x="5129704" y="4537871"/>
            <a:ext cx="0" cy="432000"/>
          </a:xfrm>
          <a:prstGeom prst="straightConnector1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0046AEE-427A-4801-91DC-57B780B9CB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2745557" cy="2956500"/>
          </a:xfrm>
        </p:spPr>
        <p:txBody>
          <a:bodyPr/>
          <a:lstStyle/>
          <a:p>
            <a:r>
              <a:rPr lang="de-DE" dirty="0"/>
              <a:t>Pflanzen </a:t>
            </a:r>
            <a:r>
              <a:rPr lang="de-DE" b="1" dirty="0"/>
              <a:t>filtern Schadstoffe </a:t>
            </a:r>
            <a:r>
              <a:rPr lang="de-DE" dirty="0"/>
              <a:t>aus der Luft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2612D1C-C93B-418D-9ACB-B74CB3B146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1550" y="617854"/>
            <a:ext cx="2863603" cy="394377"/>
          </a:xfrm>
        </p:spPr>
        <p:txBody>
          <a:bodyPr/>
          <a:lstStyle/>
          <a:p>
            <a:r>
              <a:rPr lang="de-DE" dirty="0"/>
              <a:t>Schadstofffilter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0439A0D5-7750-4809-B7F1-B76260863703}"/>
              </a:ext>
            </a:extLst>
          </p:cNvPr>
          <p:cNvSpPr txBox="1">
            <a:spLocks/>
          </p:cNvSpPr>
          <p:nvPr/>
        </p:nvSpPr>
        <p:spPr>
          <a:xfrm>
            <a:off x="5007586" y="617854"/>
            <a:ext cx="2818443" cy="39437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Regenwasser-rückhalt</a:t>
            </a:r>
          </a:p>
        </p:txBody>
      </p:sp>
      <p:sp>
        <p:nvSpPr>
          <p:cNvPr id="5" name="Textplatzhalter 1">
            <a:extLst>
              <a:ext uri="{FF2B5EF4-FFF2-40B4-BE49-F238E27FC236}">
                <a16:creationId xmlns:a16="http://schemas.microsoft.com/office/drawing/2014/main" id="{C1D56765-14CF-4424-96F7-EBE3F18A592F}"/>
              </a:ext>
            </a:extLst>
          </p:cNvPr>
          <p:cNvSpPr txBox="1">
            <a:spLocks/>
          </p:cNvSpPr>
          <p:nvPr/>
        </p:nvSpPr>
        <p:spPr>
          <a:xfrm>
            <a:off x="4990383" y="1642454"/>
            <a:ext cx="2877537" cy="29565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342900" indent="-342900" algn="l" defTabSz="342900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Unversiegelte und bewachsene Flächen </a:t>
            </a:r>
            <a:r>
              <a:rPr lang="de-DE" b="1" dirty="0"/>
              <a:t>nehmen Niederschläge vorübergehend auf </a:t>
            </a:r>
            <a:r>
              <a:rPr lang="de-DE" dirty="0"/>
              <a:t>und entlasten die Kanalisation bei Starkregenereignissen</a:t>
            </a:r>
          </a:p>
        </p:txBody>
      </p:sp>
      <p:sp>
        <p:nvSpPr>
          <p:cNvPr id="7" name="Titel 4">
            <a:extLst>
              <a:ext uri="{FF2B5EF4-FFF2-40B4-BE49-F238E27FC236}">
                <a16:creationId xmlns:a16="http://schemas.microsoft.com/office/drawing/2014/main" id="{A819B347-D19B-47BB-869E-E4981850487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8" name="Grafik 7" descr="Laubbaum">
            <a:extLst>
              <a:ext uri="{FF2B5EF4-FFF2-40B4-BE49-F238E27FC236}">
                <a16:creationId xmlns:a16="http://schemas.microsoft.com/office/drawing/2014/main" id="{BDC61A58-C264-4AB1-8D1C-A8E1AF9F1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267537" y="2390884"/>
            <a:ext cx="2139905" cy="2139905"/>
          </a:xfrm>
          <a:prstGeom prst="rect">
            <a:avLst/>
          </a:prstGeom>
        </p:spPr>
      </p:pic>
      <p:sp>
        <p:nvSpPr>
          <p:cNvPr id="6" name="Wolke 5">
            <a:extLst>
              <a:ext uri="{FF2B5EF4-FFF2-40B4-BE49-F238E27FC236}">
                <a16:creationId xmlns:a16="http://schemas.microsoft.com/office/drawing/2014/main" id="{94F573CF-D12A-436D-9690-C9D12876E1D1}"/>
              </a:ext>
            </a:extLst>
          </p:cNvPr>
          <p:cNvSpPr/>
          <p:nvPr/>
        </p:nvSpPr>
        <p:spPr>
          <a:xfrm>
            <a:off x="2096707" y="2015429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9" name="Wolke 8">
            <a:extLst>
              <a:ext uri="{FF2B5EF4-FFF2-40B4-BE49-F238E27FC236}">
                <a16:creationId xmlns:a16="http://schemas.microsoft.com/office/drawing/2014/main" id="{57986864-14FD-41B0-AE7E-E077C82D2768}"/>
              </a:ext>
            </a:extLst>
          </p:cNvPr>
          <p:cNvSpPr/>
          <p:nvPr/>
        </p:nvSpPr>
        <p:spPr>
          <a:xfrm>
            <a:off x="2933230" y="3222331"/>
            <a:ext cx="117152" cy="121591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Wolke 9">
            <a:extLst>
              <a:ext uri="{FF2B5EF4-FFF2-40B4-BE49-F238E27FC236}">
                <a16:creationId xmlns:a16="http://schemas.microsoft.com/office/drawing/2014/main" id="{6D0CD137-BBE2-414A-B129-AF0A1481A0E1}"/>
              </a:ext>
            </a:extLst>
          </p:cNvPr>
          <p:cNvSpPr/>
          <p:nvPr/>
        </p:nvSpPr>
        <p:spPr>
          <a:xfrm>
            <a:off x="1394014" y="2248820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Wolke 11">
            <a:extLst>
              <a:ext uri="{FF2B5EF4-FFF2-40B4-BE49-F238E27FC236}">
                <a16:creationId xmlns:a16="http://schemas.microsoft.com/office/drawing/2014/main" id="{525E89DC-FF45-43CF-B9A1-E67972697E6D}"/>
              </a:ext>
            </a:extLst>
          </p:cNvPr>
          <p:cNvSpPr/>
          <p:nvPr/>
        </p:nvSpPr>
        <p:spPr>
          <a:xfrm>
            <a:off x="1526179" y="3287138"/>
            <a:ext cx="117152" cy="121591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Wolke 12">
            <a:extLst>
              <a:ext uri="{FF2B5EF4-FFF2-40B4-BE49-F238E27FC236}">
                <a16:creationId xmlns:a16="http://schemas.microsoft.com/office/drawing/2014/main" id="{FBEE5A2D-45A3-4E3B-9667-5770874C0563}"/>
              </a:ext>
            </a:extLst>
          </p:cNvPr>
          <p:cNvSpPr/>
          <p:nvPr/>
        </p:nvSpPr>
        <p:spPr>
          <a:xfrm>
            <a:off x="1839500" y="2843555"/>
            <a:ext cx="117152" cy="121591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Wolke 13">
            <a:extLst>
              <a:ext uri="{FF2B5EF4-FFF2-40B4-BE49-F238E27FC236}">
                <a16:creationId xmlns:a16="http://schemas.microsoft.com/office/drawing/2014/main" id="{B59FF4FD-B3C6-433C-8731-7DF551D0B47B}"/>
              </a:ext>
            </a:extLst>
          </p:cNvPr>
          <p:cNvSpPr/>
          <p:nvPr/>
        </p:nvSpPr>
        <p:spPr>
          <a:xfrm>
            <a:off x="3208440" y="2721963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Wolke 14">
            <a:extLst>
              <a:ext uri="{FF2B5EF4-FFF2-40B4-BE49-F238E27FC236}">
                <a16:creationId xmlns:a16="http://schemas.microsoft.com/office/drawing/2014/main" id="{7AC1334C-81B5-4C19-A9FD-E4AFC465855D}"/>
              </a:ext>
            </a:extLst>
          </p:cNvPr>
          <p:cNvSpPr/>
          <p:nvPr/>
        </p:nvSpPr>
        <p:spPr>
          <a:xfrm>
            <a:off x="2541398" y="2782759"/>
            <a:ext cx="117152" cy="121591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Wolke 15">
            <a:extLst>
              <a:ext uri="{FF2B5EF4-FFF2-40B4-BE49-F238E27FC236}">
                <a16:creationId xmlns:a16="http://schemas.microsoft.com/office/drawing/2014/main" id="{32640363-32AD-4B90-968E-541F477C832C}"/>
              </a:ext>
            </a:extLst>
          </p:cNvPr>
          <p:cNvSpPr/>
          <p:nvPr/>
        </p:nvSpPr>
        <p:spPr>
          <a:xfrm>
            <a:off x="1160313" y="2998749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Wolke 16">
            <a:extLst>
              <a:ext uri="{FF2B5EF4-FFF2-40B4-BE49-F238E27FC236}">
                <a16:creationId xmlns:a16="http://schemas.microsoft.com/office/drawing/2014/main" id="{A492254B-1516-4063-AA86-FCD93B93803F}"/>
              </a:ext>
            </a:extLst>
          </p:cNvPr>
          <p:cNvSpPr/>
          <p:nvPr/>
        </p:nvSpPr>
        <p:spPr>
          <a:xfrm>
            <a:off x="1026238" y="2049662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Wolke 17">
            <a:extLst>
              <a:ext uri="{FF2B5EF4-FFF2-40B4-BE49-F238E27FC236}">
                <a16:creationId xmlns:a16="http://schemas.microsoft.com/office/drawing/2014/main" id="{0DFA95BC-1ADD-49D4-A9BE-22B52636D14F}"/>
              </a:ext>
            </a:extLst>
          </p:cNvPr>
          <p:cNvSpPr/>
          <p:nvPr/>
        </p:nvSpPr>
        <p:spPr>
          <a:xfrm>
            <a:off x="2547806" y="2244445"/>
            <a:ext cx="117152" cy="121591"/>
          </a:xfrm>
          <a:prstGeom prst="cloud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7A3BE4C-F225-4837-85D3-833A1E0B4A9F}"/>
              </a:ext>
            </a:extLst>
          </p:cNvPr>
          <p:cNvCxnSpPr>
            <a:cxnSpLocks/>
          </p:cNvCxnSpPr>
          <p:nvPr/>
        </p:nvCxnSpPr>
        <p:spPr>
          <a:xfrm>
            <a:off x="1508562" y="2367056"/>
            <a:ext cx="359492" cy="471955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4B993F61-D893-4C31-815A-818BFFAE53BD}"/>
              </a:ext>
            </a:extLst>
          </p:cNvPr>
          <p:cNvCxnSpPr>
            <a:cxnSpLocks/>
          </p:cNvCxnSpPr>
          <p:nvPr/>
        </p:nvCxnSpPr>
        <p:spPr>
          <a:xfrm flipH="1">
            <a:off x="3004785" y="2874641"/>
            <a:ext cx="181836" cy="369808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8229C51B-4347-4A76-B40E-DDA85C5CE69D}"/>
              </a:ext>
            </a:extLst>
          </p:cNvPr>
          <p:cNvSpPr/>
          <p:nvPr/>
        </p:nvSpPr>
        <p:spPr>
          <a:xfrm>
            <a:off x="1692543" y="4415384"/>
            <a:ext cx="491809" cy="193026"/>
          </a:xfrm>
          <a:custGeom>
            <a:avLst/>
            <a:gdLst>
              <a:gd name="connsiteX0" fmla="*/ 213360 w 213360"/>
              <a:gd name="connsiteY0" fmla="*/ 0 h 228600"/>
              <a:gd name="connsiteX1" fmla="*/ 172720 w 213360"/>
              <a:gd name="connsiteY1" fmla="*/ 177800 h 228600"/>
              <a:gd name="connsiteX2" fmla="*/ 0 w 213360"/>
              <a:gd name="connsiteY2" fmla="*/ 228600 h 228600"/>
              <a:gd name="connsiteX3" fmla="*/ 0 w 213360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" h="228600">
                <a:moveTo>
                  <a:pt x="213360" y="0"/>
                </a:moveTo>
                <a:cubicBezTo>
                  <a:pt x="210820" y="69850"/>
                  <a:pt x="208280" y="139700"/>
                  <a:pt x="172720" y="177800"/>
                </a:cubicBezTo>
                <a:cubicBezTo>
                  <a:pt x="137160" y="215900"/>
                  <a:pt x="0" y="228600"/>
                  <a:pt x="0" y="228600"/>
                </a:cubicBezTo>
                <a:lnTo>
                  <a:pt x="0" y="228600"/>
                </a:lnTo>
              </a:path>
            </a:pathLst>
          </a:custGeom>
          <a:noFill/>
          <a:ln w="31750">
            <a:solidFill>
              <a:srgbClr val="996600"/>
            </a:solidFill>
            <a:bevel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18B37B54-1C44-4375-8D5E-0819ECC1CBB8}"/>
              </a:ext>
            </a:extLst>
          </p:cNvPr>
          <p:cNvSpPr/>
          <p:nvPr/>
        </p:nvSpPr>
        <p:spPr>
          <a:xfrm flipH="1">
            <a:off x="2385330" y="4415384"/>
            <a:ext cx="491809" cy="193026"/>
          </a:xfrm>
          <a:custGeom>
            <a:avLst/>
            <a:gdLst>
              <a:gd name="connsiteX0" fmla="*/ 213360 w 213360"/>
              <a:gd name="connsiteY0" fmla="*/ 0 h 228600"/>
              <a:gd name="connsiteX1" fmla="*/ 172720 w 213360"/>
              <a:gd name="connsiteY1" fmla="*/ 177800 h 228600"/>
              <a:gd name="connsiteX2" fmla="*/ 0 w 213360"/>
              <a:gd name="connsiteY2" fmla="*/ 228600 h 228600"/>
              <a:gd name="connsiteX3" fmla="*/ 0 w 213360"/>
              <a:gd name="connsiteY3" fmla="*/ 22860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360" h="228600">
                <a:moveTo>
                  <a:pt x="213360" y="0"/>
                </a:moveTo>
                <a:cubicBezTo>
                  <a:pt x="210820" y="69850"/>
                  <a:pt x="208280" y="139700"/>
                  <a:pt x="172720" y="177800"/>
                </a:cubicBezTo>
                <a:cubicBezTo>
                  <a:pt x="137160" y="215900"/>
                  <a:pt x="0" y="228600"/>
                  <a:pt x="0" y="228600"/>
                </a:cubicBezTo>
                <a:lnTo>
                  <a:pt x="0" y="228600"/>
                </a:lnTo>
              </a:path>
            </a:pathLst>
          </a:custGeom>
          <a:noFill/>
          <a:ln w="31750">
            <a:solidFill>
              <a:srgbClr val="996600"/>
            </a:solidFill>
            <a:bevel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Freihandform: Form 29">
            <a:extLst>
              <a:ext uri="{FF2B5EF4-FFF2-40B4-BE49-F238E27FC236}">
                <a16:creationId xmlns:a16="http://schemas.microsoft.com/office/drawing/2014/main" id="{8A9853DF-7E4A-4EA5-AC38-93770C6360CF}"/>
              </a:ext>
            </a:extLst>
          </p:cNvPr>
          <p:cNvSpPr/>
          <p:nvPr/>
        </p:nvSpPr>
        <p:spPr>
          <a:xfrm>
            <a:off x="1841105" y="4603900"/>
            <a:ext cx="53899" cy="85789"/>
          </a:xfrm>
          <a:custGeom>
            <a:avLst/>
            <a:gdLst>
              <a:gd name="connsiteX0" fmla="*/ 0 w 66252"/>
              <a:gd name="connsiteY0" fmla="*/ 101600 h 101600"/>
              <a:gd name="connsiteX1" fmla="*/ 40640 w 66252"/>
              <a:gd name="connsiteY1" fmla="*/ 66040 h 101600"/>
              <a:gd name="connsiteX2" fmla="*/ 45720 w 66252"/>
              <a:gd name="connsiteY2" fmla="*/ 50800 h 101600"/>
              <a:gd name="connsiteX3" fmla="*/ 66040 w 66252"/>
              <a:gd name="connsiteY3" fmla="*/ 0 h 1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52" h="101600">
                <a:moveTo>
                  <a:pt x="0" y="101600"/>
                </a:moveTo>
                <a:cubicBezTo>
                  <a:pt x="23718" y="87369"/>
                  <a:pt x="27144" y="89658"/>
                  <a:pt x="40640" y="66040"/>
                </a:cubicBezTo>
                <a:cubicBezTo>
                  <a:pt x="43297" y="61391"/>
                  <a:pt x="43119" y="55481"/>
                  <a:pt x="45720" y="50800"/>
                </a:cubicBezTo>
                <a:cubicBezTo>
                  <a:pt x="69797" y="7461"/>
                  <a:pt x="66040" y="36537"/>
                  <a:pt x="66040" y="0"/>
                </a:cubicBezTo>
              </a:path>
            </a:pathLst>
          </a:custGeom>
          <a:noFill/>
          <a:ln w="15875">
            <a:solidFill>
              <a:srgbClr val="9966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4E8604EE-D2CA-409B-8AA7-CF1E063CA208}"/>
              </a:ext>
            </a:extLst>
          </p:cNvPr>
          <p:cNvSpPr/>
          <p:nvPr/>
        </p:nvSpPr>
        <p:spPr>
          <a:xfrm flipH="1">
            <a:off x="2214836" y="4444988"/>
            <a:ext cx="45719" cy="287394"/>
          </a:xfrm>
          <a:custGeom>
            <a:avLst/>
            <a:gdLst>
              <a:gd name="connsiteX0" fmla="*/ 0 w 0"/>
              <a:gd name="connsiteY0" fmla="*/ 0 h 340360"/>
              <a:gd name="connsiteX1" fmla="*/ 0 w 0"/>
              <a:gd name="connsiteY1" fmla="*/ 340360 h 34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40360">
                <a:moveTo>
                  <a:pt x="0" y="0"/>
                </a:moveTo>
                <a:lnTo>
                  <a:pt x="0" y="340360"/>
                </a:lnTo>
              </a:path>
            </a:pathLst>
          </a:custGeom>
          <a:noFill/>
          <a:ln w="31750">
            <a:solidFill>
              <a:srgbClr val="996600"/>
            </a:solidFill>
            <a:bevel/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Freihandform: Form 31">
            <a:extLst>
              <a:ext uri="{FF2B5EF4-FFF2-40B4-BE49-F238E27FC236}">
                <a16:creationId xmlns:a16="http://schemas.microsoft.com/office/drawing/2014/main" id="{CA31FDEA-AABB-436B-A185-E31331B8EB54}"/>
              </a:ext>
            </a:extLst>
          </p:cNvPr>
          <p:cNvSpPr/>
          <p:nvPr/>
        </p:nvSpPr>
        <p:spPr>
          <a:xfrm>
            <a:off x="2490977" y="4598954"/>
            <a:ext cx="157048" cy="102947"/>
          </a:xfrm>
          <a:custGeom>
            <a:avLst/>
            <a:gdLst>
              <a:gd name="connsiteX0" fmla="*/ 0 w 193040"/>
              <a:gd name="connsiteY0" fmla="*/ 0 h 121920"/>
              <a:gd name="connsiteX1" fmla="*/ 111760 w 193040"/>
              <a:gd name="connsiteY1" fmla="*/ 35560 h 121920"/>
              <a:gd name="connsiteX2" fmla="*/ 121920 w 193040"/>
              <a:gd name="connsiteY2" fmla="*/ 50800 h 121920"/>
              <a:gd name="connsiteX3" fmla="*/ 137160 w 193040"/>
              <a:gd name="connsiteY3" fmla="*/ 60960 h 121920"/>
              <a:gd name="connsiteX4" fmla="*/ 147320 w 193040"/>
              <a:gd name="connsiteY4" fmla="*/ 81280 h 121920"/>
              <a:gd name="connsiteX5" fmla="*/ 162560 w 193040"/>
              <a:gd name="connsiteY5" fmla="*/ 86360 h 121920"/>
              <a:gd name="connsiteX6" fmla="*/ 177800 w 193040"/>
              <a:gd name="connsiteY6" fmla="*/ 101600 h 121920"/>
              <a:gd name="connsiteX7" fmla="*/ 193040 w 193040"/>
              <a:gd name="connsiteY7" fmla="*/ 121920 h 12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040" h="121920">
                <a:moveTo>
                  <a:pt x="0" y="0"/>
                </a:moveTo>
                <a:cubicBezTo>
                  <a:pt x="37253" y="11853"/>
                  <a:pt x="90075" y="3032"/>
                  <a:pt x="111760" y="35560"/>
                </a:cubicBezTo>
                <a:cubicBezTo>
                  <a:pt x="115147" y="40640"/>
                  <a:pt x="117603" y="46483"/>
                  <a:pt x="121920" y="50800"/>
                </a:cubicBezTo>
                <a:cubicBezTo>
                  <a:pt x="126237" y="55117"/>
                  <a:pt x="132080" y="57573"/>
                  <a:pt x="137160" y="60960"/>
                </a:cubicBezTo>
                <a:cubicBezTo>
                  <a:pt x="140547" y="67733"/>
                  <a:pt x="141965" y="75925"/>
                  <a:pt x="147320" y="81280"/>
                </a:cubicBezTo>
                <a:cubicBezTo>
                  <a:pt x="151106" y="85066"/>
                  <a:pt x="158105" y="83390"/>
                  <a:pt x="162560" y="86360"/>
                </a:cubicBezTo>
                <a:cubicBezTo>
                  <a:pt x="168538" y="90345"/>
                  <a:pt x="172720" y="96520"/>
                  <a:pt x="177800" y="101600"/>
                </a:cubicBezTo>
                <a:cubicBezTo>
                  <a:pt x="184077" y="120432"/>
                  <a:pt x="178091" y="114445"/>
                  <a:pt x="193040" y="121920"/>
                </a:cubicBezTo>
              </a:path>
            </a:pathLst>
          </a:custGeom>
          <a:noFill/>
          <a:ln w="15875">
            <a:solidFill>
              <a:srgbClr val="9966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Freihandform: Form 32">
            <a:extLst>
              <a:ext uri="{FF2B5EF4-FFF2-40B4-BE49-F238E27FC236}">
                <a16:creationId xmlns:a16="http://schemas.microsoft.com/office/drawing/2014/main" id="{706095BC-2F6C-470F-9F1F-FCC4D12A5714}"/>
              </a:ext>
            </a:extLst>
          </p:cNvPr>
          <p:cNvSpPr/>
          <p:nvPr/>
        </p:nvSpPr>
        <p:spPr>
          <a:xfrm>
            <a:off x="2251249" y="4616432"/>
            <a:ext cx="152915" cy="98663"/>
          </a:xfrm>
          <a:custGeom>
            <a:avLst/>
            <a:gdLst>
              <a:gd name="connsiteX0" fmla="*/ 0 w 187960"/>
              <a:gd name="connsiteY0" fmla="*/ 0 h 116846"/>
              <a:gd name="connsiteX1" fmla="*/ 20320 w 187960"/>
              <a:gd name="connsiteY1" fmla="*/ 30480 h 116846"/>
              <a:gd name="connsiteX2" fmla="*/ 45720 w 187960"/>
              <a:gd name="connsiteY2" fmla="*/ 66040 h 116846"/>
              <a:gd name="connsiteX3" fmla="*/ 60960 w 187960"/>
              <a:gd name="connsiteY3" fmla="*/ 71120 h 116846"/>
              <a:gd name="connsiteX4" fmla="*/ 81280 w 187960"/>
              <a:gd name="connsiteY4" fmla="*/ 81280 h 116846"/>
              <a:gd name="connsiteX5" fmla="*/ 96520 w 187960"/>
              <a:gd name="connsiteY5" fmla="*/ 91440 h 116846"/>
              <a:gd name="connsiteX6" fmla="*/ 111760 w 187960"/>
              <a:gd name="connsiteY6" fmla="*/ 96520 h 116846"/>
              <a:gd name="connsiteX7" fmla="*/ 162560 w 187960"/>
              <a:gd name="connsiteY7" fmla="*/ 111760 h 116846"/>
              <a:gd name="connsiteX8" fmla="*/ 187960 w 187960"/>
              <a:gd name="connsiteY8" fmla="*/ 116840 h 116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7960" h="116846">
                <a:moveTo>
                  <a:pt x="0" y="0"/>
                </a:moveTo>
                <a:cubicBezTo>
                  <a:pt x="6773" y="10160"/>
                  <a:pt x="14038" y="20009"/>
                  <a:pt x="20320" y="30480"/>
                </a:cubicBezTo>
                <a:cubicBezTo>
                  <a:pt x="30914" y="48137"/>
                  <a:pt x="27761" y="54068"/>
                  <a:pt x="45720" y="66040"/>
                </a:cubicBezTo>
                <a:cubicBezTo>
                  <a:pt x="50175" y="69010"/>
                  <a:pt x="56038" y="69011"/>
                  <a:pt x="60960" y="71120"/>
                </a:cubicBezTo>
                <a:cubicBezTo>
                  <a:pt x="67921" y="74103"/>
                  <a:pt x="74705" y="77523"/>
                  <a:pt x="81280" y="81280"/>
                </a:cubicBezTo>
                <a:cubicBezTo>
                  <a:pt x="86581" y="84309"/>
                  <a:pt x="91059" y="88710"/>
                  <a:pt x="96520" y="91440"/>
                </a:cubicBezTo>
                <a:cubicBezTo>
                  <a:pt x="101309" y="93835"/>
                  <a:pt x="106746" y="94640"/>
                  <a:pt x="111760" y="96520"/>
                </a:cubicBezTo>
                <a:cubicBezTo>
                  <a:pt x="155920" y="113080"/>
                  <a:pt x="118045" y="101868"/>
                  <a:pt x="162560" y="111760"/>
                </a:cubicBezTo>
                <a:cubicBezTo>
                  <a:pt x="187268" y="117251"/>
                  <a:pt x="175232" y="116840"/>
                  <a:pt x="187960" y="116840"/>
                </a:cubicBezTo>
              </a:path>
            </a:pathLst>
          </a:custGeom>
          <a:noFill/>
          <a:ln w="15875">
            <a:solidFill>
              <a:srgbClr val="9966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Freihandform: Form 33">
            <a:extLst>
              <a:ext uri="{FF2B5EF4-FFF2-40B4-BE49-F238E27FC236}">
                <a16:creationId xmlns:a16="http://schemas.microsoft.com/office/drawing/2014/main" id="{0B94B2E0-7CEB-48AA-89BC-3A1EE335E112}"/>
              </a:ext>
            </a:extLst>
          </p:cNvPr>
          <p:cNvSpPr/>
          <p:nvPr/>
        </p:nvSpPr>
        <p:spPr>
          <a:xfrm>
            <a:off x="2081528" y="4506723"/>
            <a:ext cx="132331" cy="152193"/>
          </a:xfrm>
          <a:custGeom>
            <a:avLst/>
            <a:gdLst>
              <a:gd name="connsiteX0" fmla="*/ 162658 w 162658"/>
              <a:gd name="connsiteY0" fmla="*/ 0 h 180242"/>
              <a:gd name="connsiteX1" fmla="*/ 96715 w 162658"/>
              <a:gd name="connsiteY1" fmla="*/ 131884 h 180242"/>
              <a:gd name="connsiteX2" fmla="*/ 0 w 162658"/>
              <a:gd name="connsiteY2" fmla="*/ 180242 h 180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2658" h="180242">
                <a:moveTo>
                  <a:pt x="162658" y="0"/>
                </a:moveTo>
                <a:cubicBezTo>
                  <a:pt x="143241" y="50922"/>
                  <a:pt x="123825" y="101844"/>
                  <a:pt x="96715" y="131884"/>
                </a:cubicBezTo>
                <a:cubicBezTo>
                  <a:pt x="69605" y="161924"/>
                  <a:pt x="34802" y="171083"/>
                  <a:pt x="0" y="180242"/>
                </a:cubicBezTo>
              </a:path>
            </a:pathLst>
          </a:custGeom>
          <a:noFill/>
          <a:ln w="15875">
            <a:solidFill>
              <a:srgbClr val="99660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Grafik 38" descr="Regen">
            <a:extLst>
              <a:ext uri="{FF2B5EF4-FFF2-40B4-BE49-F238E27FC236}">
                <a16:creationId xmlns:a16="http://schemas.microsoft.com/office/drawing/2014/main" id="{80B41823-08A7-456E-B7FD-EA04258F79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688474" y="1483916"/>
            <a:ext cx="1587548" cy="1587548"/>
          </a:xfrm>
          <a:prstGeom prst="rect">
            <a:avLst/>
          </a:prstGeom>
        </p:spPr>
      </p:pic>
      <p:pic>
        <p:nvPicPr>
          <p:cNvPr id="42" name="Grafik 41" descr="Wasser">
            <a:extLst>
              <a:ext uri="{FF2B5EF4-FFF2-40B4-BE49-F238E27FC236}">
                <a16:creationId xmlns:a16="http://schemas.microsoft.com/office/drawing/2014/main" id="{1A8B0028-84FD-4575-A887-2C804039F7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78002" y="4307946"/>
            <a:ext cx="255784" cy="255784"/>
          </a:xfrm>
          <a:prstGeom prst="rect">
            <a:avLst/>
          </a:prstGeom>
        </p:spPr>
      </p:pic>
      <p:pic>
        <p:nvPicPr>
          <p:cNvPr id="43" name="Grafik 42" descr="Wasser">
            <a:extLst>
              <a:ext uri="{FF2B5EF4-FFF2-40B4-BE49-F238E27FC236}">
                <a16:creationId xmlns:a16="http://schemas.microsoft.com/office/drawing/2014/main" id="{44A7B911-A075-4E02-BE01-19E7D38BDA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494776" y="4609606"/>
            <a:ext cx="255784" cy="255784"/>
          </a:xfrm>
          <a:prstGeom prst="rect">
            <a:avLst/>
          </a:prstGeom>
        </p:spPr>
      </p:pic>
      <p:pic>
        <p:nvPicPr>
          <p:cNvPr id="44" name="Grafik 43" descr="Wasser">
            <a:extLst>
              <a:ext uri="{FF2B5EF4-FFF2-40B4-BE49-F238E27FC236}">
                <a16:creationId xmlns:a16="http://schemas.microsoft.com/office/drawing/2014/main" id="{EFA0933E-7029-4B04-BEA9-078A91B0FB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292022" y="4665763"/>
            <a:ext cx="255784" cy="255784"/>
          </a:xfrm>
          <a:prstGeom prst="rect">
            <a:avLst/>
          </a:prstGeom>
        </p:spPr>
      </p:pic>
      <p:pic>
        <p:nvPicPr>
          <p:cNvPr id="45" name="Grafik 44" descr="Wasser">
            <a:extLst>
              <a:ext uri="{FF2B5EF4-FFF2-40B4-BE49-F238E27FC236}">
                <a16:creationId xmlns:a16="http://schemas.microsoft.com/office/drawing/2014/main" id="{81C30CBF-58EE-4740-B456-D5E09E89BD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930412" y="4667328"/>
            <a:ext cx="255784" cy="255784"/>
          </a:xfrm>
          <a:prstGeom prst="rect">
            <a:avLst/>
          </a:prstGeom>
        </p:spPr>
      </p:pic>
      <p:pic>
        <p:nvPicPr>
          <p:cNvPr id="46" name="Grafik 45" descr="Wasser">
            <a:extLst>
              <a:ext uri="{FF2B5EF4-FFF2-40B4-BE49-F238E27FC236}">
                <a16:creationId xmlns:a16="http://schemas.microsoft.com/office/drawing/2014/main" id="{41BB4AE0-85A5-4963-AB6E-802C6D6B2C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813529" y="4666355"/>
            <a:ext cx="255784" cy="255784"/>
          </a:xfrm>
          <a:prstGeom prst="rect">
            <a:avLst/>
          </a:prstGeom>
        </p:spPr>
      </p:pic>
      <p:pic>
        <p:nvPicPr>
          <p:cNvPr id="47" name="Grafik 46" descr="Wasser">
            <a:extLst>
              <a:ext uri="{FF2B5EF4-FFF2-40B4-BE49-F238E27FC236}">
                <a16:creationId xmlns:a16="http://schemas.microsoft.com/office/drawing/2014/main" id="{26CA6136-29BA-4748-9658-370574FBA0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150457" y="3500496"/>
            <a:ext cx="255784" cy="255784"/>
          </a:xfrm>
          <a:prstGeom prst="rect">
            <a:avLst/>
          </a:prstGeom>
        </p:spPr>
      </p:pic>
      <p:pic>
        <p:nvPicPr>
          <p:cNvPr id="48" name="Grafik 47" descr="Wasser">
            <a:extLst>
              <a:ext uri="{FF2B5EF4-FFF2-40B4-BE49-F238E27FC236}">
                <a16:creationId xmlns:a16="http://schemas.microsoft.com/office/drawing/2014/main" id="{2975EF30-F103-4073-9184-ECF73736D9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57714" y="3855000"/>
            <a:ext cx="255784" cy="255784"/>
          </a:xfrm>
          <a:prstGeom prst="rect">
            <a:avLst/>
          </a:prstGeom>
        </p:spPr>
      </p:pic>
      <p:pic>
        <p:nvPicPr>
          <p:cNvPr id="49" name="Grafik 48" descr="Wasser">
            <a:extLst>
              <a:ext uri="{FF2B5EF4-FFF2-40B4-BE49-F238E27FC236}">
                <a16:creationId xmlns:a16="http://schemas.microsoft.com/office/drawing/2014/main" id="{128322EC-223B-4A60-BF25-E29B1B3DB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932989" y="2950798"/>
            <a:ext cx="255784" cy="255784"/>
          </a:xfrm>
          <a:prstGeom prst="rect">
            <a:avLst/>
          </a:prstGeom>
        </p:spPr>
      </p:pic>
      <p:pic>
        <p:nvPicPr>
          <p:cNvPr id="50" name="Grafik 49" descr="Wasser">
            <a:extLst>
              <a:ext uri="{FF2B5EF4-FFF2-40B4-BE49-F238E27FC236}">
                <a16:creationId xmlns:a16="http://schemas.microsoft.com/office/drawing/2014/main" id="{E04BB050-9280-47F3-A5C6-BFCDF8A3E0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07854" y="3811437"/>
            <a:ext cx="274066" cy="274066"/>
          </a:xfrm>
          <a:prstGeom prst="rect">
            <a:avLst/>
          </a:prstGeom>
        </p:spPr>
      </p:pic>
      <p:pic>
        <p:nvPicPr>
          <p:cNvPr id="53" name="Grafik 52" descr="Wasser">
            <a:extLst>
              <a:ext uri="{FF2B5EF4-FFF2-40B4-BE49-F238E27FC236}">
                <a16:creationId xmlns:a16="http://schemas.microsoft.com/office/drawing/2014/main" id="{EBAEA248-ABB1-41AF-A48A-F4D276AB3C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587718" y="3276864"/>
            <a:ext cx="255784" cy="255784"/>
          </a:xfrm>
          <a:prstGeom prst="rect">
            <a:avLst/>
          </a:prstGeom>
        </p:spPr>
      </p:pic>
      <p:pic>
        <p:nvPicPr>
          <p:cNvPr id="55" name="Grafik 54" descr="Wasser">
            <a:extLst>
              <a:ext uri="{FF2B5EF4-FFF2-40B4-BE49-F238E27FC236}">
                <a16:creationId xmlns:a16="http://schemas.microsoft.com/office/drawing/2014/main" id="{0036A30D-8D21-4E35-98E4-9029707798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311386" y="3840840"/>
            <a:ext cx="255784" cy="255784"/>
          </a:xfrm>
          <a:prstGeom prst="rect">
            <a:avLst/>
          </a:prstGeom>
        </p:spPr>
      </p:pic>
      <p:cxnSp>
        <p:nvCxnSpPr>
          <p:cNvPr id="57" name="Gerader Verbinder 56">
            <a:extLst>
              <a:ext uri="{FF2B5EF4-FFF2-40B4-BE49-F238E27FC236}">
                <a16:creationId xmlns:a16="http://schemas.microsoft.com/office/drawing/2014/main" id="{81F22B40-AEDD-44AB-935D-D9613388BE5B}"/>
              </a:ext>
            </a:extLst>
          </p:cNvPr>
          <p:cNvCxnSpPr>
            <a:cxnSpLocks/>
          </p:cNvCxnSpPr>
          <p:nvPr/>
        </p:nvCxnSpPr>
        <p:spPr>
          <a:xfrm>
            <a:off x="3538357" y="4469155"/>
            <a:ext cx="1717050" cy="37568"/>
          </a:xfrm>
          <a:prstGeom prst="line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Wolke 59">
            <a:extLst>
              <a:ext uri="{FF2B5EF4-FFF2-40B4-BE49-F238E27FC236}">
                <a16:creationId xmlns:a16="http://schemas.microsoft.com/office/drawing/2014/main" id="{9B8B01D2-87B8-45F2-A616-BDD89C0C57F9}"/>
              </a:ext>
            </a:extLst>
          </p:cNvPr>
          <p:cNvSpPr/>
          <p:nvPr/>
        </p:nvSpPr>
        <p:spPr>
          <a:xfrm>
            <a:off x="2487162" y="4217541"/>
            <a:ext cx="590955" cy="313248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1" name="Wolke 60">
            <a:extLst>
              <a:ext uri="{FF2B5EF4-FFF2-40B4-BE49-F238E27FC236}">
                <a16:creationId xmlns:a16="http://schemas.microsoft.com/office/drawing/2014/main" id="{02A479CB-E351-4CA7-8969-D12BCFB28A8C}"/>
              </a:ext>
            </a:extLst>
          </p:cNvPr>
          <p:cNvSpPr/>
          <p:nvPr/>
        </p:nvSpPr>
        <p:spPr>
          <a:xfrm>
            <a:off x="1558815" y="4231535"/>
            <a:ext cx="590955" cy="313248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2" name="Wolke 61">
            <a:extLst>
              <a:ext uri="{FF2B5EF4-FFF2-40B4-BE49-F238E27FC236}">
                <a16:creationId xmlns:a16="http://schemas.microsoft.com/office/drawing/2014/main" id="{AA74D24F-B174-4197-8494-0E9C3C4D169B}"/>
              </a:ext>
            </a:extLst>
          </p:cNvPr>
          <p:cNvSpPr/>
          <p:nvPr/>
        </p:nvSpPr>
        <p:spPr>
          <a:xfrm>
            <a:off x="1140049" y="4110784"/>
            <a:ext cx="612073" cy="456027"/>
          </a:xfrm>
          <a:prstGeom prst="cloud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7" name="Bogen 66">
            <a:extLst>
              <a:ext uri="{FF2B5EF4-FFF2-40B4-BE49-F238E27FC236}">
                <a16:creationId xmlns:a16="http://schemas.microsoft.com/office/drawing/2014/main" id="{C56E003E-1DA5-4F96-8407-04D97C1D72EA}"/>
              </a:ext>
            </a:extLst>
          </p:cNvPr>
          <p:cNvSpPr/>
          <p:nvPr/>
        </p:nvSpPr>
        <p:spPr>
          <a:xfrm flipH="1" flipV="1">
            <a:off x="3890246" y="3655110"/>
            <a:ext cx="972336" cy="814045"/>
          </a:xfrm>
          <a:prstGeom prst="arc">
            <a:avLst>
              <a:gd name="adj1" fmla="val 17262176"/>
              <a:gd name="adj2" fmla="val 21209821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4" name="Grafik 53" descr="Wasser">
            <a:extLst>
              <a:ext uri="{FF2B5EF4-FFF2-40B4-BE49-F238E27FC236}">
                <a16:creationId xmlns:a16="http://schemas.microsoft.com/office/drawing/2014/main" id="{475D4585-E18C-4CFA-8661-A093F7CF5A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388789" y="2839011"/>
            <a:ext cx="255784" cy="255784"/>
          </a:xfrm>
          <a:prstGeom prst="rect">
            <a:avLst/>
          </a:prstGeom>
        </p:spPr>
      </p:pic>
      <p:sp>
        <p:nvSpPr>
          <p:cNvPr id="69" name="Bogen 68">
            <a:extLst>
              <a:ext uri="{FF2B5EF4-FFF2-40B4-BE49-F238E27FC236}">
                <a16:creationId xmlns:a16="http://schemas.microsoft.com/office/drawing/2014/main" id="{1BA21C15-F1B6-4572-A94D-F4FDEEF14E97}"/>
              </a:ext>
            </a:extLst>
          </p:cNvPr>
          <p:cNvSpPr/>
          <p:nvPr/>
        </p:nvSpPr>
        <p:spPr>
          <a:xfrm flipH="1" flipV="1">
            <a:off x="4275691" y="3005223"/>
            <a:ext cx="731895" cy="1468235"/>
          </a:xfrm>
          <a:prstGeom prst="arc">
            <a:avLst>
              <a:gd name="adj1" fmla="val 15935107"/>
              <a:gd name="adj2" fmla="val 21209821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id="{88AB3096-D13B-4501-8D3F-0F46688A65AD}"/>
              </a:ext>
            </a:extLst>
          </p:cNvPr>
          <p:cNvSpPr/>
          <p:nvPr/>
        </p:nvSpPr>
        <p:spPr>
          <a:xfrm>
            <a:off x="4968892" y="4443092"/>
            <a:ext cx="723139" cy="129399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cxnSp>
        <p:nvCxnSpPr>
          <p:cNvPr id="73" name="Gerade Verbindung mit Pfeil 72">
            <a:extLst>
              <a:ext uri="{FF2B5EF4-FFF2-40B4-BE49-F238E27FC236}">
                <a16:creationId xmlns:a16="http://schemas.microsoft.com/office/drawing/2014/main" id="{B34F42DE-F840-4692-B772-4063D6A14865}"/>
              </a:ext>
            </a:extLst>
          </p:cNvPr>
          <p:cNvCxnSpPr>
            <a:cxnSpLocks/>
          </p:cNvCxnSpPr>
          <p:nvPr/>
        </p:nvCxnSpPr>
        <p:spPr>
          <a:xfrm flipH="1">
            <a:off x="5345664" y="4572491"/>
            <a:ext cx="0" cy="432000"/>
          </a:xfrm>
          <a:prstGeom prst="straightConnector1">
            <a:avLst/>
          </a:prstGeom>
          <a:ln w="15875">
            <a:solidFill>
              <a:schemeClr val="accent6">
                <a:lumMod val="60000"/>
                <a:lumOff val="40000"/>
              </a:schemeClr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6" name="Grafik 75" descr="Wasser">
            <a:extLst>
              <a:ext uri="{FF2B5EF4-FFF2-40B4-BE49-F238E27FC236}">
                <a16:creationId xmlns:a16="http://schemas.microsoft.com/office/drawing/2014/main" id="{74F6750A-7C26-40CC-9E26-68D109FD4B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45998" y="3026195"/>
            <a:ext cx="274066" cy="274066"/>
          </a:xfrm>
          <a:prstGeom prst="rect">
            <a:avLst/>
          </a:prstGeom>
        </p:spPr>
      </p:pic>
      <p:sp>
        <p:nvSpPr>
          <p:cNvPr id="77" name="Bogen 76">
            <a:extLst>
              <a:ext uri="{FF2B5EF4-FFF2-40B4-BE49-F238E27FC236}">
                <a16:creationId xmlns:a16="http://schemas.microsoft.com/office/drawing/2014/main" id="{8A60F370-F668-40C8-9A54-2243EA7798D0}"/>
              </a:ext>
            </a:extLst>
          </p:cNvPr>
          <p:cNvSpPr/>
          <p:nvPr/>
        </p:nvSpPr>
        <p:spPr>
          <a:xfrm flipV="1">
            <a:off x="966224" y="4064620"/>
            <a:ext cx="972336" cy="720577"/>
          </a:xfrm>
          <a:prstGeom prst="arc">
            <a:avLst>
              <a:gd name="adj1" fmla="val 18041143"/>
              <a:gd name="adj2" fmla="val 20287204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Bogen 77">
            <a:extLst>
              <a:ext uri="{FF2B5EF4-FFF2-40B4-BE49-F238E27FC236}">
                <a16:creationId xmlns:a16="http://schemas.microsoft.com/office/drawing/2014/main" id="{B4B40F33-9C07-4350-8AD6-58F28424298A}"/>
              </a:ext>
            </a:extLst>
          </p:cNvPr>
          <p:cNvSpPr/>
          <p:nvPr/>
        </p:nvSpPr>
        <p:spPr>
          <a:xfrm flipV="1">
            <a:off x="1510202" y="4162961"/>
            <a:ext cx="748687" cy="720577"/>
          </a:xfrm>
          <a:prstGeom prst="arc">
            <a:avLst>
              <a:gd name="adj1" fmla="val 18796668"/>
              <a:gd name="adj2" fmla="val 20287204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Bogen 78">
            <a:extLst>
              <a:ext uri="{FF2B5EF4-FFF2-40B4-BE49-F238E27FC236}">
                <a16:creationId xmlns:a16="http://schemas.microsoft.com/office/drawing/2014/main" id="{355FA37A-0E14-42E3-94A5-29B540170165}"/>
              </a:ext>
            </a:extLst>
          </p:cNvPr>
          <p:cNvSpPr/>
          <p:nvPr/>
        </p:nvSpPr>
        <p:spPr>
          <a:xfrm flipH="1" flipV="1">
            <a:off x="2674356" y="4118669"/>
            <a:ext cx="748687" cy="720577"/>
          </a:xfrm>
          <a:prstGeom prst="arc">
            <a:avLst>
              <a:gd name="adj1" fmla="val 18041143"/>
              <a:gd name="adj2" fmla="val 20287204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Gleichschenkliges Dreieck 79">
            <a:extLst>
              <a:ext uri="{FF2B5EF4-FFF2-40B4-BE49-F238E27FC236}">
                <a16:creationId xmlns:a16="http://schemas.microsoft.com/office/drawing/2014/main" id="{E4C56C1A-592D-4AFB-BCB6-11DDF4D1748C}"/>
              </a:ext>
            </a:extLst>
          </p:cNvPr>
          <p:cNvSpPr/>
          <p:nvPr/>
        </p:nvSpPr>
        <p:spPr>
          <a:xfrm rot="5227552">
            <a:off x="4655645" y="4395247"/>
            <a:ext cx="212436" cy="14205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1" name="Gleichschenkliges Dreieck 80">
            <a:extLst>
              <a:ext uri="{FF2B5EF4-FFF2-40B4-BE49-F238E27FC236}">
                <a16:creationId xmlns:a16="http://schemas.microsoft.com/office/drawing/2014/main" id="{CAF55D80-C375-446F-B259-8162DDD662CB}"/>
              </a:ext>
            </a:extLst>
          </p:cNvPr>
          <p:cNvSpPr/>
          <p:nvPr/>
        </p:nvSpPr>
        <p:spPr>
          <a:xfrm rot="5227552">
            <a:off x="4213161" y="4391045"/>
            <a:ext cx="212436" cy="14205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2" name="Gleichschenkliges Dreieck 81">
            <a:extLst>
              <a:ext uri="{FF2B5EF4-FFF2-40B4-BE49-F238E27FC236}">
                <a16:creationId xmlns:a16="http://schemas.microsoft.com/office/drawing/2014/main" id="{E53C2D6B-E4A2-4DAD-BBEC-CE2387478437}"/>
              </a:ext>
            </a:extLst>
          </p:cNvPr>
          <p:cNvSpPr/>
          <p:nvPr/>
        </p:nvSpPr>
        <p:spPr>
          <a:xfrm rot="20488276">
            <a:off x="2650074" y="4589490"/>
            <a:ext cx="153792" cy="96677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3" name="Gleichschenkliges Dreieck 82">
            <a:extLst>
              <a:ext uri="{FF2B5EF4-FFF2-40B4-BE49-F238E27FC236}">
                <a16:creationId xmlns:a16="http://schemas.microsoft.com/office/drawing/2014/main" id="{95BEF30F-1820-4E69-9A94-44EE9557B35F}"/>
              </a:ext>
            </a:extLst>
          </p:cNvPr>
          <p:cNvSpPr/>
          <p:nvPr/>
        </p:nvSpPr>
        <p:spPr>
          <a:xfrm rot="1756704">
            <a:off x="2163580" y="4616902"/>
            <a:ext cx="154685" cy="96119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4" name="Gleichschenkliges Dreieck 83">
            <a:extLst>
              <a:ext uri="{FF2B5EF4-FFF2-40B4-BE49-F238E27FC236}">
                <a16:creationId xmlns:a16="http://schemas.microsoft.com/office/drawing/2014/main" id="{4487A0FB-9145-4944-B4DB-C6AD2CED89A9}"/>
              </a:ext>
            </a:extLst>
          </p:cNvPr>
          <p:cNvSpPr/>
          <p:nvPr/>
        </p:nvSpPr>
        <p:spPr>
          <a:xfrm rot="2848066">
            <a:off x="1794914" y="4576489"/>
            <a:ext cx="154685" cy="96119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5" name="Bogen 84">
            <a:extLst>
              <a:ext uri="{FF2B5EF4-FFF2-40B4-BE49-F238E27FC236}">
                <a16:creationId xmlns:a16="http://schemas.microsoft.com/office/drawing/2014/main" id="{CBF1A7FE-B72E-4957-8686-A44A4B079040}"/>
              </a:ext>
            </a:extLst>
          </p:cNvPr>
          <p:cNvSpPr/>
          <p:nvPr/>
        </p:nvSpPr>
        <p:spPr>
          <a:xfrm flipH="1" flipV="1">
            <a:off x="4635655" y="3628052"/>
            <a:ext cx="972336" cy="814045"/>
          </a:xfrm>
          <a:prstGeom prst="arc">
            <a:avLst>
              <a:gd name="adj1" fmla="val 15935107"/>
              <a:gd name="adj2" fmla="val 21209821"/>
            </a:avLst>
          </a:prstGeom>
          <a:ln w="15875"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Gleichschenkliges Dreieck 85">
            <a:extLst>
              <a:ext uri="{FF2B5EF4-FFF2-40B4-BE49-F238E27FC236}">
                <a16:creationId xmlns:a16="http://schemas.microsoft.com/office/drawing/2014/main" id="{05D1D969-806D-4080-8CA2-E865037ADFEC}"/>
              </a:ext>
            </a:extLst>
          </p:cNvPr>
          <p:cNvSpPr/>
          <p:nvPr/>
        </p:nvSpPr>
        <p:spPr>
          <a:xfrm rot="5227552">
            <a:off x="5037612" y="4386139"/>
            <a:ext cx="212436" cy="14205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E5E6FEF3-4B9A-4C05-B3D3-6E7DFF709675}"/>
              </a:ext>
            </a:extLst>
          </p:cNvPr>
          <p:cNvSpPr txBox="1"/>
          <p:nvPr/>
        </p:nvSpPr>
        <p:spPr>
          <a:xfrm>
            <a:off x="6042329" y="470190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(26)</a:t>
            </a:r>
          </a:p>
        </p:txBody>
      </p:sp>
    </p:spTree>
    <p:extLst>
      <p:ext uri="{BB962C8B-B14F-4D97-AF65-F5344CB8AC3E}">
        <p14:creationId xmlns:p14="http://schemas.microsoft.com/office/powerpoint/2010/main" val="153406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67" grpId="0" animBg="1"/>
      <p:bldP spid="69" grpId="0" animBg="1"/>
      <p:bldP spid="71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F2C2294-3125-45A5-A1EE-D84482E2B3A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3513852" cy="2956500"/>
          </a:xfrm>
        </p:spPr>
        <p:txBody>
          <a:bodyPr/>
          <a:lstStyle/>
          <a:p>
            <a:r>
              <a:rPr lang="de-DE" dirty="0"/>
              <a:t>Stadtgrün bietet </a:t>
            </a:r>
            <a:r>
              <a:rPr lang="de-DE" b="1" dirty="0"/>
              <a:t>Nahrung und Lebensraum </a:t>
            </a:r>
            <a:r>
              <a:rPr lang="de-DE" dirty="0"/>
              <a:t>für zahlreiche Tiere</a:t>
            </a:r>
          </a:p>
          <a:p>
            <a:pPr marL="342900" marR="0" lvl="0" indent="-342900" algn="l" defTabSz="342900" rtl="0" eaLnBrk="0" fontAlgn="base" latinLnBrk="0" hangingPunct="0"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Jede Pflanzen- und Tierart nimmt 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wichtige Aufgaben </a:t>
            </a: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wahr</a:t>
            </a:r>
          </a:p>
          <a:p>
            <a:pPr lvl="1" indent="-342900">
              <a:buClr>
                <a:srgbClr val="7AB800"/>
              </a:buClr>
              <a:buFont typeface="Calibri" panose="020F0502020204030204" pitchFamily="34" charset="0"/>
              <a:buChar char="→"/>
              <a:defRPr/>
            </a:pPr>
            <a:r>
              <a:rPr kumimoji="0" lang="de-DE" sz="19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Sicherung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 Artenvielfalt </a:t>
            </a:r>
            <a:b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</a:br>
            <a:r>
              <a:rPr kumimoji="0" lang="de-DE" sz="19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= Sicherung einer </a:t>
            </a: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funktionierenden Umwelt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3CB32C-B3E5-47CC-889E-EF108B74A9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Förderung </a:t>
            </a:r>
            <a:r>
              <a:rPr lang="de-DE"/>
              <a:t>der Biodiversität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886E0B5A-1C01-44B9-A4F1-A29DB2B88C5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375F85-24A7-4E91-914A-4A300905E4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3234" y="3049386"/>
            <a:ext cx="2646030" cy="184646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015" y="3671608"/>
            <a:ext cx="1351388" cy="122424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538" y="617855"/>
            <a:ext cx="2643692" cy="182788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671609"/>
            <a:ext cx="1616932" cy="122424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99B4EC3-FE0D-4443-9B9E-A3E1AF3271EA}"/>
              </a:ext>
            </a:extLst>
          </p:cNvPr>
          <p:cNvSpPr txBox="1"/>
          <p:nvPr/>
        </p:nvSpPr>
        <p:spPr>
          <a:xfrm>
            <a:off x="7410055" y="240234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(27)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96F5243-7E0C-4000-B9A0-F785392DA61E}"/>
              </a:ext>
            </a:extLst>
          </p:cNvPr>
          <p:cNvSpPr txBox="1"/>
          <p:nvPr/>
        </p:nvSpPr>
        <p:spPr>
          <a:xfrm>
            <a:off x="2312331" y="4865388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(28)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9B8D63A-6DEA-4CA3-ACF4-24AAFEC0841C}"/>
              </a:ext>
            </a:extLst>
          </p:cNvPr>
          <p:cNvSpPr txBox="1"/>
          <p:nvPr/>
        </p:nvSpPr>
        <p:spPr>
          <a:xfrm>
            <a:off x="4222996" y="484973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(29)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1B33039-317B-47D7-A804-736509DF0DFF}"/>
              </a:ext>
            </a:extLst>
          </p:cNvPr>
          <p:cNvSpPr txBox="1"/>
          <p:nvPr/>
        </p:nvSpPr>
        <p:spPr>
          <a:xfrm>
            <a:off x="7366683" y="485945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(30)</a:t>
            </a:r>
          </a:p>
        </p:txBody>
      </p:sp>
    </p:spTree>
    <p:extLst>
      <p:ext uri="{BB962C8B-B14F-4D97-AF65-F5344CB8AC3E}">
        <p14:creationId xmlns:p14="http://schemas.microsoft.com/office/powerpoint/2010/main" val="213846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4A2DDB2-1C07-47DF-94D3-CAEBC2210B9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4816691" cy="29565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b="1" dirty="0"/>
              <a:t>Vernachlässigte</a:t>
            </a:r>
            <a:r>
              <a:rPr lang="de-DE" dirty="0"/>
              <a:t> oder ohne erkennbaren Nutzen vorliegende </a:t>
            </a:r>
            <a:r>
              <a:rPr lang="de-DE" b="1" dirty="0"/>
              <a:t>Flächen</a:t>
            </a:r>
            <a:r>
              <a:rPr lang="de-DE" dirty="0"/>
              <a:t> lassen sich durch </a:t>
            </a:r>
            <a:r>
              <a:rPr lang="de-DE" b="1" dirty="0"/>
              <a:t>vielfältige Begrünung </a:t>
            </a:r>
            <a:r>
              <a:rPr lang="de-DE" dirty="0"/>
              <a:t>ohne großen Aufwand zur Förderung der Artenvielfalt einspannen</a:t>
            </a:r>
          </a:p>
          <a:p>
            <a:r>
              <a:rPr lang="de-DE" b="1" dirty="0"/>
              <a:t>Beispiele für „Eh da“-Flächen: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Straßenböschungen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Wegränder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Verkehrsinseln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Bahndämme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Deiche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Hochwasserdämme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Symbol" panose="05050102010706020507" pitchFamily="18" charset="2"/>
              <a:buChar char="-"/>
            </a:pPr>
            <a:r>
              <a:rPr lang="de-DE" sz="1900" dirty="0">
                <a:latin typeface="+mn-lt"/>
              </a:rPr>
              <a:t>Kommunale Grünflächen</a:t>
            </a:r>
          </a:p>
          <a:p>
            <a:pPr marL="685800" lvl="1" indent="-342900">
              <a:buClr>
                <a:srgbClr val="7AB800"/>
              </a:buClr>
              <a:buFont typeface="Symbol" panose="05050102010706020507" pitchFamily="18" charset="2"/>
              <a:buChar char="-"/>
            </a:pPr>
            <a:endParaRPr lang="de-DE" sz="1900" dirty="0"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8F34B3D-6F46-478A-80B0-F95614E69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„Eh da“-Flächen nutzen!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80B72C1-BB81-4847-A832-835B9D08B43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1051" y="2477528"/>
            <a:ext cx="3362326" cy="2233187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7D03A14-5C11-47C7-A55B-C56479D72993}"/>
              </a:ext>
            </a:extLst>
          </p:cNvPr>
          <p:cNvSpPr txBox="1"/>
          <p:nvPr/>
        </p:nvSpPr>
        <p:spPr>
          <a:xfrm>
            <a:off x="7713609" y="471071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(31)</a:t>
            </a:r>
          </a:p>
        </p:txBody>
      </p:sp>
    </p:spTree>
    <p:extLst>
      <p:ext uri="{BB962C8B-B14F-4D97-AF65-F5344CB8AC3E}">
        <p14:creationId xmlns:p14="http://schemas.microsoft.com/office/powerpoint/2010/main" val="3027813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8DCA905E-A92D-45ED-A0FA-792D49AB5EEF}"/>
              </a:ext>
            </a:extLst>
          </p:cNvPr>
          <p:cNvSpPr/>
          <p:nvPr/>
        </p:nvSpPr>
        <p:spPr>
          <a:xfrm>
            <a:off x="5643995" y="3800994"/>
            <a:ext cx="1700554" cy="79010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6E50B6-6D14-4072-8AD7-F0D9B6B860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Vielfaltsgärtner achten auf…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7FD6476-D78F-4B4D-8A63-F6E5F7789C63}"/>
              </a:ext>
            </a:extLst>
          </p:cNvPr>
          <p:cNvSpPr txBox="1"/>
          <p:nvPr/>
        </p:nvSpPr>
        <p:spPr>
          <a:xfrm>
            <a:off x="5677526" y="3857493"/>
            <a:ext cx="163349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900">
                <a:latin typeface="+mn-lt"/>
              </a:rPr>
              <a:t>Arten- und Sortenvielfalt</a:t>
            </a:r>
            <a:endParaRPr lang="de-DE" sz="1900" dirty="0">
              <a:latin typeface="+mn-lt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DB04921-55F4-40CD-96F4-F346D9976C80}"/>
              </a:ext>
            </a:extLst>
          </p:cNvPr>
          <p:cNvSpPr txBox="1"/>
          <p:nvPr/>
        </p:nvSpPr>
        <p:spPr>
          <a:xfrm>
            <a:off x="3402986" y="1170947"/>
            <a:ext cx="21687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indent="-4445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Reiches Angebot an Futter- und Nektarpflanzen</a:t>
            </a:r>
          </a:p>
          <a:p>
            <a:pPr marL="444500" indent="-4445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Vielfältige Aufenthalts- 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und Nistplätze</a:t>
            </a:r>
          </a:p>
          <a:p>
            <a:pPr marL="444500" indent="-4445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Geeignete Überwinterungs-möglichkeiten</a:t>
            </a:r>
          </a:p>
          <a:p>
            <a:pPr marL="444500" indent="-4445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Arten- und Sortenvielfalt</a:t>
            </a:r>
          </a:p>
          <a:p>
            <a:pPr marL="342900" indent="-3429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700" dirty="0">
              <a:latin typeface="+mn-lt"/>
            </a:endParaRP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8D5DDB66-4A57-499C-B89D-92C99D42EC5B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7589" y="1170947"/>
            <a:ext cx="2388776" cy="165163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1173077"/>
            <a:ext cx="2388776" cy="164714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57589" y="3144605"/>
            <a:ext cx="2388776" cy="16516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FFBA11D6-D31C-49BB-BADB-E1D914F64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794" y="1170948"/>
            <a:ext cx="280175" cy="3429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87F775B-6BDB-408A-A497-EBCE48099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414" y="3970423"/>
            <a:ext cx="280175" cy="3429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7926A960-E1D5-4C4C-828E-6E59ADAEB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415" y="3029165"/>
            <a:ext cx="280175" cy="3429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49C693E7-1010-4679-83AC-0ADDC9EE1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1416" y="2112206"/>
            <a:ext cx="280175" cy="342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144605"/>
            <a:ext cx="2388777" cy="1646471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2D7BDCAD-702C-4B06-A80C-CAF1444A4ACB}"/>
              </a:ext>
            </a:extLst>
          </p:cNvPr>
          <p:cNvSpPr txBox="1"/>
          <p:nvPr/>
        </p:nvSpPr>
        <p:spPr>
          <a:xfrm>
            <a:off x="7710103" y="479947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(35)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44704E2C-79C1-4DDA-88A0-482AD5DC2FCC}"/>
              </a:ext>
            </a:extLst>
          </p:cNvPr>
          <p:cNvSpPr txBox="1"/>
          <p:nvPr/>
        </p:nvSpPr>
        <p:spPr>
          <a:xfrm>
            <a:off x="7710103" y="282021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(34)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0025AC59-96B6-4A17-82A4-5D639FE16D78}"/>
              </a:ext>
            </a:extLst>
          </p:cNvPr>
          <p:cNvSpPr txBox="1"/>
          <p:nvPr/>
        </p:nvSpPr>
        <p:spPr>
          <a:xfrm>
            <a:off x="3124064" y="482032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(33)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A936850F-E355-410A-930B-E4DE8DB82651}"/>
              </a:ext>
            </a:extLst>
          </p:cNvPr>
          <p:cNvSpPr txBox="1"/>
          <p:nvPr/>
        </p:nvSpPr>
        <p:spPr>
          <a:xfrm>
            <a:off x="3124064" y="281372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(32)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A048F09-23B1-4E62-A501-ADBED8C6727B}"/>
              </a:ext>
            </a:extLst>
          </p:cNvPr>
          <p:cNvSpPr txBox="1"/>
          <p:nvPr/>
        </p:nvSpPr>
        <p:spPr>
          <a:xfrm>
            <a:off x="5324665" y="64261"/>
            <a:ext cx="2483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>
                <a:latin typeface="+mn-lt"/>
              </a:rPr>
              <a:t>Mehr zum Thema Artenvielfalt: </a:t>
            </a:r>
            <a:r>
              <a:rPr lang="de-DE" sz="1200" u="sng" dirty="0">
                <a:solidFill>
                  <a:srgbClr val="7AB800"/>
                </a:solidFill>
                <a:latin typeface="+mn-lt"/>
              </a:rPr>
              <a:t>https://open.vhb.org/blocks/ildmetaselect/detailpage.php?id=211</a:t>
            </a:r>
          </a:p>
        </p:txBody>
      </p:sp>
    </p:spTree>
    <p:extLst>
      <p:ext uri="{BB962C8B-B14F-4D97-AF65-F5344CB8AC3E}">
        <p14:creationId xmlns:p14="http://schemas.microsoft.com/office/powerpoint/2010/main" val="3895120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E73D7D5-2A2C-4A7C-B1B8-F81120F302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3632504" cy="29565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Anbau </a:t>
            </a:r>
            <a:r>
              <a:rPr lang="de-DE" b="1" dirty="0"/>
              <a:t>alter und seltener Sorten </a:t>
            </a:r>
            <a:r>
              <a:rPr lang="de-DE" dirty="0"/>
              <a:t>sichert die </a:t>
            </a:r>
            <a:r>
              <a:rPr lang="de-DE" b="1" dirty="0"/>
              <a:t>genetische Vielfalt</a:t>
            </a:r>
          </a:p>
          <a:p>
            <a:pPr>
              <a:spcAft>
                <a:spcPts val="1200"/>
              </a:spcAft>
            </a:pPr>
            <a:r>
              <a:rPr lang="de-DE" dirty="0"/>
              <a:t>Vielschichtiger Genpool gewährleistet </a:t>
            </a:r>
            <a:r>
              <a:rPr lang="de-DE" b="1" dirty="0"/>
              <a:t>Anpassungspotenzial</a:t>
            </a:r>
            <a:r>
              <a:rPr lang="de-DE" dirty="0"/>
              <a:t> an veränderte Umweltbedingungen und ist Ausgangspunkt für </a:t>
            </a:r>
            <a:r>
              <a:rPr lang="de-DE" b="1" dirty="0"/>
              <a:t>neue Züchtungen</a:t>
            </a:r>
          </a:p>
          <a:p>
            <a:pPr>
              <a:spcAft>
                <a:spcPts val="1200"/>
              </a:spcAft>
            </a:pPr>
            <a:r>
              <a:rPr lang="de-DE" dirty="0"/>
              <a:t>Außergewöhnliche Sorten sorgen für besonderes </a:t>
            </a:r>
            <a:r>
              <a:rPr lang="de-DE" b="1" dirty="0"/>
              <a:t>Geschmackserlebnis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9D376A-D5C4-4442-BC5E-7A893B548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Sortenvielfalt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4D6285-700F-4B61-BC19-D143E20CCC8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Gärtnern für </a:t>
            </a:r>
            <a:br>
              <a:rPr lang="de-DE" sz="1600" dirty="0"/>
            </a:br>
            <a:r>
              <a:rPr lang="de-DE" sz="1600" dirty="0"/>
              <a:t>Klima &amp; Umwelt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913" y="2916600"/>
            <a:ext cx="2993926" cy="20003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E67086C-8575-4317-85BF-711CB805F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956" y="226503"/>
            <a:ext cx="2616129" cy="234524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E9F334DB-1AB6-491A-B5FE-9999C9A5D031}"/>
              </a:ext>
            </a:extLst>
          </p:cNvPr>
          <p:cNvSpPr txBox="1"/>
          <p:nvPr/>
        </p:nvSpPr>
        <p:spPr>
          <a:xfrm>
            <a:off x="7675900" y="471071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(37)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47B4718-2A36-4718-9CAF-142A601DDC19}"/>
              </a:ext>
            </a:extLst>
          </p:cNvPr>
          <p:cNvSpPr txBox="1"/>
          <p:nvPr/>
        </p:nvSpPr>
        <p:spPr>
          <a:xfrm>
            <a:off x="7501814" y="242100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(36)</a:t>
            </a:r>
          </a:p>
        </p:txBody>
      </p:sp>
    </p:spTree>
    <p:extLst>
      <p:ext uri="{BB962C8B-B14F-4D97-AF65-F5344CB8AC3E}">
        <p14:creationId xmlns:p14="http://schemas.microsoft.com/office/powerpoint/2010/main" val="2814189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FCE346-83CF-47AF-BD48-32409F0B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000799"/>
            <a:ext cx="7434000" cy="1822299"/>
          </a:xfrm>
        </p:spPr>
        <p:txBody>
          <a:bodyPr/>
          <a:lstStyle/>
          <a:p>
            <a:pPr marL="742950" indent="-742950">
              <a:buFont typeface="+mj-lt"/>
              <a:buAutoNum type="arabicPeriod" startAt="4"/>
            </a:pPr>
            <a:r>
              <a:rPr lang="de-DE" sz="3600" dirty="0">
                <a:latin typeface="+mj-lt"/>
              </a:rPr>
              <a:t>Anregungen für die Praxis</a:t>
            </a:r>
          </a:p>
        </p:txBody>
      </p:sp>
    </p:spTree>
    <p:extLst>
      <p:ext uri="{BB962C8B-B14F-4D97-AF65-F5344CB8AC3E}">
        <p14:creationId xmlns:p14="http://schemas.microsoft.com/office/powerpoint/2010/main" val="10866999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49AA0B-BA1D-479F-BEC2-38743E9F79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Stadtgärtner sind kreativ!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D90A793-E534-497D-816E-80852F491E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212884"/>
              </p:ext>
            </p:extLst>
          </p:nvPr>
        </p:nvGraphicFramePr>
        <p:xfrm>
          <a:off x="971550" y="1164941"/>
          <a:ext cx="6612591" cy="369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757">
                  <a:extLst>
                    <a:ext uri="{9D8B030D-6E8A-4147-A177-3AD203B41FA5}">
                      <a16:colId xmlns:a16="http://schemas.microsoft.com/office/drawing/2014/main" val="2008432209"/>
                    </a:ext>
                  </a:extLst>
                </a:gridCol>
                <a:gridCol w="3313834">
                  <a:extLst>
                    <a:ext uri="{9D8B030D-6E8A-4147-A177-3AD203B41FA5}">
                      <a16:colId xmlns:a16="http://schemas.microsoft.com/office/drawing/2014/main" val="4182313204"/>
                    </a:ext>
                  </a:extLst>
                </a:gridCol>
              </a:tblGrid>
              <a:tr h="52023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</a:rPr>
                        <a:t>Herausforderung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</a:rPr>
                        <a:t>Lösung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1837318"/>
                  </a:ext>
                </a:extLst>
              </a:tr>
              <a:tr h="732982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900" dirty="0">
                          <a:effectLst/>
                        </a:rPr>
                        <a:t>Mangel an freien, unversiegelten Flächen</a:t>
                      </a: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35560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</a:rPr>
                        <a:t>Untergrundunabhängige Anbausysteme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68758994"/>
                  </a:ext>
                </a:extLst>
              </a:tr>
              <a:tr h="537160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900" dirty="0">
                          <a:effectLst/>
                        </a:rPr>
                        <a:t>Kontaminierte Böden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1645862"/>
                  </a:ext>
                </a:extLst>
              </a:tr>
              <a:tr h="633029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900" dirty="0">
                          <a:effectLst/>
                        </a:rPr>
                        <a:t>Zeitlich befristete Flächennutzung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55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</a:rPr>
                        <a:t>Portable Konstruktionen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2316153"/>
                  </a:ext>
                </a:extLst>
              </a:tr>
              <a:tr h="633029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900" dirty="0">
                          <a:effectLst/>
                        </a:rPr>
                        <a:t>Platzmangel in der </a:t>
                      </a:r>
                      <a:br>
                        <a:rPr lang="de-DE" sz="1900" dirty="0">
                          <a:effectLst/>
                        </a:rPr>
                      </a:br>
                      <a:r>
                        <a:rPr lang="de-DE" sz="1900" dirty="0">
                          <a:effectLst/>
                        </a:rPr>
                        <a:t>Horizontale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355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</a:rPr>
                        <a:t>Vertikale Anbausysteme</a:t>
                      </a:r>
                      <a:endParaRPr lang="de-DE" sz="1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9666380"/>
                  </a:ext>
                </a:extLst>
              </a:tr>
              <a:tr h="634710">
                <a:tc>
                  <a:txBody>
                    <a:bodyPr/>
                    <a:lstStyle/>
                    <a:p>
                      <a:pPr marL="88900" indent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de-DE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Knappe Ressourcen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5560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19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Kreative Pflanzgefäße und Do-it-Yourself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9635299"/>
                  </a:ext>
                </a:extLst>
              </a:tr>
            </a:tbl>
          </a:graphicData>
        </a:graphic>
      </p:graphicFrame>
      <p:sp>
        <p:nvSpPr>
          <p:cNvPr id="10" name="Pfeil: nach rechts 9">
            <a:extLst>
              <a:ext uri="{FF2B5EF4-FFF2-40B4-BE49-F238E27FC236}">
                <a16:creationId xmlns:a16="http://schemas.microsoft.com/office/drawing/2014/main" id="{C1E16012-5F18-40B3-B7F1-26D554B83A66}"/>
              </a:ext>
            </a:extLst>
          </p:cNvPr>
          <p:cNvSpPr/>
          <p:nvPr/>
        </p:nvSpPr>
        <p:spPr>
          <a:xfrm>
            <a:off x="4045776" y="3083886"/>
            <a:ext cx="464135" cy="383722"/>
          </a:xfrm>
          <a:prstGeom prst="rightArrow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A46D1E84-84A7-4D0B-846B-98A860E501C3}"/>
              </a:ext>
            </a:extLst>
          </p:cNvPr>
          <p:cNvSpPr/>
          <p:nvPr/>
        </p:nvSpPr>
        <p:spPr>
          <a:xfrm>
            <a:off x="4045776" y="3726076"/>
            <a:ext cx="464135" cy="383722"/>
          </a:xfrm>
          <a:prstGeom prst="rightArrow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48D1B978-F72D-4F2F-92C9-9459E7D974B1}"/>
              </a:ext>
            </a:extLst>
          </p:cNvPr>
          <p:cNvSpPr/>
          <p:nvPr/>
        </p:nvSpPr>
        <p:spPr>
          <a:xfrm>
            <a:off x="4045776" y="4368266"/>
            <a:ext cx="464135" cy="383722"/>
          </a:xfrm>
          <a:prstGeom prst="rightArrow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D58E9521-810C-48D8-8F15-E77724A34277}"/>
              </a:ext>
            </a:extLst>
          </p:cNvPr>
          <p:cNvSpPr/>
          <p:nvPr/>
        </p:nvSpPr>
        <p:spPr>
          <a:xfrm>
            <a:off x="4045777" y="2249835"/>
            <a:ext cx="464135" cy="383722"/>
          </a:xfrm>
          <a:prstGeom prst="rightArrow">
            <a:avLst/>
          </a:prstGeom>
          <a:solidFill>
            <a:srgbClr val="00B050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FB4206A-738C-4059-BCE4-645FEB0E989E}"/>
              </a:ext>
            </a:extLst>
          </p:cNvPr>
          <p:cNvSpPr/>
          <p:nvPr/>
        </p:nvSpPr>
        <p:spPr>
          <a:xfrm>
            <a:off x="971550" y="4253621"/>
            <a:ext cx="6612591" cy="61301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5364BA6C-7253-4D6B-8BC4-DB66277CC3CB}"/>
              </a:ext>
            </a:extLst>
          </p:cNvPr>
          <p:cNvSpPr/>
          <p:nvPr/>
        </p:nvSpPr>
        <p:spPr>
          <a:xfrm>
            <a:off x="971550" y="2962227"/>
            <a:ext cx="6825655" cy="1754249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7523BAD-D65A-4F6F-A77B-2E6A2D1855C2}"/>
              </a:ext>
            </a:extLst>
          </p:cNvPr>
          <p:cNvSpPr/>
          <p:nvPr/>
        </p:nvSpPr>
        <p:spPr>
          <a:xfrm>
            <a:off x="971550" y="3563496"/>
            <a:ext cx="6743145" cy="125175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4">
            <a:extLst>
              <a:ext uri="{FF2B5EF4-FFF2-40B4-BE49-F238E27FC236}">
                <a16:creationId xmlns:a16="http://schemas.microsoft.com/office/drawing/2014/main" id="{4470B301-E27E-47B1-9087-3DC1CCA74EE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</p:spTree>
    <p:extLst>
      <p:ext uri="{BB962C8B-B14F-4D97-AF65-F5344CB8AC3E}">
        <p14:creationId xmlns:p14="http://schemas.microsoft.com/office/powerpoint/2010/main" val="5911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47D45D-6035-497C-ACBB-DC01666C07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latin typeface="+mj-lt"/>
              </a:rPr>
              <a:t>Grüner Balkon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03C0E97-A1CC-4771-8E71-4C44F87A46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0326" y="1336500"/>
            <a:ext cx="3451876" cy="3546218"/>
          </a:xfrm>
        </p:spPr>
        <p:txBody>
          <a:bodyPr>
            <a:normAutofit/>
          </a:bodyPr>
          <a:lstStyle/>
          <a:p>
            <a:pPr marL="355600" indent="-354013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Wichtig: Pflanzenauswahl an </a:t>
            </a:r>
            <a:r>
              <a:rPr lang="de-DE" sz="1900" b="1" dirty="0">
                <a:latin typeface="+mn-lt"/>
              </a:rPr>
              <a:t>Lichtverhältnisse </a:t>
            </a:r>
            <a:r>
              <a:rPr lang="de-DE" sz="1900" dirty="0">
                <a:latin typeface="+mn-lt"/>
              </a:rPr>
              <a:t>anpassen</a:t>
            </a:r>
          </a:p>
          <a:p>
            <a:pPr marL="624682" lvl="1" indent="-354013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Ausschlaggebend ist in erster Linie die Ausrichtung nach N/O/S/W</a:t>
            </a:r>
          </a:p>
          <a:p>
            <a:pPr marL="624682" lvl="1" indent="-354013">
              <a:lnSpc>
                <a:spcPct val="100000"/>
              </a:lnSpc>
              <a:spcAft>
                <a:spcPts val="600"/>
              </a:spcAft>
              <a:buFont typeface="Calibri" panose="020F0502020204030204" pitchFamily="34" charset="0"/>
              <a:buChar char="→"/>
            </a:pPr>
            <a:r>
              <a:rPr lang="de-DE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Schattenwerfende Objekte in der Umgebung sind ebenfalls einzubeziehen</a:t>
            </a:r>
            <a:endParaRPr lang="de-DE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4013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Bei höheren Stockwerken ggf. </a:t>
            </a:r>
            <a:r>
              <a:rPr lang="de-DE" sz="1900" b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Windschutz</a:t>
            </a:r>
            <a:r>
              <a:rPr lang="de-DE" sz="1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ratsam</a:t>
            </a:r>
            <a:endParaRPr lang="de-DE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3C748265-D40E-48B0-95FC-FDB5B5C9A36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D4C1358-79C5-4DFD-A859-73D2D4EFF05C}"/>
              </a:ext>
            </a:extLst>
          </p:cNvPr>
          <p:cNvSpPr txBox="1"/>
          <p:nvPr/>
        </p:nvSpPr>
        <p:spPr>
          <a:xfrm>
            <a:off x="7924278" y="410481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(38)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4AAAC72-C3A5-4D4D-BD64-36376DC53C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1"/>
          <a:stretch/>
        </p:blipFill>
        <p:spPr>
          <a:xfrm>
            <a:off x="4820574" y="1791240"/>
            <a:ext cx="3451876" cy="231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72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BB2C33F-13E4-4DBB-9F90-4537DB5E26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89522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Untergrundunabhängige Anbausysteme</a:t>
            </a:r>
          </a:p>
        </p:txBody>
      </p:sp>
    </p:spTree>
    <p:extLst>
      <p:ext uri="{BB962C8B-B14F-4D97-AF65-F5344CB8AC3E}">
        <p14:creationId xmlns:p14="http://schemas.microsoft.com/office/powerpoint/2010/main" val="104840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FCE346-83CF-47AF-BD48-32409F0B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000799"/>
            <a:ext cx="7434000" cy="1822299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de-DE" sz="3600" dirty="0">
                <a:latin typeface="+mj-lt"/>
              </a:rPr>
              <a:t>Urban </a:t>
            </a:r>
            <a:r>
              <a:rPr lang="de-DE" sz="3600" dirty="0" err="1">
                <a:latin typeface="+mj-lt"/>
              </a:rPr>
              <a:t>Gardening</a:t>
            </a:r>
            <a:endParaRPr lang="de-DE" sz="3600" dirty="0">
              <a:latin typeface="+mj-lt"/>
            </a:endParaRPr>
          </a:p>
          <a:p>
            <a:pPr marL="719138">
              <a:spcBef>
                <a:spcPts val="600"/>
              </a:spcBef>
            </a:pPr>
            <a:r>
              <a:rPr lang="de-DE" dirty="0">
                <a:latin typeface="+mj-lt"/>
              </a:rPr>
              <a:t>- Eine vielfältige Erscheinung</a:t>
            </a:r>
            <a:endParaRPr lang="de-DE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20665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CC761F2-6634-4EB4-A9A2-9DB67A6894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38201"/>
            <a:ext cx="3742493" cy="2956500"/>
          </a:xfrm>
        </p:spPr>
        <p:txBody>
          <a:bodyPr/>
          <a:lstStyle/>
          <a:p>
            <a:pPr marL="444500" indent="-444500">
              <a:spcAft>
                <a:spcPts val="1800"/>
              </a:spcAft>
              <a:buClr>
                <a:schemeClr val="bg1"/>
              </a:buClr>
            </a:pPr>
            <a:r>
              <a:rPr lang="de-DE" dirty="0"/>
              <a:t>Angenehme, rückenschonende Arbeitshöhe</a:t>
            </a:r>
          </a:p>
          <a:p>
            <a:pPr marL="444500" indent="-444500">
              <a:spcAft>
                <a:spcPts val="1800"/>
              </a:spcAft>
              <a:buClr>
                <a:schemeClr val="bg1"/>
              </a:buClr>
            </a:pPr>
            <a:r>
              <a:rPr lang="de-DE" dirty="0"/>
              <a:t>Schutz vor Schnecken und Wühlmäusen</a:t>
            </a:r>
          </a:p>
          <a:p>
            <a:pPr marL="444500" indent="-444500">
              <a:spcAft>
                <a:spcPts val="1800"/>
              </a:spcAft>
              <a:buClr>
                <a:schemeClr val="bg1"/>
              </a:buClr>
            </a:pPr>
            <a:r>
              <a:rPr lang="de-DE" dirty="0"/>
              <a:t>Schnelle Erwärmung im Frühjahr</a:t>
            </a:r>
          </a:p>
          <a:p>
            <a:pPr marL="444500" indent="-444500">
              <a:spcAft>
                <a:spcPts val="1800"/>
              </a:spcAft>
              <a:buClr>
                <a:schemeClr val="bg1"/>
              </a:buClr>
            </a:pPr>
            <a:r>
              <a:rPr lang="de-DE" dirty="0"/>
              <a:t>Unabhängigkeit von Bodengegebenheiten</a:t>
            </a:r>
          </a:p>
          <a:p>
            <a:pPr marL="444500" indent="-444500">
              <a:spcAft>
                <a:spcPts val="1800"/>
              </a:spcAft>
              <a:buClr>
                <a:schemeClr val="bg1"/>
              </a:buClr>
            </a:pPr>
            <a:r>
              <a:rPr lang="de-DE" dirty="0"/>
              <a:t>Mobile Varianten möglich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A18FF0-DA64-471F-BE78-6F6D26A48E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Was spricht für ein Hochbeet?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31E257CF-87C8-46CE-9FB0-4AA590CEA637}"/>
              </a:ext>
            </a:extLst>
          </p:cNvPr>
          <p:cNvSpPr/>
          <p:nvPr/>
        </p:nvSpPr>
        <p:spPr>
          <a:xfrm>
            <a:off x="5261108" y="3398584"/>
            <a:ext cx="2568997" cy="1583811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84E8163-929A-4076-A03F-50027970DBE9}"/>
              </a:ext>
            </a:extLst>
          </p:cNvPr>
          <p:cNvSpPr txBox="1"/>
          <p:nvPr/>
        </p:nvSpPr>
        <p:spPr>
          <a:xfrm>
            <a:off x="5261109" y="3461329"/>
            <a:ext cx="247402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dirty="0">
                <a:latin typeface="+mn-lt"/>
              </a:rPr>
              <a:t>Aber:</a:t>
            </a:r>
          </a:p>
          <a:p>
            <a:pPr marL="342900" indent="-342900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Höherer Gießaufwand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700" dirty="0">
                <a:latin typeface="+mn-lt"/>
              </a:rPr>
              <a:t>Stetige Sackung</a:t>
            </a:r>
            <a:br>
              <a:rPr lang="de-DE" sz="1700" dirty="0">
                <a:latin typeface="+mn-lt"/>
              </a:rPr>
            </a:br>
            <a:r>
              <a:rPr lang="de-DE" sz="1700" dirty="0">
                <a:latin typeface="+mn-lt"/>
              </a:rPr>
              <a:t>(bei klassischem Aufbau)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7B9A513-7565-4910-A27A-F935F1C9A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1857828"/>
            <a:ext cx="333467" cy="40812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71E9E63-111F-47BF-993E-2D1963983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3949036"/>
            <a:ext cx="333467" cy="4081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CE9C64-EC0D-4A4A-87F6-6EDF3D621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2616451"/>
            <a:ext cx="333467" cy="40812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B69949D-6965-4CC4-8E66-203A2E7AA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613" y="1079078"/>
            <a:ext cx="333467" cy="40812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8A49146-5D62-4D28-996B-76F165267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489" y="3169859"/>
            <a:ext cx="333467" cy="408123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464F378F-24D4-465B-8CFE-FD92561B5807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B981707-F1D5-4C24-AA3D-75A2F052A9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108" y="349838"/>
            <a:ext cx="2373981" cy="291288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239586C-E7E2-4378-B786-A16F5BB0F3BB}"/>
              </a:ext>
            </a:extLst>
          </p:cNvPr>
          <p:cNvSpPr txBox="1"/>
          <p:nvPr/>
        </p:nvSpPr>
        <p:spPr>
          <a:xfrm>
            <a:off x="7612138" y="3062137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(39)</a:t>
            </a:r>
          </a:p>
        </p:txBody>
      </p:sp>
    </p:spTree>
    <p:extLst>
      <p:ext uri="{BB962C8B-B14F-4D97-AF65-F5344CB8AC3E}">
        <p14:creationId xmlns:p14="http://schemas.microsoft.com/office/powerpoint/2010/main" val="268672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937120" y="635668"/>
            <a:ext cx="6612591" cy="342900"/>
          </a:xfrm>
        </p:spPr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Hochbeet-Varianten</a:t>
            </a:r>
          </a:p>
        </p:txBody>
      </p:sp>
      <p:pic>
        <p:nvPicPr>
          <p:cNvPr id="1027" name="Picture 3" descr="C:\Users\whso\Desktop\Urban Gardening\IMG_20200705_12002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799206" y="1414669"/>
            <a:ext cx="2699513" cy="241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3243" y="1273018"/>
            <a:ext cx="1718355" cy="2699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564D637A-5A82-4980-B93D-4B1642F9E387}"/>
              </a:ext>
            </a:extLst>
          </p:cNvPr>
          <p:cNvSpPr txBox="1"/>
          <p:nvPr/>
        </p:nvSpPr>
        <p:spPr>
          <a:xfrm>
            <a:off x="887047" y="3989985"/>
            <a:ext cx="2705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Feste Installation aus Holz </a:t>
            </a:r>
            <a:r>
              <a:rPr lang="de-DE" sz="800" dirty="0">
                <a:latin typeface="+mn-lt"/>
              </a:rPr>
              <a:t>(40)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6E82EF1-6D71-4562-8AD7-BA9ED66DFB5F}"/>
              </a:ext>
            </a:extLst>
          </p:cNvPr>
          <p:cNvSpPr txBox="1"/>
          <p:nvPr/>
        </p:nvSpPr>
        <p:spPr>
          <a:xfrm>
            <a:off x="3600941" y="3989985"/>
            <a:ext cx="1923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Mobile Version auf Palette </a:t>
            </a:r>
            <a:r>
              <a:rPr lang="de-DE" sz="800" dirty="0">
                <a:latin typeface="+mn-lt"/>
              </a:rPr>
              <a:t>(41)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CADAEC9-3286-46EE-88F4-13A97484E50A}"/>
              </a:ext>
            </a:extLst>
          </p:cNvPr>
          <p:cNvSpPr txBox="1"/>
          <p:nvPr/>
        </p:nvSpPr>
        <p:spPr>
          <a:xfrm>
            <a:off x="5689580" y="3995988"/>
            <a:ext cx="2567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Modell aus Metall </a:t>
            </a:r>
            <a:r>
              <a:rPr lang="de-DE" sz="800" dirty="0">
                <a:latin typeface="+mn-lt"/>
              </a:rPr>
              <a:t>(42)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D4BEFA-74E0-453D-8072-E2F03A4003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436" y="1273018"/>
            <a:ext cx="2297574" cy="2699514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E9BD5683-C685-4C17-A019-37AA73C93C7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</p:spTree>
    <p:extLst>
      <p:ext uri="{BB962C8B-B14F-4D97-AF65-F5344CB8AC3E}">
        <p14:creationId xmlns:p14="http://schemas.microsoft.com/office/powerpoint/2010/main" val="3033733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0D7251-5154-411A-8A71-C40D123CBD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81564" y="1562178"/>
            <a:ext cx="2916869" cy="2956500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FF0000"/>
                </a:solidFill>
              </a:rPr>
              <a:t>Kritikpunkte:</a:t>
            </a:r>
          </a:p>
          <a:p>
            <a:pPr>
              <a:buClr>
                <a:srgbClr val="FF0000"/>
              </a:buClr>
            </a:pPr>
            <a:r>
              <a:rPr lang="de-DE" dirty="0"/>
              <a:t>Übermäßige Nährstofffreisetzung aus der organischen Substanz</a:t>
            </a:r>
          </a:p>
          <a:p>
            <a:pPr>
              <a:buClr>
                <a:srgbClr val="FF0000"/>
              </a:buClr>
            </a:pPr>
            <a:r>
              <a:rPr lang="de-DE" dirty="0"/>
              <a:t>Widerspruch zum natürlichen Aufbau des Bodens</a:t>
            </a:r>
          </a:p>
          <a:p>
            <a:pPr>
              <a:buClr>
                <a:srgbClr val="FF0000"/>
              </a:buClr>
            </a:pPr>
            <a:r>
              <a:rPr lang="de-DE" dirty="0"/>
              <a:t>Starke Sackung durch Zersetzung des Füllmaterials</a:t>
            </a:r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5DD8717-AB51-486F-B390-C23DA7FA1A30}"/>
              </a:ext>
            </a:extLst>
          </p:cNvPr>
          <p:cNvSpPr txBox="1">
            <a:spLocks/>
          </p:cNvSpPr>
          <p:nvPr/>
        </p:nvSpPr>
        <p:spPr>
          <a:xfrm>
            <a:off x="971551" y="617855"/>
            <a:ext cx="2438400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Klassischer </a:t>
            </a:r>
            <a:br>
              <a:rPr lang="de-DE"/>
            </a:br>
            <a:r>
              <a:rPr lang="de-DE"/>
              <a:t>Hochbeetaufbau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663D3F-7A14-459A-A73D-264175E444EF}"/>
              </a:ext>
            </a:extLst>
          </p:cNvPr>
          <p:cNvSpPr txBox="1"/>
          <p:nvPr/>
        </p:nvSpPr>
        <p:spPr>
          <a:xfrm>
            <a:off x="3306804" y="3040428"/>
            <a:ext cx="9556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b="1">
                <a:latin typeface="+mn-lt"/>
              </a:rPr>
              <a:t>Auskleidung mit Noppen-folie</a:t>
            </a:r>
            <a:endParaRPr lang="de-DE" sz="1100" b="1" dirty="0">
              <a:latin typeface="+mn-lt"/>
            </a:endParaRP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063179DF-6617-4DD6-83BC-61F1941A2983}"/>
              </a:ext>
            </a:extLst>
          </p:cNvPr>
          <p:cNvCxnSpPr/>
          <p:nvPr/>
        </p:nvCxnSpPr>
        <p:spPr>
          <a:xfrm flipH="1">
            <a:off x="3176986" y="3238500"/>
            <a:ext cx="176213" cy="10201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7CB89412-5DC2-478E-B263-536343917E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073" y="1718218"/>
            <a:ext cx="2132085" cy="3244584"/>
          </a:xfrm>
          <a:prstGeom prst="rect">
            <a:avLst/>
          </a:prstGeo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2EC54C58-CF81-4587-9580-CECCECAD4651}"/>
              </a:ext>
            </a:extLst>
          </p:cNvPr>
          <p:cNvSpPr/>
          <p:nvPr/>
        </p:nvSpPr>
        <p:spPr>
          <a:xfrm>
            <a:off x="4291753" y="1180730"/>
            <a:ext cx="3506680" cy="39627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D68A3382-83ED-47D7-BD51-5D869E16C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084" y="1718218"/>
            <a:ext cx="2107573" cy="3244584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A4B185F1-D26B-4814-8049-153F9B2150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8084" y="617855"/>
            <a:ext cx="2438400" cy="342900"/>
          </a:xfrm>
        </p:spPr>
        <p:txBody>
          <a:bodyPr/>
          <a:lstStyle/>
          <a:p>
            <a:r>
              <a:rPr lang="de-DE" dirty="0"/>
              <a:t>Mineralischer</a:t>
            </a:r>
            <a:br>
              <a:rPr lang="de-DE" dirty="0"/>
            </a:br>
            <a:r>
              <a:rPr lang="de-DE" dirty="0" err="1"/>
              <a:t>Hochbeetaufbau</a:t>
            </a:r>
            <a:endParaRPr lang="de-DE" dirty="0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18E9EC5-B77C-4DB9-BB43-786B37615C0D}"/>
              </a:ext>
            </a:extLst>
          </p:cNvPr>
          <p:cNvSpPr/>
          <p:nvPr/>
        </p:nvSpPr>
        <p:spPr>
          <a:xfrm>
            <a:off x="6767027" y="2392430"/>
            <a:ext cx="1485898" cy="218521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451A31B-3CC9-4A51-9AC1-5EA0FA7C9709}"/>
              </a:ext>
            </a:extLst>
          </p:cNvPr>
          <p:cNvSpPr txBox="1"/>
          <p:nvPr/>
        </p:nvSpPr>
        <p:spPr>
          <a:xfrm>
            <a:off x="6776552" y="2411480"/>
            <a:ext cx="148589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+mn-lt"/>
              </a:rPr>
              <a:t>Vorteile:</a:t>
            </a:r>
          </a:p>
          <a:p>
            <a:pPr marL="361950" indent="-3619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</a:rPr>
              <a:t>Deutlich geringere Sackung des Füllmaterials</a:t>
            </a:r>
          </a:p>
          <a:p>
            <a:pPr marL="361950" indent="-3619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400" dirty="0">
                <a:latin typeface="+mn-lt"/>
              </a:rPr>
              <a:t>Keine übermäßige Nährstoff-freisetzung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60D4995-7FA8-40C6-BE18-529F48CFBD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101" y="2667563"/>
            <a:ext cx="218323" cy="26720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E983C6C5-43B7-414D-B09A-B49B92C84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0100" y="3590330"/>
            <a:ext cx="218323" cy="267201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B071D0A-CD19-43F9-8523-67EF890ED305}"/>
              </a:ext>
            </a:extLst>
          </p:cNvPr>
          <p:cNvSpPr txBox="1"/>
          <p:nvPr/>
        </p:nvSpPr>
        <p:spPr>
          <a:xfrm>
            <a:off x="6428380" y="4679052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(43)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AFF4E25E-BF3F-4AD5-93EA-4444083ED600}"/>
              </a:ext>
            </a:extLst>
          </p:cNvPr>
          <p:cNvCxnSpPr>
            <a:cxnSpLocks/>
          </p:cNvCxnSpPr>
          <p:nvPr/>
        </p:nvCxnSpPr>
        <p:spPr>
          <a:xfrm>
            <a:off x="4199396" y="3204469"/>
            <a:ext cx="176213" cy="10201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el 4">
            <a:extLst>
              <a:ext uri="{FF2B5EF4-FFF2-40B4-BE49-F238E27FC236}">
                <a16:creationId xmlns:a16="http://schemas.microsoft.com/office/drawing/2014/main" id="{9182C4F8-6BB2-4AD1-8086-9F0EDA6130C2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</p:spTree>
    <p:extLst>
      <p:ext uri="{BB962C8B-B14F-4D97-AF65-F5344CB8AC3E}">
        <p14:creationId xmlns:p14="http://schemas.microsoft.com/office/powerpoint/2010/main" val="17555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8" grpId="0" animBg="1"/>
      <p:bldP spid="13" grpId="0" build="p"/>
      <p:bldP spid="11" grpId="0" animBg="1"/>
      <p:bldP spid="12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Kistengarten </a:t>
            </a: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878774" y="1217221"/>
            <a:ext cx="542108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100" b="1" dirty="0">
                <a:latin typeface="+mn-lt"/>
              </a:rPr>
              <a:t>Einfach, preiswert und mobil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50" y="1799568"/>
            <a:ext cx="2727373" cy="3072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5A68B62-2F34-4E41-BD82-37E240654407}"/>
              </a:ext>
            </a:extLst>
          </p:cNvPr>
          <p:cNvSpPr txBox="1"/>
          <p:nvPr/>
        </p:nvSpPr>
        <p:spPr>
          <a:xfrm>
            <a:off x="4294409" y="1799568"/>
            <a:ext cx="32897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6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1900" dirty="0">
                <a:latin typeface="+mn-lt"/>
              </a:rPr>
              <a:t>Bäcker- oder Gärtnerkisten mit Papier, Karton oder Vlies auskleiden</a:t>
            </a:r>
          </a:p>
          <a:p>
            <a:pPr marL="457200" indent="-457200" algn="l">
              <a:spcAft>
                <a:spcPts val="6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1900" dirty="0">
                <a:latin typeface="+mn-lt"/>
              </a:rPr>
              <a:t>Mit Substrat befüllen</a:t>
            </a:r>
          </a:p>
          <a:p>
            <a:pPr marL="457200" indent="-457200" algn="l">
              <a:spcAft>
                <a:spcPts val="1200"/>
              </a:spcAft>
              <a:buClr>
                <a:srgbClr val="7AB800"/>
              </a:buClr>
              <a:buFont typeface="+mj-lt"/>
              <a:buAutoNum type="arabicPeriod"/>
            </a:pPr>
            <a:r>
              <a:rPr lang="de-DE" sz="1900" dirty="0">
                <a:latin typeface="+mn-lt"/>
              </a:rPr>
              <a:t>Beliebig bepflanzen</a:t>
            </a:r>
          </a:p>
          <a:p>
            <a:pPr marL="800100" lvl="1" indent="-342900">
              <a:spcAft>
                <a:spcPts val="600"/>
              </a:spcAft>
              <a:buClr>
                <a:srgbClr val="7AB800"/>
              </a:buClr>
              <a:buSzPct val="100000"/>
              <a:buFont typeface="Calibri" panose="020F0502020204030204" pitchFamily="34" charset="0"/>
              <a:buChar char="→"/>
            </a:pPr>
            <a:r>
              <a:rPr lang="de-DE" sz="1700" dirty="0">
                <a:latin typeface="+mn-lt"/>
              </a:rPr>
              <a:t>Auf vergleichbar starkes Wachstum und ähnlichen Wasser- und Nährstoffbedarf der Pflanzpartner achten</a:t>
            </a:r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C49A63B2-7AE2-4D1A-9386-1005879A525B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6AE853-442B-4EA8-BAA6-E4DE73575935}"/>
              </a:ext>
            </a:extLst>
          </p:cNvPr>
          <p:cNvSpPr txBox="1"/>
          <p:nvPr/>
        </p:nvSpPr>
        <p:spPr>
          <a:xfrm>
            <a:off x="3403438" y="4861945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(44)</a:t>
            </a:r>
          </a:p>
        </p:txBody>
      </p:sp>
    </p:spTree>
    <p:extLst>
      <p:ext uri="{BB962C8B-B14F-4D97-AF65-F5344CB8AC3E}">
        <p14:creationId xmlns:p14="http://schemas.microsoft.com/office/powerpoint/2010/main" val="152954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Warum einen Kistengarten?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1057486-DFD5-46DC-8585-F66250B60681}"/>
              </a:ext>
            </a:extLst>
          </p:cNvPr>
          <p:cNvSpPr txBox="1"/>
          <p:nvPr/>
        </p:nvSpPr>
        <p:spPr>
          <a:xfrm>
            <a:off x="7673863" y="236670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(45)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32E9C0E-C175-4F02-823E-7906732F83D1}"/>
              </a:ext>
            </a:extLst>
          </p:cNvPr>
          <p:cNvSpPr txBox="1"/>
          <p:nvPr/>
        </p:nvSpPr>
        <p:spPr>
          <a:xfrm>
            <a:off x="7673863" y="461262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(46)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C25EB4C-E7F3-47FA-B905-BF3E9B2F21A6}"/>
              </a:ext>
            </a:extLst>
          </p:cNvPr>
          <p:cNvSpPr txBox="1"/>
          <p:nvPr/>
        </p:nvSpPr>
        <p:spPr>
          <a:xfrm>
            <a:off x="971550" y="1402192"/>
            <a:ext cx="3289732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algn="l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Vielfältige Bepflanzungs-möglichkeiten</a:t>
            </a:r>
          </a:p>
          <a:p>
            <a:pPr marL="355600" indent="-355600" algn="l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Unabhängigkeit vom Untergrund</a:t>
            </a:r>
          </a:p>
          <a:p>
            <a:pPr marL="355600" indent="-3556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Simpler Auf- und Abbau</a:t>
            </a:r>
          </a:p>
          <a:p>
            <a:pPr marL="355600" indent="-3556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Einfacher Transport</a:t>
            </a:r>
          </a:p>
          <a:p>
            <a:pPr marL="355600" indent="-355600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Angenehme Arbeitshöhe</a:t>
            </a:r>
          </a:p>
          <a:p>
            <a:pPr marL="355600" indent="-355600" algn="l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900" dirty="0">
              <a:latin typeface="+mn-lt"/>
            </a:endParaRPr>
          </a:p>
          <a:p>
            <a:pPr marL="457200" indent="-457200" algn="l">
              <a:spcAft>
                <a:spcPts val="12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de-DE" sz="1700" dirty="0">
              <a:latin typeface="+mn-lt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80F4FE5-F25C-4243-A4A7-D228EB23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065" y="2952541"/>
            <a:ext cx="2626659" cy="187552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63FDD15-1BAB-465F-8C49-F867398BE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827634"/>
            <a:ext cx="333467" cy="408123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3C5DCC2-6772-4FBA-BBD6-0A2E01BBE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134064"/>
            <a:ext cx="333467" cy="40812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0D49076-7D68-415E-9AD9-5EEB4CEFB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1362624"/>
            <a:ext cx="333467" cy="40812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EF7A03E2-2AD4-4AC9-8331-009C9BCCA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268206"/>
            <a:ext cx="333467" cy="408123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EFC6A33-4A03-4AF1-9E7B-C863DFD5C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3699901"/>
            <a:ext cx="333467" cy="408123"/>
          </a:xfrm>
          <a:prstGeom prst="rect">
            <a:avLst/>
          </a:prstGeom>
        </p:spPr>
      </p:pic>
      <p:sp>
        <p:nvSpPr>
          <p:cNvPr id="14" name="Titel 4">
            <a:extLst>
              <a:ext uri="{FF2B5EF4-FFF2-40B4-BE49-F238E27FC236}">
                <a16:creationId xmlns:a16="http://schemas.microsoft.com/office/drawing/2014/main" id="{695AA1D2-891A-4490-8B53-52AE1D620B3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065" y="411102"/>
            <a:ext cx="2626659" cy="215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46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100E390-13CA-4C6F-99C9-A3C5E35D447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624219"/>
            <a:ext cx="3902290" cy="2956500"/>
          </a:xfrm>
        </p:spPr>
        <p:txBody>
          <a:bodyPr/>
          <a:lstStyle/>
          <a:p>
            <a:r>
              <a:rPr lang="de-DE" b="1" dirty="0"/>
              <a:t>Größe des Pflanzgefäßes</a:t>
            </a:r>
          </a:p>
          <a:p>
            <a:pPr marL="685800" lvl="1" indent="-342900">
              <a:spcBef>
                <a:spcPts val="0"/>
              </a:spcBef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Benötigter Wurzelraum </a:t>
            </a:r>
            <a:r>
              <a:rPr lang="de-DE" sz="1900" dirty="0">
                <a:latin typeface="Cambria Math" panose="02040503050406030204" pitchFamily="18" charset="0"/>
                <a:ea typeface="Cambria Math" panose="02040503050406030204" pitchFamily="18" charset="0"/>
              </a:rPr>
              <a:t>≙ </a:t>
            </a:r>
            <a:r>
              <a:rPr lang="de-DE" sz="1900" dirty="0">
                <a:latin typeface="+mn-lt"/>
              </a:rPr>
              <a:t> oberirdischer Pflanzenmasse</a:t>
            </a:r>
          </a:p>
          <a:p>
            <a:pPr marL="342900" marR="0" lvl="0" indent="-342900" algn="l" defTabSz="3429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Arial" panose="020B0604020202020204" pitchFamily="34" charset="0"/>
              </a:rPr>
              <a:t>Wasserversorgung</a:t>
            </a:r>
          </a:p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10" charset="-128"/>
                <a:cs typeface="Arial"/>
              </a:rPr>
              <a:t>Je kleiner das Gefäß, desto schneller trocknet es aus</a:t>
            </a:r>
          </a:p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kumimoji="0" lang="de-DE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-110" charset="-128"/>
                <a:cs typeface="Arial"/>
              </a:rPr>
              <a:t>Automatische Bewässerungssysteme vorteilhaft (z. B. </a:t>
            </a:r>
            <a:r>
              <a:rPr lang="de-DE" sz="1900" dirty="0">
                <a:solidFill>
                  <a:srgbClr val="000000"/>
                </a:solidFill>
                <a:latin typeface="Calibri"/>
              </a:rPr>
              <a:t>Tropf-</a:t>
            </a:r>
            <a:r>
              <a:rPr lang="de-DE" sz="1900" dirty="0" err="1">
                <a:solidFill>
                  <a:srgbClr val="000000"/>
                </a:solidFill>
                <a:latin typeface="Calibri"/>
              </a:rPr>
              <a:t>Blumat</a:t>
            </a:r>
            <a:r>
              <a:rPr lang="de-DE" sz="1900" dirty="0">
                <a:solidFill>
                  <a:srgbClr val="000000"/>
                </a:solidFill>
                <a:latin typeface="Calibri"/>
              </a:rPr>
              <a:t>)</a:t>
            </a:r>
          </a:p>
          <a:p>
            <a:pPr marL="685800" marR="0" lvl="1" indent="-342900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buFont typeface="Calibri" panose="020F0502020204030204" pitchFamily="34" charset="0"/>
              <a:buChar char="→"/>
              <a:tabLst/>
              <a:defRPr/>
            </a:pPr>
            <a:r>
              <a:rPr lang="de-DE" sz="1900" dirty="0">
                <a:solidFill>
                  <a:srgbClr val="000000"/>
                </a:solidFill>
                <a:latin typeface="Calibri"/>
              </a:rPr>
              <a:t>Wasserablauf sicherstellen </a:t>
            </a: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-110" charset="-128"/>
              <a:cs typeface="Arial"/>
            </a:endParaRPr>
          </a:p>
          <a:p>
            <a:pPr marL="342900" marR="0" lvl="0" indent="-342900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  <a:p>
            <a:pPr marL="342900" lvl="1" indent="0">
              <a:buClr>
                <a:srgbClr val="7AB800"/>
              </a:buClr>
            </a:pPr>
            <a:endParaRPr lang="de-DE" sz="1900" dirty="0">
              <a:latin typeface="+mn-lt"/>
            </a:endParaRPr>
          </a:p>
          <a:p>
            <a:pPr marL="128587" indent="0">
              <a:buNone/>
            </a:pPr>
            <a:endParaRPr lang="de-DE" sz="1700" dirty="0">
              <a:latin typeface="+mn-lt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ECD64AE-2EB2-48E6-BCD4-E5093F40AF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dirty="0"/>
              <a:t>Topfkultur</a:t>
            </a:r>
          </a:p>
          <a:p>
            <a:pPr>
              <a:spcBef>
                <a:spcPts val="600"/>
              </a:spcBef>
            </a:pPr>
            <a:r>
              <a:rPr lang="de-DE" sz="2100" dirty="0"/>
              <a:t>Wichtig: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1A07F72-4A80-4CD7-BA9B-ADEBF571F4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067" y="285725"/>
            <a:ext cx="2300074" cy="193636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3EDE2A-F9A5-45DD-B178-852200128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4067" y="2571750"/>
            <a:ext cx="2300074" cy="2337903"/>
          </a:xfrm>
          <a:prstGeom prst="rect">
            <a:avLst/>
          </a:prstGeom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BDE0A8BC-1BF8-485B-AA8A-C89244C46DFA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8A8A02-75AF-456A-BE6A-AA7870D18D0E}"/>
              </a:ext>
            </a:extLst>
          </p:cNvPr>
          <p:cNvSpPr txBox="1"/>
          <p:nvPr/>
        </p:nvSpPr>
        <p:spPr>
          <a:xfrm>
            <a:off x="7584141" y="200664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(47)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9F93E8-5229-4B67-B775-6E47C06F0BD2}"/>
              </a:ext>
            </a:extLst>
          </p:cNvPr>
          <p:cNvSpPr txBox="1"/>
          <p:nvPr/>
        </p:nvSpPr>
        <p:spPr>
          <a:xfrm>
            <a:off x="7584141" y="4736106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(48)</a:t>
            </a:r>
          </a:p>
        </p:txBody>
      </p:sp>
    </p:spTree>
    <p:extLst>
      <p:ext uri="{BB962C8B-B14F-4D97-AF65-F5344CB8AC3E}">
        <p14:creationId xmlns:p14="http://schemas.microsoft.com/office/powerpoint/2010/main" val="146538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Kreative Pflanzgefäße  </a:t>
            </a: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50" y="1544224"/>
            <a:ext cx="1336644" cy="244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979713" y="1126612"/>
            <a:ext cx="3859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>
                <a:srgbClr val="7AB800"/>
              </a:buClr>
            </a:pPr>
            <a:r>
              <a:rPr lang="de-DE" sz="2100" b="1" dirty="0">
                <a:latin typeface="+mn-lt"/>
              </a:rPr>
              <a:t>Aus alt mach neu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062" y="1542110"/>
            <a:ext cx="2342830" cy="3123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7D0E2F-7B9A-4637-AAE7-CC35F8DC255E}"/>
              </a:ext>
            </a:extLst>
          </p:cNvPr>
          <p:cNvSpPr txBox="1"/>
          <p:nvPr/>
        </p:nvSpPr>
        <p:spPr>
          <a:xfrm>
            <a:off x="5424191" y="4665883"/>
            <a:ext cx="2159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PET-Flaschen als Pflanzgefäß</a:t>
            </a:r>
            <a:r>
              <a:rPr lang="de-DE" sz="10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(51)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B42A08C-97DF-4E67-94D0-CFAA297B7BF0}"/>
              </a:ext>
            </a:extLst>
          </p:cNvPr>
          <p:cNvSpPr txBox="1"/>
          <p:nvPr/>
        </p:nvSpPr>
        <p:spPr>
          <a:xfrm>
            <a:off x="2667446" y="3968635"/>
            <a:ext cx="2487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Erdbeeren im </a:t>
            </a:r>
            <a:r>
              <a:rPr lang="de-DE" sz="1200" dirty="0" err="1">
                <a:latin typeface="+mn-lt"/>
              </a:rPr>
              <a:t>Baueimer</a:t>
            </a:r>
            <a:r>
              <a:rPr lang="de-DE" sz="10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(50)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DBBF8A7-0EA3-4492-AC4D-61D4E723E55F}"/>
              </a:ext>
            </a:extLst>
          </p:cNvPr>
          <p:cNvSpPr txBox="1"/>
          <p:nvPr/>
        </p:nvSpPr>
        <p:spPr>
          <a:xfrm>
            <a:off x="927750" y="3968635"/>
            <a:ext cx="1162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Stachelbeere im Kunststoffbeuel</a:t>
            </a:r>
            <a:r>
              <a:rPr lang="de-DE" sz="1000" dirty="0">
                <a:latin typeface="+mn-lt"/>
              </a:rPr>
              <a:t> </a:t>
            </a:r>
            <a:r>
              <a:rPr lang="de-DE" sz="800" dirty="0">
                <a:latin typeface="+mn-lt"/>
              </a:rPr>
              <a:t>(49)</a:t>
            </a:r>
          </a:p>
        </p:txBody>
      </p:sp>
      <p:sp>
        <p:nvSpPr>
          <p:cNvPr id="13" name="Titel 4">
            <a:extLst>
              <a:ext uri="{FF2B5EF4-FFF2-40B4-BE49-F238E27FC236}">
                <a16:creationId xmlns:a16="http://schemas.microsoft.com/office/drawing/2014/main" id="{7FAC835F-2426-4C75-A229-94075F5C3DC7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C6E8297-6C47-4D52-980D-1C575730E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990" y="1542109"/>
            <a:ext cx="2363059" cy="24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38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Es geht auch ohne Plastik!</a:t>
            </a: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 rot="5400000">
            <a:off x="6915616" y="3027653"/>
            <a:ext cx="3237918" cy="993775"/>
          </a:xfrm>
          <a:prstGeom prst="rect">
            <a:avLst/>
          </a:prstGeom>
        </p:spPr>
        <p:txBody>
          <a:bodyPr/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B3E8F27-740A-4CB1-A410-3A7356229DD3}"/>
              </a:ext>
            </a:extLst>
          </p:cNvPr>
          <p:cNvSpPr txBox="1"/>
          <p:nvPr/>
        </p:nvSpPr>
        <p:spPr>
          <a:xfrm>
            <a:off x="7863601" y="482627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(53)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3806D52-5B68-431B-8390-689645BF89C9}"/>
              </a:ext>
            </a:extLst>
          </p:cNvPr>
          <p:cNvSpPr txBox="1"/>
          <p:nvPr/>
        </p:nvSpPr>
        <p:spPr>
          <a:xfrm>
            <a:off x="971549" y="1145819"/>
            <a:ext cx="66026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  <a:buClr>
                <a:srgbClr val="7AB800"/>
              </a:buClr>
            </a:pPr>
            <a:r>
              <a:rPr lang="de-DE" sz="2100" b="1" dirty="0">
                <a:latin typeface="+mn-lt"/>
              </a:rPr>
              <a:t>Und das muss es auch…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Endliche Ressource (Herstellung aus fossilen Brennstoffen) 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900" dirty="0" err="1">
                <a:latin typeface="+mn-lt"/>
              </a:rPr>
              <a:t>Vermüllung</a:t>
            </a:r>
            <a:r>
              <a:rPr lang="de-DE" sz="1900" dirty="0">
                <a:latin typeface="+mn-lt"/>
              </a:rPr>
              <a:t> der Meere durch Plastikabfälle</a:t>
            </a:r>
          </a:p>
          <a:p>
            <a:pPr marL="342900" indent="-342900" algn="l"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de-DE" sz="1900" dirty="0">
                <a:latin typeface="+mn-lt"/>
              </a:rPr>
              <a:t>Anreicherung von (Mikro-) Plastik in der Umwelt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188382-3DFA-449D-9BE9-B7CD93D6621C}"/>
              </a:ext>
            </a:extLst>
          </p:cNvPr>
          <p:cNvSpPr txBox="1"/>
          <p:nvPr/>
        </p:nvSpPr>
        <p:spPr>
          <a:xfrm>
            <a:off x="2194852" y="4821413"/>
            <a:ext cx="348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800" dirty="0">
                <a:latin typeface="+mn-lt"/>
              </a:rPr>
              <a:t>(52)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94254DA-8684-4B1C-B786-BFBCB075C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305" y="2995465"/>
            <a:ext cx="2327170" cy="1851726"/>
          </a:xfrm>
          <a:prstGeom prst="rect">
            <a:avLst/>
          </a:prstGeom>
        </p:spPr>
      </p:pic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95A3959B-46D1-4778-AD26-E16332871836}"/>
              </a:ext>
            </a:extLst>
          </p:cNvPr>
          <p:cNvSpPr/>
          <p:nvPr/>
        </p:nvSpPr>
        <p:spPr>
          <a:xfrm>
            <a:off x="2744889" y="2999411"/>
            <a:ext cx="2805334" cy="184778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7986BC8-6BCD-4DF6-9CD9-790EB2D26C3D}"/>
              </a:ext>
            </a:extLst>
          </p:cNvPr>
          <p:cNvSpPr txBox="1"/>
          <p:nvPr/>
        </p:nvSpPr>
        <p:spPr>
          <a:xfrm>
            <a:off x="2829215" y="3057679"/>
            <a:ext cx="2777584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900" b="1" dirty="0">
                <a:latin typeface="+mn-lt"/>
              </a:rPr>
              <a:t>Alternativen:</a:t>
            </a:r>
          </a:p>
          <a:p>
            <a:pPr marL="342900" indent="-342900">
              <a:spcAft>
                <a:spcPts val="3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Ton- oder Terrakotta-Töpfe</a:t>
            </a:r>
          </a:p>
          <a:p>
            <a:pPr marL="342900" indent="-342900">
              <a:spcAft>
                <a:spcPts val="3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Pflanzgefäße aus Beton oder Aluminium</a:t>
            </a:r>
          </a:p>
          <a:p>
            <a:pPr marL="342900" indent="-342900">
              <a:spcAft>
                <a:spcPts val="3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Balkonkästen aus Weide</a:t>
            </a:r>
          </a:p>
          <a:p>
            <a:pPr marL="342900" indent="-342900">
              <a:spcAft>
                <a:spcPts val="300"/>
              </a:spcAft>
              <a:buClr>
                <a:srgbClr val="7AB800"/>
              </a:buClr>
              <a:buFont typeface="Arial" panose="020B0604020202020204" pitchFamily="34" charset="0"/>
              <a:buChar char="•"/>
            </a:pPr>
            <a:r>
              <a:rPr lang="de-DE" sz="1600" dirty="0">
                <a:latin typeface="+mn-lt"/>
              </a:rPr>
              <a:t>Obst- oder Weinkisten, …</a:t>
            </a:r>
          </a:p>
        </p:txBody>
      </p:sp>
      <p:sp>
        <p:nvSpPr>
          <p:cNvPr id="14" name="Titel 4">
            <a:extLst>
              <a:ext uri="{FF2B5EF4-FFF2-40B4-BE49-F238E27FC236}">
                <a16:creationId xmlns:a16="http://schemas.microsoft.com/office/drawing/2014/main" id="{D3AEC9D9-C8CA-44A4-8C65-A4B6CAEDB82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49" y="2999411"/>
            <a:ext cx="1495369" cy="184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7C65CFBA-0267-4E5E-B689-B1A71EF63F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81729" y="1093500"/>
            <a:ext cx="3313648" cy="29565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100" b="1" dirty="0"/>
              <a:t>Bauanleitung </a:t>
            </a:r>
          </a:p>
          <a:p>
            <a:r>
              <a:rPr lang="de-DE" dirty="0"/>
              <a:t>Optimale Maße: </a:t>
            </a:r>
            <a:br>
              <a:rPr lang="de-DE" dirty="0"/>
            </a:br>
            <a:r>
              <a:rPr lang="de-DE" dirty="0"/>
              <a:t>H: 100 cm, </a:t>
            </a:r>
            <a:r>
              <a:rPr lang="de-DE" sz="2000" dirty="0">
                <a:solidFill>
                  <a:schemeClr val="tx1"/>
                </a:solidFill>
                <a:latin typeface="+mj-lt"/>
              </a:rPr>
              <a:t>;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</a:t>
            </a:r>
            <a:r>
              <a:rPr lang="de-DE" dirty="0">
                <a:solidFill>
                  <a:schemeClr val="tx1"/>
                </a:solidFill>
                <a:latin typeface="+mj-lt"/>
              </a:rPr>
              <a:t> 70 cm</a:t>
            </a:r>
          </a:p>
          <a:p>
            <a:r>
              <a:rPr lang="de-DE" b="1" dirty="0">
                <a:latin typeface="+mj-lt"/>
              </a:rPr>
              <a:t>Estrichmatte</a:t>
            </a:r>
            <a:r>
              <a:rPr lang="de-DE" dirty="0">
                <a:latin typeface="+mj-lt"/>
              </a:rPr>
              <a:t> (Maschenweite ca. 5 x 5 cm) und </a:t>
            </a:r>
            <a:r>
              <a:rPr lang="de-DE" b="1" dirty="0">
                <a:latin typeface="+mj-lt"/>
              </a:rPr>
              <a:t>Kokosmatte</a:t>
            </a:r>
            <a:r>
              <a:rPr lang="de-DE" dirty="0">
                <a:latin typeface="+mj-lt"/>
              </a:rPr>
              <a:t> aufeinanderlegen und entsprechend zuschneiden</a:t>
            </a:r>
          </a:p>
          <a:p>
            <a:r>
              <a:rPr lang="de-DE" dirty="0">
                <a:latin typeface="+mj-lt"/>
              </a:rPr>
              <a:t>Ggf. mittig </a:t>
            </a:r>
            <a:r>
              <a:rPr lang="de-DE" b="1" dirty="0">
                <a:latin typeface="+mj-lt"/>
              </a:rPr>
              <a:t>Holzpflock</a:t>
            </a:r>
            <a:r>
              <a:rPr lang="de-DE" dirty="0">
                <a:latin typeface="+mj-lt"/>
              </a:rPr>
              <a:t> zur besseren Stabilität anbringen</a:t>
            </a:r>
          </a:p>
          <a:p>
            <a:r>
              <a:rPr lang="de-DE" dirty="0">
                <a:latin typeface="+mj-lt"/>
              </a:rPr>
              <a:t>Mit </a:t>
            </a:r>
            <a:r>
              <a:rPr lang="de-DE" b="1" dirty="0">
                <a:latin typeface="+mj-lt"/>
              </a:rPr>
              <a:t>strukturstabilem Substrat </a:t>
            </a:r>
            <a:r>
              <a:rPr lang="de-DE" dirty="0">
                <a:latin typeface="+mj-lt"/>
              </a:rPr>
              <a:t>befüllen und gleichzeitig </a:t>
            </a:r>
            <a:r>
              <a:rPr lang="de-DE" b="1" dirty="0">
                <a:latin typeface="+mj-lt"/>
              </a:rPr>
              <a:t>Tropfschlauch</a:t>
            </a:r>
            <a:r>
              <a:rPr lang="de-DE" dirty="0">
                <a:latin typeface="+mj-lt"/>
              </a:rPr>
              <a:t> integrieren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C875344-7E07-4511-9437-7FC48B3CE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Pflanzturm</a:t>
            </a:r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E2290A4F-FD82-4870-84B2-DED8B4F42A65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49" y="1292735"/>
            <a:ext cx="2538682" cy="36602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265186" y="1662552"/>
            <a:ext cx="8807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Holzpflock</a:t>
            </a:r>
            <a:endParaRPr lang="de-DE" sz="1200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345908" y="2410515"/>
            <a:ext cx="88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+mn-lt"/>
              </a:rPr>
              <a:t>Kokos-matte</a:t>
            </a:r>
            <a:endParaRPr lang="de-DE" sz="1200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397051" y="3191271"/>
            <a:ext cx="88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+mn-lt"/>
              </a:rPr>
              <a:t>Tropf-schlauch</a:t>
            </a:r>
            <a:endParaRPr lang="de-DE" sz="1200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82339" y="4091107"/>
            <a:ext cx="880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>
                <a:latin typeface="+mn-lt"/>
              </a:rPr>
              <a:t>Estrich-matte</a:t>
            </a:r>
            <a:endParaRPr lang="de-DE" sz="1200" dirty="0">
              <a:latin typeface="+mn-lt"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H="1">
            <a:off x="2240891" y="1939551"/>
            <a:ext cx="1054166" cy="43451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flipH="1">
            <a:off x="3283421" y="4321940"/>
            <a:ext cx="335476" cy="19828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 flipH="1">
            <a:off x="2947945" y="3383472"/>
            <a:ext cx="670952" cy="8482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flipH="1">
            <a:off x="3194638" y="2675955"/>
            <a:ext cx="315593" cy="12852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B202E3FB-2B9D-406C-A1DD-B03054A0B8D9}"/>
              </a:ext>
            </a:extLst>
          </p:cNvPr>
          <p:cNvSpPr txBox="1"/>
          <p:nvPr/>
        </p:nvSpPr>
        <p:spPr>
          <a:xfrm>
            <a:off x="3878530" y="477549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(54)</a:t>
            </a:r>
          </a:p>
        </p:txBody>
      </p:sp>
    </p:spTree>
    <p:extLst>
      <p:ext uri="{BB962C8B-B14F-4D97-AF65-F5344CB8AC3E}">
        <p14:creationId xmlns:p14="http://schemas.microsoft.com/office/powerpoint/2010/main" val="543661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A1522BF-5475-407F-A041-E29C36E3FD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3041156" cy="29565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de-DE" sz="2100" b="1" dirty="0"/>
              <a:t>Bepflanzung</a:t>
            </a:r>
          </a:p>
          <a:p>
            <a:r>
              <a:rPr lang="de-DE" dirty="0"/>
              <a:t>Kokosmatte mit </a:t>
            </a:r>
            <a:r>
              <a:rPr lang="de-DE" b="1" dirty="0"/>
              <a:t>Löchern</a:t>
            </a:r>
            <a:r>
              <a:rPr lang="de-DE" dirty="0"/>
              <a:t> versehen und </a:t>
            </a:r>
            <a:r>
              <a:rPr lang="de-DE" b="1" dirty="0"/>
              <a:t>Langzeitdünger</a:t>
            </a:r>
            <a:r>
              <a:rPr lang="de-DE" dirty="0"/>
              <a:t> in die Pflanzlöcher geben</a:t>
            </a:r>
          </a:p>
          <a:p>
            <a:r>
              <a:rPr lang="de-DE" dirty="0"/>
              <a:t>Bei der Pflanzenauswahl </a:t>
            </a:r>
            <a:r>
              <a:rPr lang="de-DE" b="1" dirty="0"/>
              <a:t>Wasserversorgung</a:t>
            </a:r>
            <a:r>
              <a:rPr lang="de-DE" dirty="0"/>
              <a:t> des Turms berücksichtigen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Im oberen Bereich tendenziell trockener als im unteren Bereich</a:t>
            </a:r>
            <a:r>
              <a:rPr lang="de-DE" dirty="0"/>
              <a:t>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FDCFAD-D1E8-413B-B5D1-2983AA98C4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Pflanzturm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5B276AB-C127-40EF-8051-7DC6CD6AD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7257" y="1174423"/>
            <a:ext cx="2793827" cy="332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7C0D3CD-7849-4303-9FD6-ECB76E081139}"/>
              </a:ext>
            </a:extLst>
          </p:cNvPr>
          <p:cNvSpPr/>
          <p:nvPr/>
        </p:nvSpPr>
        <p:spPr>
          <a:xfrm>
            <a:off x="4317629" y="3969077"/>
            <a:ext cx="1719309" cy="1031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A4DFD0B-C4C3-42F4-8ED8-84FCB5B82147}"/>
              </a:ext>
            </a:extLst>
          </p:cNvPr>
          <p:cNvSpPr txBox="1"/>
          <p:nvPr/>
        </p:nvSpPr>
        <p:spPr>
          <a:xfrm>
            <a:off x="4336744" y="4048591"/>
            <a:ext cx="17193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n-lt"/>
              </a:rPr>
              <a:t>Unten: </a:t>
            </a:r>
            <a:r>
              <a:rPr lang="de-DE" sz="1400" dirty="0">
                <a:latin typeface="+mn-lt"/>
              </a:rPr>
              <a:t>feuchtigkeits-bedürftigere Kulturen wie Salate, Sellerie, Kohlrabi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FA342C5F-31B1-4124-A458-E0A002D269A9}"/>
              </a:ext>
            </a:extLst>
          </p:cNvPr>
          <p:cNvSpPr/>
          <p:nvPr/>
        </p:nvSpPr>
        <p:spPr>
          <a:xfrm>
            <a:off x="6319099" y="1139865"/>
            <a:ext cx="1637089" cy="82116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8F92905F-92DD-42F6-AF1D-56A8A8C63B10}"/>
              </a:ext>
            </a:extLst>
          </p:cNvPr>
          <p:cNvSpPr/>
          <p:nvPr/>
        </p:nvSpPr>
        <p:spPr>
          <a:xfrm>
            <a:off x="3087948" y="235238"/>
            <a:ext cx="1879109" cy="103112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2300C8C-34D5-4E25-8F0F-FA98F3BE78AE}"/>
              </a:ext>
            </a:extLst>
          </p:cNvPr>
          <p:cNvSpPr txBox="1"/>
          <p:nvPr/>
        </p:nvSpPr>
        <p:spPr>
          <a:xfrm>
            <a:off x="3058357" y="312251"/>
            <a:ext cx="1908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n-lt"/>
              </a:rPr>
              <a:t>Oben</a:t>
            </a:r>
            <a:r>
              <a:rPr lang="de-DE" sz="1400" dirty="0">
                <a:latin typeface="+mn-lt"/>
              </a:rPr>
              <a:t>: langlebige Kräuter (z. B. Petersilie, Schnittlauch) oder Erdbeeren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B216C4-41DB-4393-8DF8-178149E72F1D}"/>
              </a:ext>
            </a:extLst>
          </p:cNvPr>
          <p:cNvSpPr txBox="1"/>
          <p:nvPr/>
        </p:nvSpPr>
        <p:spPr>
          <a:xfrm>
            <a:off x="6259297" y="1181114"/>
            <a:ext cx="17566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>
                <a:latin typeface="+mn-lt"/>
              </a:rPr>
              <a:t>Horizontale</a:t>
            </a:r>
            <a:r>
              <a:rPr lang="de-DE" sz="1400" dirty="0">
                <a:latin typeface="+mn-lt"/>
              </a:rPr>
              <a:t>: beliebig</a:t>
            </a:r>
            <a:br>
              <a:rPr lang="de-DE" sz="1400" dirty="0">
                <a:latin typeface="+mn-lt"/>
              </a:rPr>
            </a:br>
            <a:r>
              <a:rPr lang="de-DE" sz="1400" dirty="0">
                <a:latin typeface="+mn-lt"/>
              </a:rPr>
              <a:t>(u. a. gut für Frucht-gemüse geeignet)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7591215D-0C60-4361-8CCD-A8B09B9B7E0A}"/>
              </a:ext>
            </a:extLst>
          </p:cNvPr>
          <p:cNvCxnSpPr>
            <a:cxnSpLocks/>
          </p:cNvCxnSpPr>
          <p:nvPr/>
        </p:nvCxnSpPr>
        <p:spPr>
          <a:xfrm>
            <a:off x="4421080" y="1266358"/>
            <a:ext cx="545977" cy="580197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92FFEE8C-6A89-4A30-8F2A-B02E0FF41728}"/>
              </a:ext>
            </a:extLst>
          </p:cNvPr>
          <p:cNvCxnSpPr>
            <a:cxnSpLocks/>
          </p:cNvCxnSpPr>
          <p:nvPr/>
        </p:nvCxnSpPr>
        <p:spPr>
          <a:xfrm flipH="1">
            <a:off x="7048870" y="1961028"/>
            <a:ext cx="535272" cy="674660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185214F-9528-48AE-A0B7-B31585D126C6}"/>
              </a:ext>
            </a:extLst>
          </p:cNvPr>
          <p:cNvCxnSpPr>
            <a:cxnSpLocks/>
          </p:cNvCxnSpPr>
          <p:nvPr/>
        </p:nvCxnSpPr>
        <p:spPr>
          <a:xfrm flipH="1" flipV="1">
            <a:off x="5213833" y="3461940"/>
            <a:ext cx="428032" cy="510511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2028D006-2B9B-4217-B067-73EA4F25DB9F}"/>
              </a:ext>
            </a:extLst>
          </p:cNvPr>
          <p:cNvCxnSpPr>
            <a:cxnSpLocks/>
          </p:cNvCxnSpPr>
          <p:nvPr/>
        </p:nvCxnSpPr>
        <p:spPr>
          <a:xfrm flipV="1">
            <a:off x="6049497" y="3961089"/>
            <a:ext cx="584726" cy="508072"/>
          </a:xfrm>
          <a:prstGeom prst="straightConnector1">
            <a:avLst/>
          </a:prstGeom>
          <a:ln w="4445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el 4">
            <a:extLst>
              <a:ext uri="{FF2B5EF4-FFF2-40B4-BE49-F238E27FC236}">
                <a16:creationId xmlns:a16="http://schemas.microsoft.com/office/drawing/2014/main" id="{D9E9CA2D-5FE8-4AD7-9A8F-CED404E7681D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32E4FC07-BA81-4458-B5E6-477A029B35BD}"/>
              </a:ext>
            </a:extLst>
          </p:cNvPr>
          <p:cNvSpPr txBox="1"/>
          <p:nvPr/>
        </p:nvSpPr>
        <p:spPr>
          <a:xfrm>
            <a:off x="7408075" y="449527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(55)</a:t>
            </a:r>
          </a:p>
        </p:txBody>
      </p:sp>
    </p:spTree>
    <p:extLst>
      <p:ext uri="{BB962C8B-B14F-4D97-AF65-F5344CB8AC3E}">
        <p14:creationId xmlns:p14="http://schemas.microsoft.com/office/powerpoint/2010/main" val="11979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 animBg="1"/>
      <p:bldP spid="11" grpId="0" animBg="1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D2B2485C-7493-4F6D-802E-265B8FD4A336}"/>
              </a:ext>
            </a:extLst>
          </p:cNvPr>
          <p:cNvSpPr/>
          <p:nvPr/>
        </p:nvSpPr>
        <p:spPr>
          <a:xfrm>
            <a:off x="958414" y="1981675"/>
            <a:ext cx="2059994" cy="19129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45D41E90-8054-44DA-8FE2-A815CB1B30C8}"/>
              </a:ext>
            </a:extLst>
          </p:cNvPr>
          <p:cNvSpPr/>
          <p:nvPr/>
        </p:nvSpPr>
        <p:spPr>
          <a:xfrm>
            <a:off x="6400799" y="1981675"/>
            <a:ext cx="1642369" cy="19129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4682717-47A6-4B63-9894-5974C9293C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ist „Urban </a:t>
            </a:r>
            <a:r>
              <a:rPr lang="de-D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E1B7281-17A4-4ED6-B549-8987923496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47311" y="4238567"/>
            <a:ext cx="6649377" cy="863352"/>
          </a:xfrm>
        </p:spPr>
        <p:txBody>
          <a:bodyPr>
            <a:normAutofit/>
          </a:bodyPr>
          <a:lstStyle/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Häufig stehen Gemeinschaft und Miteinander im Vordergrund</a:t>
            </a:r>
            <a:endParaRPr lang="de-DE" sz="1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Motto: Die Stadt soll grün und essbar werden!</a:t>
            </a:r>
            <a:endParaRPr lang="de-DE" sz="19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9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38F0537-61E8-4DDD-8B60-2D2D61B41C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 </a:t>
            </a:r>
            <a:r>
              <a:rPr lang="de-D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Gärtnern in der Stadt</a:t>
            </a:r>
          </a:p>
          <a:p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E4D8C39A-DD23-49B7-9598-D4B7715508CF}"/>
              </a:ext>
            </a:extLst>
          </p:cNvPr>
          <p:cNvSpPr txBox="1">
            <a:spLocks/>
          </p:cNvSpPr>
          <p:nvPr/>
        </p:nvSpPr>
        <p:spPr>
          <a:xfrm>
            <a:off x="1025953" y="2042068"/>
            <a:ext cx="1924916" cy="1790714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 algn="ctr">
              <a:lnSpc>
                <a:spcPct val="100000"/>
              </a:lnSpc>
              <a:buNone/>
            </a:pPr>
            <a:r>
              <a:rPr lang="de-DE" sz="19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Gemeinsam</a:t>
            </a: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öffentlichen, bisher vernachlässigten Flächen oder in Gemeinschafts-gärten </a:t>
            </a:r>
          </a:p>
          <a:p>
            <a:pPr marL="2381" indent="0" algn="ctr">
              <a:buNone/>
            </a:pPr>
            <a:endParaRPr lang="de-DE" sz="2600" dirty="0">
              <a:latin typeface="+mj-lt"/>
            </a:endParaRP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E5CFD90-098D-4B8E-8BAD-123193B4FCD9}"/>
              </a:ext>
            </a:extLst>
          </p:cNvPr>
          <p:cNvSpPr txBox="1">
            <a:spLocks/>
          </p:cNvSpPr>
          <p:nvPr/>
        </p:nvSpPr>
        <p:spPr>
          <a:xfrm>
            <a:off x="6436310" y="2387460"/>
            <a:ext cx="1571346" cy="1099929"/>
          </a:xfrm>
          <a:prstGeom prst="rect">
            <a:avLst/>
          </a:prstGeom>
        </p:spPr>
        <p:txBody>
          <a:bodyPr vert="horz" lIns="0" rIns="0" bIns="0">
            <a:normAutofit lnSpcReduction="10000"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1" indent="0" algn="ctr">
              <a:lnSpc>
                <a:spcPct val="100000"/>
              </a:lnSpc>
              <a:buNone/>
            </a:pPr>
            <a:r>
              <a:rPr lang="de-DE" sz="19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Privat</a:t>
            </a: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auf Fensterbank Balkon oder Terrasse</a:t>
            </a:r>
          </a:p>
          <a:p>
            <a:pPr marL="2381" indent="0" algn="ctr">
              <a:buNone/>
            </a:pPr>
            <a:endParaRPr lang="de-DE" sz="2600" dirty="0">
              <a:latin typeface="+mj-lt"/>
            </a:endParaRPr>
          </a:p>
        </p:txBody>
      </p:sp>
      <p:pic>
        <p:nvPicPr>
          <p:cNvPr id="9" name="Grafik 8" descr="H:\IEF\IEF5\Bilder\Bildarchiv Neu\Bilder 2020\Klimaprojekt HSWT\Öko Anbau\IMG_6950.JPG">
            <a:extLst>
              <a:ext uri="{FF2B5EF4-FFF2-40B4-BE49-F238E27FC236}">
                <a16:creationId xmlns:a16="http://schemas.microsoft.com/office/drawing/2014/main" id="{77BB44B9-2D5B-4156-94F4-1302D066470F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00774" y="1981675"/>
            <a:ext cx="2703394" cy="19129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13924EE9-BDBF-4751-BF88-D728ECB866EC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F6F4126-A3E1-4B52-8566-C482F720177F}"/>
              </a:ext>
            </a:extLst>
          </p:cNvPr>
          <p:cNvSpPr txBox="1"/>
          <p:nvPr/>
        </p:nvSpPr>
        <p:spPr>
          <a:xfrm>
            <a:off x="5919412" y="3894604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27044550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FA3D2E5-0CC2-4BAB-A5F6-BB81E2979213}"/>
              </a:ext>
            </a:extLst>
          </p:cNvPr>
          <p:cNvSpPr/>
          <p:nvPr/>
        </p:nvSpPr>
        <p:spPr>
          <a:xfrm>
            <a:off x="1473693" y="4516618"/>
            <a:ext cx="4624323" cy="49887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0EF173-AC34-4698-8252-CB126DA96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Vertikale Begrünung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EF8E4BE-9665-422B-8177-5F87EF828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550" y="1362745"/>
            <a:ext cx="2546934" cy="294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FDB58C72-3A2E-4523-988E-87AD63566DDF}"/>
              </a:ext>
            </a:extLst>
          </p:cNvPr>
          <p:cNvSpPr txBox="1"/>
          <p:nvPr/>
        </p:nvSpPr>
        <p:spPr>
          <a:xfrm>
            <a:off x="1691510" y="4595507"/>
            <a:ext cx="4188340" cy="344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Clr>
                <a:srgbClr val="7AB800"/>
              </a:buClr>
            </a:pPr>
            <a:r>
              <a:rPr lang="de-DE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Automatisierte Bewässerung ist zu empfehlen!</a:t>
            </a:r>
            <a:endParaRPr lang="de-DE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itel 4">
            <a:extLst>
              <a:ext uri="{FF2B5EF4-FFF2-40B4-BE49-F238E27FC236}">
                <a16:creationId xmlns:a16="http://schemas.microsoft.com/office/drawing/2014/main" id="{DEE43B40-F472-4C97-9C88-1FAECABCAFB5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09F4D0D-CEB5-4E9C-A082-957036538ADD}"/>
              </a:ext>
            </a:extLst>
          </p:cNvPr>
          <p:cNvSpPr txBox="1"/>
          <p:nvPr/>
        </p:nvSpPr>
        <p:spPr>
          <a:xfrm>
            <a:off x="3260391" y="425754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(56)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7925817" y="488113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(57)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B00C3E-7F95-4079-8B9C-DF5AAAAAE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64" t="19995" r="11890" b="5856"/>
          <a:stretch/>
        </p:blipFill>
        <p:spPr>
          <a:xfrm rot="5400000">
            <a:off x="3468633" y="1685895"/>
            <a:ext cx="2946430" cy="23123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277B5CB-256A-466D-A2E4-2F2E4EF6DA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" t="6132" r="-1233"/>
          <a:stretch/>
        </p:blipFill>
        <p:spPr>
          <a:xfrm rot="5400000">
            <a:off x="5506405" y="2217921"/>
            <a:ext cx="3596126" cy="1885773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1E8006F4-3271-4C3E-8B45-15D3FF66020D}"/>
              </a:ext>
            </a:extLst>
          </p:cNvPr>
          <p:cNvSpPr txBox="1"/>
          <p:nvPr/>
        </p:nvSpPr>
        <p:spPr>
          <a:xfrm>
            <a:off x="5844138" y="426851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(39)</a:t>
            </a:r>
          </a:p>
        </p:txBody>
      </p:sp>
    </p:spTree>
    <p:extLst>
      <p:ext uri="{BB962C8B-B14F-4D97-AF65-F5344CB8AC3E}">
        <p14:creationId xmlns:p14="http://schemas.microsoft.com/office/powerpoint/2010/main" val="15666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BDFFE32-826B-45FC-97C1-509DF91D51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>
                <a:solidFill>
                  <a:schemeClr val="tx1"/>
                </a:solidFill>
              </a:rPr>
              <a:t>Vertikale Wandbegrünung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31804D3-568C-40E8-A7F5-048A0169D97A}"/>
              </a:ext>
            </a:extLst>
          </p:cNvPr>
          <p:cNvSpPr txBox="1"/>
          <p:nvPr/>
        </p:nvSpPr>
        <p:spPr>
          <a:xfrm>
            <a:off x="946360" y="4479478"/>
            <a:ext cx="227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Mattensystem </a:t>
            </a:r>
            <a:r>
              <a:rPr lang="de-DE" sz="800" dirty="0">
                <a:latin typeface="+mn-lt"/>
              </a:rPr>
              <a:t>(58)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BC407ED-4C87-4B2B-A185-BFA4E5461D31}"/>
              </a:ext>
            </a:extLst>
          </p:cNvPr>
          <p:cNvSpPr txBox="1"/>
          <p:nvPr/>
        </p:nvSpPr>
        <p:spPr>
          <a:xfrm>
            <a:off x="3447363" y="4479478"/>
            <a:ext cx="235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Kleine Kunststoffgefäße an Drahtgitter </a:t>
            </a:r>
            <a:r>
              <a:rPr lang="de-DE" sz="800" dirty="0">
                <a:latin typeface="+mn-lt"/>
              </a:rPr>
              <a:t>(59)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3364ED4-ED9A-4563-A7E4-BBA76B0433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6323" y="1416161"/>
            <a:ext cx="2167841" cy="30272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6F8916E-64C7-49F5-81B8-389E84D0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1281" y="1416160"/>
            <a:ext cx="2255165" cy="302725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1DBBEE9-D90B-4549-936D-99FF64997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0" y="1416159"/>
            <a:ext cx="2255165" cy="302725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3FA88C4-95AA-479E-AD99-4AAD5A29ADC2}"/>
              </a:ext>
            </a:extLst>
          </p:cNvPr>
          <p:cNvSpPr txBox="1"/>
          <p:nvPr/>
        </p:nvSpPr>
        <p:spPr>
          <a:xfrm>
            <a:off x="5987205" y="4515542"/>
            <a:ext cx="2913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latin typeface="+mn-lt"/>
              </a:rPr>
              <a:t>Vertikales Hydroponik-System </a:t>
            </a:r>
            <a:r>
              <a:rPr lang="de-DE" sz="800" dirty="0">
                <a:latin typeface="+mn-lt"/>
              </a:rPr>
              <a:t>(60)</a:t>
            </a:r>
          </a:p>
          <a:p>
            <a:pPr algn="l"/>
            <a:endParaRPr lang="de-DE" sz="800" dirty="0">
              <a:latin typeface="+mn-lt"/>
            </a:endParaRP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9EBC1379-CABB-4B53-A1E0-3AF2E64333D4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</p:spTree>
    <p:extLst>
      <p:ext uri="{BB962C8B-B14F-4D97-AF65-F5344CB8AC3E}">
        <p14:creationId xmlns:p14="http://schemas.microsoft.com/office/powerpoint/2010/main" val="3105196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CF098A4-CF26-41B2-99C6-7B91ED13BB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sz="2600" dirty="0">
                <a:latin typeface="+mj-lt"/>
              </a:rPr>
              <a:t>Vertikale Begrünung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38713FD-DC24-43FF-95D5-0AB738FD2D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325" y="1248856"/>
            <a:ext cx="2404311" cy="375757"/>
          </a:xfrm>
        </p:spPr>
        <p:txBody>
          <a:bodyPr/>
          <a:lstStyle/>
          <a:p>
            <a:r>
              <a:rPr lang="de-DE" dirty="0">
                <a:solidFill>
                  <a:schemeClr val="tx1"/>
                </a:solidFill>
                <a:latin typeface="+mj-lt"/>
              </a:rPr>
              <a:t>DIY-</a:t>
            </a:r>
            <a:r>
              <a:rPr lang="de-DE" dirty="0" err="1">
                <a:solidFill>
                  <a:schemeClr val="tx1"/>
                </a:solidFill>
                <a:latin typeface="+mj-lt"/>
              </a:rPr>
              <a:t>Palettenwand</a:t>
            </a:r>
            <a:endParaRPr lang="de-D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1806F236-AE05-4C6F-AB1D-23B2DA8F6856}"/>
              </a:ext>
            </a:extLst>
          </p:cNvPr>
          <p:cNvSpPr txBox="1">
            <a:spLocks/>
          </p:cNvSpPr>
          <p:nvPr/>
        </p:nvSpPr>
        <p:spPr>
          <a:xfrm>
            <a:off x="4859057" y="1248856"/>
            <a:ext cx="1995938" cy="375757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300" b="1" kern="1200">
                <a:solidFill>
                  <a:schemeClr val="bg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tx1"/>
                </a:solidFill>
                <a:latin typeface="+mj-lt"/>
              </a:rPr>
              <a:t>Profi-Systeme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671AEF1-D56B-4A90-9897-D378C322A6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482489" y="2125645"/>
            <a:ext cx="2316896" cy="15637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2ABE89E-E49F-43CA-9926-4007AA24D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82"/>
          <a:stretch/>
        </p:blipFill>
        <p:spPr>
          <a:xfrm>
            <a:off x="6696858" y="1749077"/>
            <a:ext cx="1571834" cy="2316896"/>
          </a:xfrm>
          <a:prstGeom prst="rect">
            <a:avLst/>
          </a:prstGeom>
        </p:spPr>
      </p:pic>
      <p:sp>
        <p:nvSpPr>
          <p:cNvPr id="17" name="Textplatzhalter 1">
            <a:extLst>
              <a:ext uri="{FF2B5EF4-FFF2-40B4-BE49-F238E27FC236}">
                <a16:creationId xmlns:a16="http://schemas.microsoft.com/office/drawing/2014/main" id="{9CAE5664-A8D0-4CDF-AD88-930B92918BD1}"/>
              </a:ext>
            </a:extLst>
          </p:cNvPr>
          <p:cNvSpPr txBox="1">
            <a:spLocks/>
          </p:cNvSpPr>
          <p:nvPr/>
        </p:nvSpPr>
        <p:spPr>
          <a:xfrm>
            <a:off x="960325" y="4190437"/>
            <a:ext cx="3036163" cy="4445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900" dirty="0">
                <a:latin typeface="+mn-lt"/>
              </a:rPr>
              <a:t>Kostengünstig und individuell</a:t>
            </a:r>
          </a:p>
        </p:txBody>
      </p:sp>
      <p:sp>
        <p:nvSpPr>
          <p:cNvPr id="18" name="Textplatzhalter 1">
            <a:extLst>
              <a:ext uri="{FF2B5EF4-FFF2-40B4-BE49-F238E27FC236}">
                <a16:creationId xmlns:a16="http://schemas.microsoft.com/office/drawing/2014/main" id="{D7EDFE1C-6DCD-43B1-862A-E1BC9C5FC6A1}"/>
              </a:ext>
            </a:extLst>
          </p:cNvPr>
          <p:cNvSpPr txBox="1">
            <a:spLocks/>
          </p:cNvSpPr>
          <p:nvPr/>
        </p:nvSpPr>
        <p:spPr>
          <a:xfrm>
            <a:off x="4904735" y="4190437"/>
            <a:ext cx="3036163" cy="444506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 sz="1900" dirty="0">
                <a:latin typeface="+mn-lt"/>
              </a:rPr>
              <a:t>Hochwertig und pflegeleicht</a:t>
            </a:r>
          </a:p>
          <a:p>
            <a:r>
              <a:rPr lang="de-DE" sz="1600" b="0" dirty="0">
                <a:latin typeface="+mn-lt"/>
              </a:rPr>
              <a:t>(i. d. R. mit automatischer Bewässerung versehen)</a:t>
            </a:r>
            <a:endParaRPr lang="de-DE" sz="1900" b="0" dirty="0">
              <a:latin typeface="+mn-lt"/>
            </a:endParaRPr>
          </a:p>
        </p:txBody>
      </p:sp>
      <p:sp>
        <p:nvSpPr>
          <p:cNvPr id="19" name="Textplatzhalter 1">
            <a:extLst>
              <a:ext uri="{FF2B5EF4-FFF2-40B4-BE49-F238E27FC236}">
                <a16:creationId xmlns:a16="http://schemas.microsoft.com/office/drawing/2014/main" id="{45FCC3EE-24E8-407B-9527-DCD2113CEF67}"/>
              </a:ext>
            </a:extLst>
          </p:cNvPr>
          <p:cNvSpPr txBox="1">
            <a:spLocks/>
          </p:cNvSpPr>
          <p:nvPr/>
        </p:nvSpPr>
        <p:spPr>
          <a:xfrm>
            <a:off x="7181424" y="1402360"/>
            <a:ext cx="1137795" cy="444505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0" indent="0" algn="l" defTabSz="342900" rtl="0" eaLnBrk="0" fontAlgn="base" hangingPunct="0">
              <a:spcBef>
                <a:spcPts val="0"/>
              </a:spcBef>
              <a:spcAft>
                <a:spcPts val="1650"/>
              </a:spcAft>
              <a:buFontTx/>
              <a:buNone/>
              <a:defRPr sz="2100" b="1" kern="1200" baseline="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Lucida Grande"/>
              <a:buChar char="»"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400" dirty="0">
                <a:latin typeface="+mn-lt"/>
              </a:rPr>
              <a:t>Tropfschlauch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361EE274-92F3-44AD-A3FC-8221C3A12EA9}"/>
              </a:ext>
            </a:extLst>
          </p:cNvPr>
          <p:cNvSpPr/>
          <p:nvPr/>
        </p:nvSpPr>
        <p:spPr>
          <a:xfrm>
            <a:off x="6773617" y="2148210"/>
            <a:ext cx="479440" cy="1917763"/>
          </a:xfrm>
          <a:custGeom>
            <a:avLst/>
            <a:gdLst>
              <a:gd name="connsiteX0" fmla="*/ 483387 w 483387"/>
              <a:gd name="connsiteY0" fmla="*/ 65601 h 1929912"/>
              <a:gd name="connsiteX1" fmla="*/ 288079 w 483387"/>
              <a:gd name="connsiteY1" fmla="*/ 30090 h 1929912"/>
              <a:gd name="connsiteX2" fmla="*/ 3993 w 483387"/>
              <a:gd name="connsiteY2" fmla="*/ 447341 h 1929912"/>
              <a:gd name="connsiteX3" fmla="*/ 128281 w 483387"/>
              <a:gd name="connsiteY3" fmla="*/ 1228576 h 1929912"/>
              <a:gd name="connsiteX4" fmla="*/ 225935 w 483387"/>
              <a:gd name="connsiteY4" fmla="*/ 1601438 h 1929912"/>
              <a:gd name="connsiteX5" fmla="*/ 225935 w 483387"/>
              <a:gd name="connsiteY5" fmla="*/ 1929912 h 1929912"/>
              <a:gd name="connsiteX6" fmla="*/ 225935 w 483387"/>
              <a:gd name="connsiteY6" fmla="*/ 1929912 h 1929912"/>
              <a:gd name="connsiteX0" fmla="*/ 479440 w 479440"/>
              <a:gd name="connsiteY0" fmla="*/ 53452 h 1917763"/>
              <a:gd name="connsiteX1" fmla="*/ 138527 w 479440"/>
              <a:gd name="connsiteY1" fmla="*/ 35414 h 1917763"/>
              <a:gd name="connsiteX2" fmla="*/ 46 w 479440"/>
              <a:gd name="connsiteY2" fmla="*/ 435192 h 1917763"/>
              <a:gd name="connsiteX3" fmla="*/ 124334 w 479440"/>
              <a:gd name="connsiteY3" fmla="*/ 1216427 h 1917763"/>
              <a:gd name="connsiteX4" fmla="*/ 221988 w 479440"/>
              <a:gd name="connsiteY4" fmla="*/ 1589289 h 1917763"/>
              <a:gd name="connsiteX5" fmla="*/ 221988 w 479440"/>
              <a:gd name="connsiteY5" fmla="*/ 1917763 h 1917763"/>
              <a:gd name="connsiteX6" fmla="*/ 221988 w 479440"/>
              <a:gd name="connsiteY6" fmla="*/ 1917763 h 1917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440" h="1917763">
                <a:moveTo>
                  <a:pt x="479440" y="53452"/>
                </a:moveTo>
                <a:cubicBezTo>
                  <a:pt x="421735" y="3885"/>
                  <a:pt x="218426" y="-28209"/>
                  <a:pt x="138527" y="35414"/>
                </a:cubicBezTo>
                <a:cubicBezTo>
                  <a:pt x="58628" y="99037"/>
                  <a:pt x="2411" y="238357"/>
                  <a:pt x="46" y="435192"/>
                </a:cubicBezTo>
                <a:cubicBezTo>
                  <a:pt x="-2319" y="632027"/>
                  <a:pt x="87344" y="1024078"/>
                  <a:pt x="124334" y="1216427"/>
                </a:cubicBezTo>
                <a:cubicBezTo>
                  <a:pt x="161324" y="1408776"/>
                  <a:pt x="205712" y="1472400"/>
                  <a:pt x="221988" y="1589289"/>
                </a:cubicBezTo>
                <a:cubicBezTo>
                  <a:pt x="238264" y="1706178"/>
                  <a:pt x="221988" y="1917763"/>
                  <a:pt x="221988" y="1917763"/>
                </a:cubicBezTo>
                <a:lnTo>
                  <a:pt x="221988" y="1917763"/>
                </a:lnTo>
              </a:path>
            </a:pathLst>
          </a:custGeom>
          <a:noFill/>
          <a:ln w="63500">
            <a:solidFill>
              <a:srgbClr val="00B0F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FA8AD89B-CE9C-4F0C-A615-CD2D44804C31}"/>
              </a:ext>
            </a:extLst>
          </p:cNvPr>
          <p:cNvCxnSpPr/>
          <p:nvPr/>
        </p:nvCxnSpPr>
        <p:spPr>
          <a:xfrm>
            <a:off x="6773617" y="2702431"/>
            <a:ext cx="296966" cy="46593"/>
          </a:xfrm>
          <a:prstGeom prst="line">
            <a:avLst/>
          </a:prstGeom>
          <a:ln w="63500">
            <a:solidFill>
              <a:srgbClr val="00B0F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8C185425-08CE-4902-A33F-68E454BBCED9}"/>
              </a:ext>
            </a:extLst>
          </p:cNvPr>
          <p:cNvSpPr/>
          <p:nvPr/>
        </p:nvSpPr>
        <p:spPr>
          <a:xfrm>
            <a:off x="6953535" y="3454029"/>
            <a:ext cx="299522" cy="81329"/>
          </a:xfrm>
          <a:custGeom>
            <a:avLst/>
            <a:gdLst>
              <a:gd name="connsiteX0" fmla="*/ 2487 w 299522"/>
              <a:gd name="connsiteY0" fmla="*/ 81329 h 81329"/>
              <a:gd name="connsiteX1" fmla="*/ 43257 w 299522"/>
              <a:gd name="connsiteY1" fmla="*/ 5614 h 81329"/>
              <a:gd name="connsiteX2" fmla="*/ 299522 w 299522"/>
              <a:gd name="connsiteY2" fmla="*/ 11439 h 81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522" h="81329">
                <a:moveTo>
                  <a:pt x="2487" y="81329"/>
                </a:moveTo>
                <a:cubicBezTo>
                  <a:pt x="-1881" y="49295"/>
                  <a:pt x="-6249" y="17262"/>
                  <a:pt x="43257" y="5614"/>
                </a:cubicBezTo>
                <a:cubicBezTo>
                  <a:pt x="92763" y="-6034"/>
                  <a:pt x="196142" y="2702"/>
                  <a:pt x="299522" y="11439"/>
                </a:cubicBezTo>
              </a:path>
            </a:pathLst>
          </a:custGeom>
          <a:noFill/>
          <a:ln w="63500">
            <a:solidFill>
              <a:srgbClr val="00B0F0"/>
            </a:solidFill>
          </a:ln>
        </p:spPr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CB10E664-3DF9-4C12-BFB4-E257646B7884}"/>
              </a:ext>
            </a:extLst>
          </p:cNvPr>
          <p:cNvCxnSpPr/>
          <p:nvPr/>
        </p:nvCxnSpPr>
        <p:spPr>
          <a:xfrm flipH="1">
            <a:off x="7070583" y="1624612"/>
            <a:ext cx="244617" cy="412735"/>
          </a:xfrm>
          <a:prstGeom prst="straightConnector1">
            <a:avLst/>
          </a:prstGeom>
          <a:ln w="31750">
            <a:solidFill>
              <a:srgbClr val="00B0F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el 4">
            <a:extLst>
              <a:ext uri="{FF2B5EF4-FFF2-40B4-BE49-F238E27FC236}">
                <a16:creationId xmlns:a16="http://schemas.microsoft.com/office/drawing/2014/main" id="{C81CF39C-BFD0-4FF9-B153-CE313256B2B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Anregungen für die Praxis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5" y="1745819"/>
            <a:ext cx="2877935" cy="2320154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6172245" y="402048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(62)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8011957" y="402048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(63)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3563657" y="402048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(61)</a:t>
            </a:r>
          </a:p>
        </p:txBody>
      </p:sp>
    </p:spTree>
    <p:extLst>
      <p:ext uri="{BB962C8B-B14F-4D97-AF65-F5344CB8AC3E}">
        <p14:creationId xmlns:p14="http://schemas.microsoft.com/office/powerpoint/2010/main" val="161555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8" grpId="0" animBg="1"/>
      <p:bldP spid="31" grpId="0" animBg="1"/>
      <p:bldP spid="20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BB2C33F-13E4-4DBB-9F90-4537DB5E26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728" y="895229"/>
            <a:ext cx="7434000" cy="452438"/>
          </a:xfrm>
        </p:spPr>
        <p:txBody>
          <a:bodyPr/>
          <a:lstStyle/>
          <a:p>
            <a:r>
              <a:rPr lang="de-DE" dirty="0">
                <a:latin typeface="+mj-lt"/>
              </a:rPr>
              <a:t>Besonderheiten für technikbegeisterte Gärtner</a:t>
            </a:r>
          </a:p>
        </p:txBody>
      </p:sp>
    </p:spTree>
    <p:extLst>
      <p:ext uri="{BB962C8B-B14F-4D97-AF65-F5344CB8AC3E}">
        <p14:creationId xmlns:p14="http://schemas.microsoft.com/office/powerpoint/2010/main" val="16155829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AC1E102-81D3-41A4-8E5C-CB4C9BC411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7710225" cy="2956500"/>
          </a:xfrm>
        </p:spPr>
        <p:txBody>
          <a:bodyPr/>
          <a:lstStyle/>
          <a:p>
            <a:r>
              <a:rPr lang="de-DE" dirty="0"/>
              <a:t>Anbau von Pflanzen </a:t>
            </a:r>
            <a:r>
              <a:rPr lang="de-DE" b="1" dirty="0"/>
              <a:t>ohne Boden oder Blumenerde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Pflanzen sitzen in kleinen </a:t>
            </a:r>
            <a:r>
              <a:rPr lang="de-DE" sz="1900" b="1" dirty="0">
                <a:latin typeface="+mn-lt"/>
              </a:rPr>
              <a:t>Substratwürfeln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+mn-lt"/>
              </a:rPr>
              <a:t>Nährstoffversorgung erfolgt ausschließlich über </a:t>
            </a:r>
            <a:r>
              <a:rPr lang="de-DE" sz="1900" b="1" dirty="0">
                <a:latin typeface="+mn-lt"/>
              </a:rPr>
              <a:t>flüssige Nährlösung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E85823-EB7C-455D-A93C-AAF1D6E11A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Hydroponik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59F0D9A-6563-4212-98A4-7668EC1BA53D}"/>
              </a:ext>
            </a:extLst>
          </p:cNvPr>
          <p:cNvSpPr txBox="1"/>
          <p:nvPr/>
        </p:nvSpPr>
        <p:spPr>
          <a:xfrm>
            <a:off x="4662438" y="4683694"/>
            <a:ext cx="2185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Salatpflanzen im Wasserbeet </a:t>
            </a:r>
            <a:r>
              <a:rPr lang="de-DE" sz="800" dirty="0">
                <a:latin typeface="+mn-lt"/>
              </a:rPr>
              <a:t>(65)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8F9069C-E340-4F54-893F-0A4DE46E379E}"/>
              </a:ext>
            </a:extLst>
          </p:cNvPr>
          <p:cNvSpPr txBox="1"/>
          <p:nvPr/>
        </p:nvSpPr>
        <p:spPr>
          <a:xfrm>
            <a:off x="894303" y="4683693"/>
            <a:ext cx="262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latin typeface="+mn-lt"/>
              </a:rPr>
              <a:t>Anbau von Lauchzwiebeln in Rinnen </a:t>
            </a:r>
            <a:r>
              <a:rPr lang="de-DE" sz="800" dirty="0">
                <a:latin typeface="+mn-lt"/>
              </a:rPr>
              <a:t>(64)</a:t>
            </a:r>
          </a:p>
          <a:p>
            <a:pPr algn="l"/>
            <a:endParaRPr lang="de-DE" sz="800" dirty="0">
              <a:latin typeface="+mn-lt"/>
            </a:endParaRP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DCD3F21-ADC1-463A-A60D-993E49A2029B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Besonderheiten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31CF71F-92D4-4879-9CD1-AC94CE783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2530884"/>
            <a:ext cx="3510015" cy="215281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1A9A043-95AC-47DD-B09F-E5F3542D0D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593" b="20610"/>
          <a:stretch/>
        </p:blipFill>
        <p:spPr>
          <a:xfrm>
            <a:off x="4662438" y="2524597"/>
            <a:ext cx="3587259" cy="215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96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327D941-07E0-4810-B293-8BCEF633EF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205371"/>
            <a:ext cx="3248758" cy="2956500"/>
          </a:xfrm>
        </p:spPr>
        <p:txBody>
          <a:bodyPr/>
          <a:lstStyle/>
          <a:p>
            <a:r>
              <a:rPr lang="de-DE" dirty="0"/>
              <a:t>Kultur in mit Erde gefüllten Wannen</a:t>
            </a:r>
          </a:p>
          <a:p>
            <a:r>
              <a:rPr lang="de-DE" b="1" dirty="0"/>
              <a:t>Geschlossener Wasser- und Nährstoffkreislauf zwischen</a:t>
            </a:r>
            <a:r>
              <a:rPr lang="de-DE" dirty="0"/>
              <a:t> </a:t>
            </a:r>
            <a:r>
              <a:rPr lang="de-DE" b="1" dirty="0"/>
              <a:t>Pflanzgefäßen, Wassertank und Wurmkompost</a:t>
            </a:r>
          </a:p>
          <a:p>
            <a:r>
              <a:rPr lang="de-DE" dirty="0"/>
              <a:t>Im Wurmkompost freigesetzte Nährstoffe werden vom Wasser aufgenommen und zu den Pflanzen transportiert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FFD23-1736-4FC4-8EF0-8AB7C8EF03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Terrabioponik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41AC85D-02A9-484F-8614-CE3ED8A0C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633" y="323819"/>
            <a:ext cx="2987954" cy="202913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0B4F9B-36A3-4476-8C93-FD21B7780A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633" y="2790543"/>
            <a:ext cx="2987954" cy="2067471"/>
          </a:xfrm>
          <a:prstGeom prst="rect">
            <a:avLst/>
          </a:prstGeom>
        </p:spPr>
      </p:pic>
      <p:sp>
        <p:nvSpPr>
          <p:cNvPr id="7" name="Titel 4">
            <a:extLst>
              <a:ext uri="{FF2B5EF4-FFF2-40B4-BE49-F238E27FC236}">
                <a16:creationId xmlns:a16="http://schemas.microsoft.com/office/drawing/2014/main" id="{F7855E65-D784-4144-9928-8229B6009DAB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Besonderheiten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7433668" y="4858014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(67)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7410055" y="2352958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(66)</a:t>
            </a:r>
          </a:p>
        </p:txBody>
      </p:sp>
    </p:spTree>
    <p:extLst>
      <p:ext uri="{BB962C8B-B14F-4D97-AF65-F5344CB8AC3E}">
        <p14:creationId xmlns:p14="http://schemas.microsoft.com/office/powerpoint/2010/main" val="35540671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C57AA18-38E3-48F0-8FB8-78C8778D56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7755" y="1238623"/>
            <a:ext cx="3489911" cy="29565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/>
              <a:t>Kombination aus </a:t>
            </a:r>
            <a:r>
              <a:rPr lang="de-DE" b="1" dirty="0"/>
              <a:t>Pflanzenbau</a:t>
            </a:r>
            <a:r>
              <a:rPr lang="de-DE" dirty="0"/>
              <a:t> und </a:t>
            </a:r>
            <a:r>
              <a:rPr lang="de-DE" b="1" dirty="0"/>
              <a:t>Fischzucht</a:t>
            </a:r>
            <a:r>
              <a:rPr lang="de-DE" dirty="0"/>
              <a:t> in einem </a:t>
            </a:r>
            <a:r>
              <a:rPr lang="de-DE" b="1" dirty="0"/>
              <a:t>Kreislaufsystem</a:t>
            </a:r>
          </a:p>
          <a:p>
            <a:pPr>
              <a:spcAft>
                <a:spcPts val="1200"/>
              </a:spcAft>
            </a:pPr>
            <a:r>
              <a:rPr lang="de-DE" dirty="0"/>
              <a:t>Pflanzen werden in kleinen Substratwürfeln kultiviert</a:t>
            </a:r>
          </a:p>
          <a:p>
            <a:pPr>
              <a:spcAft>
                <a:spcPts val="1200"/>
              </a:spcAft>
            </a:pPr>
            <a:r>
              <a:rPr lang="de-DE" dirty="0"/>
              <a:t>Ausscheidungen der Fische dienen Pflanzen als Dünger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80A1A2-934E-4350-82D2-9CD892846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err="1"/>
              <a:t>Aquaponik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5CA8194-48B6-483E-AE32-D48521655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1238623"/>
            <a:ext cx="2706147" cy="360819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1D2D28F-49F2-4144-AB53-EB66192301F0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Besonderheiten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3411257" y="4846819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(68)</a:t>
            </a:r>
          </a:p>
        </p:txBody>
      </p:sp>
    </p:spTree>
    <p:extLst>
      <p:ext uri="{BB962C8B-B14F-4D97-AF65-F5344CB8AC3E}">
        <p14:creationId xmlns:p14="http://schemas.microsoft.com/office/powerpoint/2010/main" val="227666146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8FCE346-83CF-47AF-BD48-32409F0B37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0800" y="1000799"/>
            <a:ext cx="7434000" cy="1822299"/>
          </a:xfrm>
        </p:spPr>
        <p:txBody>
          <a:bodyPr/>
          <a:lstStyle/>
          <a:p>
            <a:pPr marL="742950" indent="-742950">
              <a:buFont typeface="+mj-lt"/>
              <a:buAutoNum type="arabicPeriod" startAt="5"/>
            </a:pPr>
            <a:r>
              <a:rPr lang="de-DE" sz="3600" dirty="0">
                <a:latin typeface="+mj-lt"/>
              </a:rPr>
              <a:t>Fazit</a:t>
            </a:r>
          </a:p>
        </p:txBody>
      </p:sp>
    </p:spTree>
    <p:extLst>
      <p:ext uri="{BB962C8B-B14F-4D97-AF65-F5344CB8AC3E}">
        <p14:creationId xmlns:p14="http://schemas.microsoft.com/office/powerpoint/2010/main" val="17321387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036D0D2-E786-4779-AD37-80DAC11E131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04928" y="1093499"/>
            <a:ext cx="6612591" cy="2956500"/>
          </a:xfrm>
        </p:spPr>
        <p:txBody>
          <a:bodyPr/>
          <a:lstStyle/>
          <a:p>
            <a:pPr marL="0" indent="0" algn="ctr">
              <a:spcAft>
                <a:spcPts val="1800"/>
              </a:spcAft>
              <a:buNone/>
            </a:pPr>
            <a:r>
              <a:rPr lang="de-DE" sz="2600" b="1" dirty="0"/>
              <a:t>Gärtnern in der Stadt…</a:t>
            </a:r>
          </a:p>
          <a:p>
            <a:pPr algn="ctr">
              <a:spcAft>
                <a:spcPts val="1200"/>
              </a:spcAft>
              <a:buFont typeface="Calibri" panose="020F0502020204030204" pitchFamily="34" charset="0"/>
              <a:buChar char="…"/>
            </a:pPr>
            <a:r>
              <a:rPr lang="de-DE" dirty="0"/>
              <a:t>funktioniert ohne viel Platz</a:t>
            </a:r>
          </a:p>
          <a:p>
            <a:pPr algn="ctr">
              <a:spcAft>
                <a:spcPts val="1200"/>
              </a:spcAft>
              <a:buFont typeface="Calibri" panose="020F0502020204030204" pitchFamily="34" charset="0"/>
              <a:buChar char="…"/>
            </a:pPr>
            <a:r>
              <a:rPr lang="de-DE" dirty="0"/>
              <a:t>ist sowohl im Privaten, als auch gemeinschaftlich möglich</a:t>
            </a:r>
          </a:p>
          <a:p>
            <a:pPr algn="ctr">
              <a:spcAft>
                <a:spcPts val="1200"/>
              </a:spcAft>
              <a:buFont typeface="Calibri" panose="020F0502020204030204" pitchFamily="34" charset="0"/>
              <a:buChar char="…"/>
            </a:pPr>
            <a:r>
              <a:rPr lang="de-DE" dirty="0"/>
              <a:t>bringt Vorteile für Stadt-Klima und Umwelt mit sich</a:t>
            </a:r>
          </a:p>
          <a:p>
            <a:pPr algn="ctr">
              <a:spcAft>
                <a:spcPts val="1200"/>
              </a:spcAft>
              <a:buFont typeface="Calibri" panose="020F0502020204030204" pitchFamily="34" charset="0"/>
              <a:buChar char="…"/>
            </a:pPr>
            <a:r>
              <a:rPr lang="de-DE" dirty="0"/>
              <a:t>ist prädestiniert für alternative und kreative Anbausysteme</a:t>
            </a:r>
          </a:p>
          <a:p>
            <a:pPr algn="ctr">
              <a:spcAft>
                <a:spcPts val="1200"/>
              </a:spcAft>
              <a:buFont typeface="Calibri" panose="020F0502020204030204" pitchFamily="34" charset="0"/>
              <a:buChar char="…"/>
            </a:pPr>
            <a:r>
              <a:rPr lang="de-DE" dirty="0"/>
              <a:t>lebt von Begeisterung und  Einfallsreichtum</a:t>
            </a:r>
          </a:p>
          <a:p>
            <a:pPr>
              <a:buFont typeface="Calibri" panose="020F0502020204030204" pitchFamily="34" charset="0"/>
              <a:buChar char="…"/>
            </a:pPr>
            <a:endParaRPr lang="de-DE" dirty="0"/>
          </a:p>
          <a:p>
            <a:pPr>
              <a:buFont typeface="Calibri" panose="020F0502020204030204" pitchFamily="34" charset="0"/>
              <a:buChar char="…"/>
            </a:pP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794D074-AB3D-4ED3-867B-A4CF683EE9EB}"/>
              </a:ext>
            </a:extLst>
          </p:cNvPr>
          <p:cNvSpPr/>
          <p:nvPr/>
        </p:nvSpPr>
        <p:spPr>
          <a:xfrm>
            <a:off x="1104928" y="939590"/>
            <a:ext cx="6612591" cy="3264319"/>
          </a:xfrm>
          <a:prstGeom prst="roundRect">
            <a:avLst/>
          </a:prstGeom>
          <a:ln w="57150">
            <a:solidFill>
              <a:srgbClr val="7AB8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0E899E9-57C5-492E-B722-529E31208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26" y="357428"/>
            <a:ext cx="1745824" cy="1754597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69EBB8A6-9C7C-4DAD-AB52-0FC305837B50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/>
              <a:t>Fazit</a:t>
            </a:r>
            <a:endParaRPr lang="de-DE" sz="16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2151278" y="1896581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(69)</a:t>
            </a:r>
          </a:p>
        </p:txBody>
      </p:sp>
    </p:spTree>
    <p:extLst>
      <p:ext uri="{BB962C8B-B14F-4D97-AF65-F5344CB8AC3E}">
        <p14:creationId xmlns:p14="http://schemas.microsoft.com/office/powerpoint/2010/main" val="11786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53F58F5-E67C-4CE7-ABCB-BCCEF5E462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683" y="1262644"/>
            <a:ext cx="3206044" cy="3206044"/>
          </a:xfrm>
          <a:prstGeom prst="rect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D91F386-E352-7F4D-89FB-D623A1C7F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2668"/>
            <a:ext cx="4535424" cy="3936492"/>
          </a:xfrm>
          <a:prstGeom prst="rect">
            <a:avLst/>
          </a:prstGeom>
        </p:spPr>
      </p:pic>
      <p:sp>
        <p:nvSpPr>
          <p:cNvPr id="30" name="Textfeld 29"/>
          <p:cNvSpPr txBox="1"/>
          <p:nvPr/>
        </p:nvSpPr>
        <p:spPr>
          <a:xfrm>
            <a:off x="91440" y="4856927"/>
            <a:ext cx="1362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b="1" dirty="0">
                <a:solidFill>
                  <a:schemeClr val="bg1"/>
                </a:solidFill>
                <a:latin typeface="+mn-lt"/>
              </a:rPr>
              <a:t>www.garten-klima.de</a:t>
            </a:r>
          </a:p>
        </p:txBody>
      </p:sp>
      <p:pic>
        <p:nvPicPr>
          <p:cNvPr id="32" name="Grafik 3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1" y="159560"/>
            <a:ext cx="2740371" cy="549138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0841" y="4080102"/>
            <a:ext cx="1203159" cy="1063398"/>
          </a:xfrm>
          <a:prstGeom prst="rect">
            <a:avLst/>
          </a:prstGeom>
          <a:noFill/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5A1E1A75-4981-421F-9B48-969FD954BF1A}"/>
              </a:ext>
            </a:extLst>
          </p:cNvPr>
          <p:cNvSpPr>
            <a:spLocks noGrp="1"/>
          </p:cNvSpPr>
          <p:nvPr/>
        </p:nvSpPr>
        <p:spPr>
          <a:xfrm>
            <a:off x="317005" y="2283501"/>
            <a:ext cx="3901414" cy="177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Herzlichen Dank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für die </a:t>
            </a:r>
          </a:p>
          <a:p>
            <a:pPr marL="0" indent="0" algn="ctr">
              <a:buNone/>
            </a:pPr>
            <a:r>
              <a:rPr lang="de-DE" sz="4000" b="1" dirty="0">
                <a:solidFill>
                  <a:schemeClr val="bg1"/>
                </a:solidFill>
                <a:latin typeface="+mn-lt"/>
              </a:rPr>
              <a:t>Aufmerksamkeit!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91D7F64-645B-4938-9921-3A2EA94C836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846" y="371208"/>
            <a:ext cx="729617" cy="3111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D8CAFE97-55C4-4138-9D17-AF55B04EF59B}"/>
              </a:ext>
            </a:extLst>
          </p:cNvPr>
          <p:cNvSpPr txBox="1"/>
          <p:nvPr/>
        </p:nvSpPr>
        <p:spPr>
          <a:xfrm>
            <a:off x="7328064" y="4220508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(70)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76046F8-337F-4603-B33B-3EF7CBFCA4CF}"/>
              </a:ext>
            </a:extLst>
          </p:cNvPr>
          <p:cNvSpPr/>
          <p:nvPr/>
        </p:nvSpPr>
        <p:spPr>
          <a:xfrm rot="16200000">
            <a:off x="5638205" y="1329878"/>
            <a:ext cx="2196350" cy="254525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de-DE" sz="2800" b="1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GartenKlimA</a:t>
            </a:r>
            <a:endParaRPr lang="de-DE" sz="2800" b="1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9688AD5F-E124-4043-A5CC-BDA5490B3EEB}"/>
              </a:ext>
            </a:extLst>
          </p:cNvPr>
          <p:cNvSpPr/>
          <p:nvPr/>
        </p:nvSpPr>
        <p:spPr>
          <a:xfrm>
            <a:off x="5531920" y="2698955"/>
            <a:ext cx="2345909" cy="1587562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de-DE" sz="2000" cap="none" spc="0" dirty="0">
                <a:ln w="0">
                  <a:noFill/>
                </a:ln>
                <a:solidFill>
                  <a:srgbClr val="79B800"/>
                </a:solidFill>
                <a:latin typeface="+mn-lt"/>
              </a:rPr>
              <a:t>Fit für den </a:t>
            </a:r>
            <a:r>
              <a:rPr lang="de-DE" sz="2000" cap="none" spc="0" dirty="0" err="1">
                <a:ln w="0">
                  <a:noFill/>
                </a:ln>
                <a:solidFill>
                  <a:srgbClr val="79B800"/>
                </a:solidFill>
                <a:latin typeface="+mn-lt"/>
              </a:rPr>
              <a:t>KlimAwandel</a:t>
            </a:r>
            <a:endParaRPr lang="de-DE" sz="2000" cap="none" spc="0" dirty="0">
              <a:ln w="0">
                <a:noFill/>
              </a:ln>
              <a:solidFill>
                <a:srgbClr val="79B8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754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3075D570-1D02-4AC8-A474-7077DED0FA6E}"/>
              </a:ext>
            </a:extLst>
          </p:cNvPr>
          <p:cNvSpPr/>
          <p:nvPr/>
        </p:nvSpPr>
        <p:spPr>
          <a:xfrm>
            <a:off x="1904999" y="617227"/>
            <a:ext cx="2587662" cy="654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C23A8623-B7CC-4550-800E-10ABEA003F7D}"/>
              </a:ext>
            </a:extLst>
          </p:cNvPr>
          <p:cNvSpPr/>
          <p:nvPr/>
        </p:nvSpPr>
        <p:spPr>
          <a:xfrm>
            <a:off x="5121675" y="617227"/>
            <a:ext cx="2587662" cy="654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A22B3E-6DAB-4955-A151-F6A6D90863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6918" y="755517"/>
            <a:ext cx="2552885" cy="342900"/>
          </a:xfrm>
        </p:spPr>
        <p:txBody>
          <a:bodyPr/>
          <a:lstStyle/>
          <a:p>
            <a:r>
              <a:rPr lang="de-DE" dirty="0"/>
              <a:t>Urban </a:t>
            </a:r>
            <a:r>
              <a:rPr lang="de-DE" dirty="0" err="1"/>
              <a:t>Gardening</a:t>
            </a:r>
            <a:endParaRPr lang="de-DE" dirty="0"/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1FACBD74-9941-404E-B9C8-80DAFFBAD67E}"/>
              </a:ext>
            </a:extLst>
          </p:cNvPr>
          <p:cNvSpPr txBox="1">
            <a:spLocks/>
          </p:cNvSpPr>
          <p:nvPr/>
        </p:nvSpPr>
        <p:spPr>
          <a:xfrm>
            <a:off x="1904999" y="1775549"/>
            <a:ext cx="2790825" cy="3141650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Anbau von Obst, Gemüse und Zierpflanzen durch Stadtbewohner zur </a:t>
            </a:r>
            <a:r>
              <a:rPr lang="de-DE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Selbstversorgung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Kein wirtschaftlicher Hintergrund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platzhalter 2">
            <a:extLst>
              <a:ext uri="{FF2B5EF4-FFF2-40B4-BE49-F238E27FC236}">
                <a16:creationId xmlns:a16="http://schemas.microsoft.com/office/drawing/2014/main" id="{25E07DE5-C6D2-4038-B859-64961F7AD1A2}"/>
              </a:ext>
            </a:extLst>
          </p:cNvPr>
          <p:cNvSpPr txBox="1">
            <a:spLocks/>
          </p:cNvSpPr>
          <p:nvPr/>
        </p:nvSpPr>
        <p:spPr>
          <a:xfrm>
            <a:off x="5121675" y="1779448"/>
            <a:ext cx="2781946" cy="3141651"/>
          </a:xfrm>
          <a:prstGeom prst="rect">
            <a:avLst/>
          </a:prstGeom>
        </p:spPr>
        <p:txBody>
          <a:bodyPr vert="horz" lIns="0" rIns="0" bIns="0">
            <a:normAutofit/>
          </a:bodyPr>
          <a:lstStyle>
            <a:lvl1pPr marL="135731" indent="-133350" algn="l" defTabSz="342900" rtl="0" eaLnBrk="0" fontAlgn="base" hangingPunct="0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rgbClr val="71AD2A"/>
              </a:buClr>
              <a:buSzPct val="100000"/>
              <a:buFont typeface="Wingdings" pitchFamily="2" charset="2"/>
              <a:buChar char="§"/>
              <a:tabLst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404813" indent="-135731" algn="l" defTabSz="3429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9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2pPr>
            <a:lvl3pPr marL="538163" indent="-133350" algn="l" defTabSz="342900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defRPr sz="17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3pPr>
            <a:lvl4pPr marL="671513" indent="-1333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4pPr>
            <a:lvl5pPr marL="809625" indent="-1381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1AD2A"/>
              </a:buClr>
              <a:buFont typeface="Wingdings" pitchFamily="2" charset="2"/>
              <a:buChar char="§"/>
              <a:tabLst>
                <a:tab pos="1276350" algn="l"/>
              </a:tabLst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Fira Sans" panose="020B0503050000020004" pitchFamily="34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Anbau von Nutzpflanzen z. T. in Kombination mit Tierhaltung </a:t>
            </a:r>
          </a:p>
          <a:p>
            <a:pPr marL="355600" indent="-35401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Gewerblich organisiert </a:t>
            </a:r>
            <a:r>
              <a:rPr lang="de-DE" sz="1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zur Versorgung eines </a:t>
            </a:r>
            <a:r>
              <a:rPr lang="de-DE" sz="1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größeren Personenkreises </a:t>
            </a:r>
          </a:p>
          <a:p>
            <a:pPr marL="2381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de-DE" sz="2600" dirty="0">
              <a:latin typeface="+mj-lt"/>
            </a:endParaRP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AD4AC0C2-C64E-454E-ABDF-49437EFA346F}"/>
              </a:ext>
            </a:extLst>
          </p:cNvPr>
          <p:cNvSpPr txBox="1">
            <a:spLocks/>
          </p:cNvSpPr>
          <p:nvPr/>
        </p:nvSpPr>
        <p:spPr>
          <a:xfrm>
            <a:off x="5350736" y="755517"/>
            <a:ext cx="2552885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Urban Farming</a:t>
            </a:r>
          </a:p>
        </p:txBody>
      </p:sp>
      <p:sp>
        <p:nvSpPr>
          <p:cNvPr id="20" name="Titel 4">
            <a:extLst>
              <a:ext uri="{FF2B5EF4-FFF2-40B4-BE49-F238E27FC236}">
                <a16:creationId xmlns:a16="http://schemas.microsoft.com/office/drawing/2014/main" id="{E99582DA-DCE4-4018-9FEE-DE73EFE82DA1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09"/>
            <a:ext cx="1765044" cy="19815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407" y="3436847"/>
            <a:ext cx="1768451" cy="141664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87875"/>
            <a:ext cx="1771650" cy="10477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CDEACB76-90F5-429E-B485-AB91706EEE50}"/>
              </a:ext>
            </a:extLst>
          </p:cNvPr>
          <p:cNvSpPr txBox="1"/>
          <p:nvPr/>
        </p:nvSpPr>
        <p:spPr>
          <a:xfrm>
            <a:off x="1740042" y="-29337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(3)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7428504-4B6A-4C74-856D-D5E2EB2602EE}"/>
              </a:ext>
            </a:extLst>
          </p:cNvPr>
          <p:cNvSpPr txBox="1"/>
          <p:nvPr/>
        </p:nvSpPr>
        <p:spPr>
          <a:xfrm>
            <a:off x="1699299" y="4669116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(5)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4439B36-F0B2-40E3-9680-A2D3C4B54112}"/>
              </a:ext>
            </a:extLst>
          </p:cNvPr>
          <p:cNvSpPr txBox="1"/>
          <p:nvPr/>
        </p:nvSpPr>
        <p:spPr>
          <a:xfrm>
            <a:off x="1727698" y="3044479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(4)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675645F-BA71-4895-A785-F071320EDDF8}"/>
              </a:ext>
            </a:extLst>
          </p:cNvPr>
          <p:cNvSpPr/>
          <p:nvPr/>
        </p:nvSpPr>
        <p:spPr>
          <a:xfrm>
            <a:off x="1904999" y="617227"/>
            <a:ext cx="2587662" cy="654993"/>
          </a:xfrm>
          <a:prstGeom prst="roundRect">
            <a:avLst/>
          </a:prstGeom>
          <a:solidFill>
            <a:srgbClr val="7AB8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B33DC40C-E7D5-4406-BA39-A1F67599648F}"/>
              </a:ext>
            </a:extLst>
          </p:cNvPr>
          <p:cNvSpPr txBox="1">
            <a:spLocks/>
          </p:cNvSpPr>
          <p:nvPr/>
        </p:nvSpPr>
        <p:spPr>
          <a:xfrm>
            <a:off x="2036918" y="755517"/>
            <a:ext cx="2552885" cy="3429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l" defTabSz="342900" rtl="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600" b="1" kern="1200">
                <a:solidFill>
                  <a:schemeClr val="tx1"/>
                </a:solidFill>
                <a:latin typeface="+mj-lt"/>
                <a:ea typeface="Fira Sans" panose="020B0503050000020004" pitchFamily="34" charset="0"/>
                <a:cs typeface="Arial" panose="020B0604020202020204" pitchFamily="34" charset="0"/>
              </a:defRPr>
            </a:lvl1pPr>
            <a:lvl2pPr marL="557213" indent="-214313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2pPr>
            <a:lvl3pPr marL="8572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3pPr>
            <a:lvl4pPr marL="12001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4pPr>
            <a:lvl5pPr marL="1543050" indent="-171450" algn="l" defTabSz="3429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Arial"/>
                <a:ea typeface="ＭＳ Ｐゴシック" pitchFamily="-110" charset="-128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Urban </a:t>
            </a:r>
            <a:r>
              <a:rPr lang="de-DE" dirty="0" err="1">
                <a:solidFill>
                  <a:schemeClr val="bg1"/>
                </a:solidFill>
              </a:rPr>
              <a:t>Gardening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4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BCF184-A3C3-4BB4-9B12-44659C2F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Literatur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DBC5CE-6B6A-4B43-91FE-72602A794504}"/>
              </a:ext>
            </a:extLst>
          </p:cNvPr>
          <p:cNvSpPr/>
          <p:nvPr/>
        </p:nvSpPr>
        <p:spPr>
          <a:xfrm>
            <a:off x="806824" y="-8525262"/>
            <a:ext cx="7575176" cy="496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K., 2015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 Gärtnern, Franckh-Kosmos Verlags-GmbH &amp; Co KG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Broschüre über Urban Gardening, Biodiversität, 2019 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Hochbeet, 2019 b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Hydroponik, 2019 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„Lust auf Gärtnern in der Stadt?“, 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Mobil Gärtnern, 2019 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Pflanzturm, 2019 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Terrabioponik, 2019 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Vertikales Gärtnern, 2019 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Mittelwerte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Kenntage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Lufttemperatur. https://www.lfu.bayern.de/wasser/klima_wandel/bayern/lufttemperatur/index.htm. Zugriff am 03.06.2020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Pilotstudie „Klimawirkungskarten Bayern“ - Abschlussbericht.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 und Verbraucherschutz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2015: Klima-Report 2015. Klimawandel, Auswirkungen, Anpassungs- und Forschungsaktivitäten, München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Buchholz,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Skoryi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(Deutscher Wetterdienst), 2020: Rolle grüner Infrastruktur bei Anpassung an Folgen des Klimawandels. Gebäude/Grün 03/2020, S. 9-13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Bundesinstitut für Bevölkerungsforschung, 2019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Bevölkerungszahl und ihr Wachstum, Welt https://www.bib.bund.de/Permalink.html?id=10347062) bedeutet das einen Anstieg der städtischen Bevölkerung weltweit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Büks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Breckwoldt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Baumjohann, D.,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Ernteglück auch ohne Garten,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Gräfe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Unzer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Verlag, S.31,135 Lebensräume für Bienen &amp; Co, 2019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Breuste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Was sind die Besonderheiten des Lebensraumes Stadt und wie gehen wir mit Stadtnatur um?, Buch Stadtökosysteme, Kapitel 4</a:t>
            </a: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C285C1-4B1B-46F0-B3CC-0E53BFF13974}"/>
              </a:ext>
            </a:extLst>
          </p:cNvPr>
          <p:cNvSpPr txBox="1"/>
          <p:nvPr/>
        </p:nvSpPr>
        <p:spPr>
          <a:xfrm flipH="1">
            <a:off x="161365" y="1380565"/>
            <a:ext cx="7754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2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3195F7-3408-4ED4-90CC-F1E3B34FCAEB}"/>
              </a:ext>
            </a:extLst>
          </p:cNvPr>
          <p:cNvSpPr txBox="1"/>
          <p:nvPr/>
        </p:nvSpPr>
        <p:spPr>
          <a:xfrm flipH="1">
            <a:off x="971550" y="995080"/>
            <a:ext cx="7410450" cy="428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K., 2015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 Gärtnern, Franckh-Kosmos Verlags-GmbH &amp; Co KG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Broschüre über Urban Gardening, Biodiversität, 2019 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Hochbeet, 2019 b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Hydroponik, 2019 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„Lust auf Gärtnern in der Stadt?“, 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Mobil Gärtnern, 2019 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Pflanzturm, 2019 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Terrabioponik, 2019 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Vertikales Gärtnern, 2019 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Mittelwerte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Kenntage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Lufttemperatur. https://www.lfu.bayern.de/wasser/klima_wandel/bayern/lufttemperatur/index.htm. Zugriff am 03.06.2020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Pilotstudie „Klimawirkungskarten Bayern“ - Abschlussbericht.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 und Verbraucherschutz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2015: Klima-Report 2015. Klimawandel, Auswirkungen, Anpassungs- und Forschungsaktivitäten, München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Buchholz,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Skoryi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(Deutscher Wetterdienst), 2020: Rolle grüner Infrastruktur bei Anpassung an Folgen des Klimawandels. Gebäude/Grün 03/2020, S. 9-13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Bundesinstitut für Bevölkerungsforschung, 2019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Bevölkerungszahl und ihr Wachstum, Welt https://www.bib.bund.de/Permalink.html?id=10347062) bedeutet das einen Anstieg der städtischen Bevölkerung weltweit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B539A020-D9C0-4391-8343-D67E4587E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235030" y="2843986"/>
            <a:ext cx="3096395" cy="993775"/>
          </a:xfrm>
        </p:spPr>
        <p:txBody>
          <a:bodyPr/>
          <a:lstStyle/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41524794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BCF184-A3C3-4BB4-9B12-44659C2F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Literatur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DBC5CE-6B6A-4B43-91FE-72602A794504}"/>
              </a:ext>
            </a:extLst>
          </p:cNvPr>
          <p:cNvSpPr/>
          <p:nvPr/>
        </p:nvSpPr>
        <p:spPr>
          <a:xfrm>
            <a:off x="806824" y="-8525262"/>
            <a:ext cx="7575176" cy="496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K., 2015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 Gärtnern, Franckh-Kosmos Verlags-GmbH &amp; Co KG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Broschüre über Urban Gardening, Biodiversität, 2019 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Hochbeet, 2019 b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Hydroponik, 2019 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„Lust auf Gärtnern in der Stadt?“, 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Mobil Gärtnern, 2019 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Pflanzturm, 2019 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Terrabioponik, 2019 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Vertikales Gärtnern, 2019 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Mittelwerte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Kenntage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Lufttemperatur. https://www.lfu.bayern.de/wasser/klima_wandel/bayern/lufttemperatur/index.htm. Zugriff am 03.06.2020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Pilotstudie „Klimawirkungskarten Bayern“ - Abschlussbericht.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 und Verbraucherschutz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2015: Klima-Report 2015. Klimawandel, Auswirkungen, Anpassungs- und Forschungsaktivitäten, München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Buchholz,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Skoryi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(Deutscher Wetterdienst), 2020: Rolle grüner Infrastruktur bei Anpassung an Folgen des Klimawandels. Gebäude/Grün 03/2020, S. 9-13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Bundesinstitut für Bevölkerungsforschung, 2019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Bevölkerungszahl und ihr Wachstum, Welt https://www.bib.bund.de/Permalink.html?id=10347062) bedeutet das einen Anstieg der städtischen Bevölkerung weltweit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Büks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Breckwoldt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Baumjohann, D.,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Ernteglück auch ohne Garten,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Gräfe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Unzer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Verlag, S.31,135 Lebensräume für Bienen &amp; Co, 2019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Breuste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Was sind die Besonderheiten des Lebensraumes Stadt und wie gehen wir mit Stadtnatur um?, Buch Stadtökosysteme, Kapitel 4</a:t>
            </a: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C285C1-4B1B-46F0-B3CC-0E53BFF13974}"/>
              </a:ext>
            </a:extLst>
          </p:cNvPr>
          <p:cNvSpPr txBox="1"/>
          <p:nvPr/>
        </p:nvSpPr>
        <p:spPr>
          <a:xfrm flipH="1">
            <a:off x="161365" y="1380565"/>
            <a:ext cx="7754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2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3195F7-3408-4ED4-90CC-F1E3B34FCAEB}"/>
              </a:ext>
            </a:extLst>
          </p:cNvPr>
          <p:cNvSpPr txBox="1"/>
          <p:nvPr/>
        </p:nvSpPr>
        <p:spPr>
          <a:xfrm flipH="1">
            <a:off x="971550" y="995080"/>
            <a:ext cx="7410450" cy="437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Büks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Breckwoldt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Baumjohann, D.,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Ernteglück auch ohne Garten,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Gräfe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Unzer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Verlag, S.31,135 Lebensräume für Bienen &amp; Co, 2019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Breuste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Was sind die Besonderheiten des Lebensraumes Stadt und wie gehen wir mit Stadtnatur um?, Buch Stadtökosysteme, Kapitel 4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Deutsche Stiftung Weltbevölkerung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Stand 2018, https://www.dsw.org/projektionen-urbanisierung/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Deutscher Wetterdienst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Zeitreihen und Trends, https://www.dwd.de/DE/leistungen/zeitreihen/zeitreihen.html. Zugriff am 04.06.2020.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Duden Online, 2020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Hydroponik, die, https://www.duden.de/node/69278/revision/69314, 28.07.2020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Frankfurter Beete, 2015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Urban Gardening gibt es jetzt auch in Sossenheim, https://frankfurter-beete.de/urban-gardening-gibt-es-jetzt-auch-in-sossenheim/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de-DE" sz="800" cap="small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Felbermeir</a:t>
            </a:r>
            <a:r>
              <a:rPr lang="de-DE" sz="800" cap="small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T.</a:t>
            </a:r>
            <a:r>
              <a:rPr lang="de-DE" sz="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2011: Auswirkungen der Klimaänderung auf Naturalerträge. In: Bayerische Landesanstalt für Landwirtschaft (Hrsg.): Klimaänderung in Bayern. Antworten des Pflanzenbaus, 7-16.</a:t>
            </a:r>
            <a:endParaRPr lang="de-DE" sz="8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Heinrich-Böll-Stiftung, Bund für Umwelt und Naturschutz in Deutschland (BUND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), 2019: Der Plastikatlas, Daten und Fakten über eine Welt voller Kunststoff, 2. Auflage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Herbert, H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Herbert Gruppe Spezialisten für Gebäudetechnik, https://www.herbert.de/aquaponik-gewaechshaus-gebaeudetechnik, Zugriff: 28.07.2020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Hofmeister, Kathrin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Mein schöner Garten, Hochbeet bepflanzen, 24.06.20202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Hydroponik und Urban Gardening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https://www.hydroponik-urban-gardening.de/hydroponik-leitfaden/verschiedene-hydroponik-systeme/?L=0, Zugriff: 20.07.2020,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PictoGraphica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Interaktive Medien GmbH, Jürgen und Astrid Walch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 für Agrarökologie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RIP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Agroscience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GmbH: http://eh-da-flaechen.de/index.php/eh-da-flaechen/was-sind-eh-da-flaechen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Mosbrugger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Brasseur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G. Schaller M.,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Stribrny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2014: Klimawandel und Biodiversität Folgen für Deutschland, 2. Auflage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6C414593-2800-4087-9C3D-181A16A4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235030" y="2843986"/>
            <a:ext cx="3096395" cy="993775"/>
          </a:xfrm>
        </p:spPr>
        <p:txBody>
          <a:bodyPr/>
          <a:lstStyle/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5435104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BCF184-A3C3-4BB4-9B12-44659C2F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Literatur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DBC5CE-6B6A-4B43-91FE-72602A794504}"/>
              </a:ext>
            </a:extLst>
          </p:cNvPr>
          <p:cNvSpPr/>
          <p:nvPr/>
        </p:nvSpPr>
        <p:spPr>
          <a:xfrm>
            <a:off x="806824" y="-8525262"/>
            <a:ext cx="7575176" cy="496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K., 2015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 Gärtnern, Franckh-Kosmos Verlags-GmbH &amp; Co KG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Broschüre über Urban Gardening, Biodiversität, 2019 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Hochbeet, 2019 b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Hydroponik, 2019 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„Lust auf Gärtnern in der Stadt?“, 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Mobil Gärtnern, 2019 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Pflanzturm, 2019 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Terrabioponik, 2019 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Vertikales Gärtnern, 2019 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Mittelwerte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Kenntage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Lufttemperatur. https://www.lfu.bayern.de/wasser/klima_wandel/bayern/lufttemperatur/index.htm. Zugriff am 03.06.2020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Pilotstudie „Klimawirkungskarten Bayern“ - Abschlussbericht.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 und Verbraucherschutz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2015: Klima-Report 2015. Klimawandel, Auswirkungen, Anpassungs- und Forschungsaktivitäten, München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Buchholz,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Skoryi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(Deutscher Wetterdienst), 2020: Rolle grüner Infrastruktur bei Anpassung an Folgen des Klimawandels. Gebäude/Grün 03/2020, S. 9-13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Bundesinstitut für Bevölkerungsforschung, 2019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Bevölkerungszahl und ihr Wachstum, Welt https://www.bib.bund.de/Permalink.html?id=10347062) bedeutet das einen Anstieg der städtischen Bevölkerung weltweit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Büks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Breckwoldt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Baumjohann, D.,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Ernteglück auch ohne Garten,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Gräfe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Unzer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Verlag, S.31,135 Lebensräume für Bienen &amp; Co, 2019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Breuste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Was sind die Besonderheiten des Lebensraumes Stadt und wie gehen wir mit Stadtnatur um?, Buch Stadtökosysteme, Kapitel 4</a:t>
            </a: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C285C1-4B1B-46F0-B3CC-0E53BFF13974}"/>
              </a:ext>
            </a:extLst>
          </p:cNvPr>
          <p:cNvSpPr txBox="1"/>
          <p:nvPr/>
        </p:nvSpPr>
        <p:spPr>
          <a:xfrm flipH="1">
            <a:off x="161365" y="1380565"/>
            <a:ext cx="7754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2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3195F7-3408-4ED4-90CC-F1E3B34FCAEB}"/>
              </a:ext>
            </a:extLst>
          </p:cNvPr>
          <p:cNvSpPr txBox="1"/>
          <p:nvPr/>
        </p:nvSpPr>
        <p:spPr>
          <a:xfrm flipH="1">
            <a:off x="971550" y="995080"/>
            <a:ext cx="7410450" cy="4454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Müller C.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degrowth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Bewegung(en) 33 Urban-Gardening-Bewegung, 28.06.2016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Naturschutzbund Deutschland e.V. (NABU)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https://www.nabu.de/natur-und-landschaft/meere/muellkippe-meer/muellkippemeer.html, Zugriff: 09.02.2021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Öhlenbach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Plastikfrei gärtnern auf dem Balkon: Nachhaltige Gartengeräte und Blumentöpfe, https://www.kistengruen.de/wp/2020/04/plastikfrei-gaertnern-balkon/, Beitrag vom 17.04.2020, Zugriff 29.07.2020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Scheu-Helgert, 2021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E-Mail Verkehr am 01.03.2021 über verschiedene alternative Anbaumethoden von Gemüse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Sempel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Gorbachevskaya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Mewis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I., Ulrichs, C. 2013: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Modellversuch zur Feinstaubbindung: extensive Dachbegründung vs. Schotterdach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Siemens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Mein schöner Garten, Hochbeet selber bauen - Schritt für Schritt, Artikel vom 21.07.2020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1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Einwohnerzahl der größten Städte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Deutschland am, 31. Dezember 2019, https://de.statista.com/statistik/daten/studie/1353/umfrage/einwohnerzahlen-der-grossstaedte-deutschlands/, Zugriff 28.09.2020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2, 2020: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Bevölkerung – Einwohnerzahl von Deutschland von 1990 bis 2019, https://de.statista.com/statistik/daten/studie/2861/umfrage/entwicklung-der-gesamtbevoelkerung-deutschlands/, Zugriff 28.09.2020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3, 2020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Verteilung der Einwohner in Deutschland nach Gemeindegrößenklassen, https://de.statista.com/statistik/daten/studie/161809/umfrage/anteil-der-einwohner-an-der-bevoelkerung-in-deutschland-nach-gemeindegroessenklassen/, Zugriff 28.09.2020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4, 2020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Bevölkerungsdichte der Metropolregionen Deutschlands im Jahr 2018, https://de.statista.com/statistik/daten/studie/1108080/umfrage/bevoelkerungsdichte-der-metropolregionen-deutschlands/, Zugriff 12.12.2020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5, 2020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Verteilung der Einwohner in Deutschland nach Gemeindegrößenklassen (Stand 31.12.2019), https://de.statista.com/statistik/daten/studie/161809/umfrage/anteil-der-einwohner-an-der-bevoelkerung-in-deutschland-nach-gemeindegroessenklassen/, Zugriff 28.09.20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Statista 6, 2010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Globale Stadt- und Landbevölkerung in den Jahren 1995, 2010 und 2025, https://de.statista.com/statistik/daten/studie/155946/umfrage/globale-bevoelkerung-stadt-und-land/, Zugriff: 12.12.2020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5D76F865-7044-45B7-B9A0-54B4E9FFF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235030" y="2843986"/>
            <a:ext cx="3096395" cy="993775"/>
          </a:xfrm>
        </p:spPr>
        <p:txBody>
          <a:bodyPr/>
          <a:lstStyle/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0202471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ABCF184-A3C3-4BB4-9B12-44659C2F16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j-lt"/>
              </a:rPr>
              <a:t>Literatur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6DBC5CE-6B6A-4B43-91FE-72602A794504}"/>
              </a:ext>
            </a:extLst>
          </p:cNvPr>
          <p:cNvSpPr/>
          <p:nvPr/>
        </p:nvSpPr>
        <p:spPr>
          <a:xfrm>
            <a:off x="806824" y="-8525262"/>
            <a:ext cx="7575176" cy="4967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Adams, K., 2015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Vertikal Gärtnern, Franckh-Kosmos Verlags-GmbH &amp; Co KG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Broschüre über Urban Gardening, Biodiversität, 2019 a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Hochbeet, 2019 b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Hydroponik, 2019 c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„Lust auf Gärtnern in der Stadt?“, 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Mobil Gärtnern, 2019 d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Pflanzturm, 2019 e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Terrabioponik, 2019 f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Broschüre über Urban Gardening, Vertikales Gärtnern, 2019 g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Mittelwerte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Kenntage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der Lufttemperatur. https://www.lfu.bayern.de/wasser/klima_wandel/bayern/lufttemperatur/index.htm. Zugriff am 03.06.2020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Landesamt für Umwelt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Pilotstudie „Klimawirkungskarten Bayern“ - Abschlussbericht.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Bayerisches Staatsministerium für Umwelt und Verbraucherschutz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2015: Klima-Report 2015. Klimawandel, Auswirkungen, Anpassungs- und Forschungsaktivitäten, München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Buchholz,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Skoryi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(Deutscher Wetterdienst), 2020: Rolle grüner Infrastruktur bei Anpassung an Folgen des Klimawandels. Gebäude/Grün 03/2020, S. 9-13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Bundesinstitut für Bevölkerungsforschung, 2019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Bevölkerungszahl und ihr Wachstum, Welt https://www.bib.bund.de/Permalink.html?id=10347062) bedeutet das einen Anstieg der städtischen Bevölkerung weltweit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Büks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2021: Klärschlämme und Plastikfolien kontaminieren die Felder, Technische Universität Berlin, https://www.tu.berlin/ueber-die-tu-berlin/profil/pressemitteilungen-nachrichten/2021/januar/klaerschlaemme-und-plastikfolien-kontaminieren-die-felder/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Breckwoldt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Baumjohann, D.,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2020: 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Ernteglück auch ohne Garten,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Gräfe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Unzer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Verlag, S.31,135 Lebensräume für Bienen &amp; Co, 2019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Breuste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Was sind die Besonderheiten des Lebensraumes Stadt und wie gehen wir mit Stadtnatur um?, Buch Stadtökosysteme, Kapitel 4</a:t>
            </a: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7C285C1-4B1B-46F0-B3CC-0E53BFF13974}"/>
              </a:ext>
            </a:extLst>
          </p:cNvPr>
          <p:cNvSpPr txBox="1"/>
          <p:nvPr/>
        </p:nvSpPr>
        <p:spPr>
          <a:xfrm flipH="1">
            <a:off x="161365" y="1380565"/>
            <a:ext cx="7754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23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3195F7-3408-4ED4-90CC-F1E3B34FCAEB}"/>
              </a:ext>
            </a:extLst>
          </p:cNvPr>
          <p:cNvSpPr txBox="1"/>
          <p:nvPr/>
        </p:nvSpPr>
        <p:spPr>
          <a:xfrm flipH="1">
            <a:off x="971550" y="995080"/>
            <a:ext cx="7410450" cy="4184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Statistisches Bundesamt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2019: Städte- Boom und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Baustau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Entwicklungen auf dem deutschen Wohnungsmarkt 2008 – 2018, https://www.destatis.de/DE/Presse/Pressemitteilungen/2019/12/PD19_N012_122.html, Zugriff 28.09.2020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Taubenböck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H.; Wurm, M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2015: Globale Urbanisierung- Markenzeichen des 21. Jahrhunderts, Globale Urbanisierung. Perspektive aus dem All., Berlin, Heidelberg: Springer Berlin Heidelberg, S. 5–9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World Bank Group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2018: Rural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(%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total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population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https://data.worldbank.org/indicator/SP.RUR.TOTL.ZS?end=2019&amp;start=1960&amp;view=chart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Atmosphärische Treibhausgas-Konzentration, 24.06.2020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https://www.umweltbundesamt.de/daten/klima/atmosphaerische-treibhausgas-konzentrationen#beitrag-langlebiger-treibhausgase-zum-treibhauseffekt, Zugriff: 22.03.2021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Umweltbundesamt, 2020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Stickoxide, 17.09.2020 https://www.umweltbundesamt.de/themen/luft/luftschadstoffe-im-ueberblick/stickstoffoxide, Zugriff: 22.03.2021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Umweltbundesamt, 2018: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Hintergrund / / Januar 2018 Luftqualität 2017 Vorläufige Auswertung,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Minkos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Dauert, U., Feigenspan,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Kessinger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Nordmann, S., </a:t>
            </a:r>
            <a:r>
              <a:rPr lang="de-DE" sz="800" cap="small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Himpel</a:t>
            </a: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</a:t>
            </a: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Umweltdialog, 2015: 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Folgen haben Co2-Emissionen für die Ozeane?, 06.07.2015, https://www.umweltdialog.de/de/umwelt/klimawandel/2015/Forschende-warnen-vor-negativen-Folgen-der-CO2-Emissionen-fuer-die-Ozeane.php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Walch, A., Walch, J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.: Informationsseite über </a:t>
            </a:r>
            <a:r>
              <a:rPr lang="de-DE" sz="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Hydroponiksysteme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https://www.hydroponik-urban-gardening.de/hydroponik-leitfaden/verschiedene-hydroponik-systeme/?L=0, Zugriff 29.07.2020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Weiland, U.,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2018: Stadt im Klimawandel, Internetseite der Bundeszentrale für politische Bildung, 09.07.2018, https://www.bpb.de/politik/innenpolitik/stadt-und-gesellschaft/216883/stadt-im-klimawandel?p=all, Zugriff: 22.03.2021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Weigel, H-J., Manderscheid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R.: FACE-Versuche: Basis für Klimafolgenmodelle, Thünen à la carte 4, Thünen-Institut Braunschweig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cap="small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Willems, W., 2014</a:t>
            </a:r>
            <a:r>
              <a:rPr lang="de-DE" sz="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Steigende CO2-Werte senken Nährstoffgehalt. Welt.de, 08.05.2014. https://www.welt.de/gesundheit/article127788445/Steigende-CO2-Werte-senken-Naehrstoffgehalt.html.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de-DE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5C3ED464-657D-4F5F-92E5-8104A1768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235030" y="2843986"/>
            <a:ext cx="3096395" cy="993775"/>
          </a:xfrm>
        </p:spPr>
        <p:txBody>
          <a:bodyPr/>
          <a:lstStyle/>
          <a:p>
            <a:r>
              <a:rPr lang="de-DE" sz="1600" dirty="0"/>
              <a:t>Literatur</a:t>
            </a:r>
          </a:p>
        </p:txBody>
      </p:sp>
    </p:spTree>
    <p:extLst>
      <p:ext uri="{BB962C8B-B14F-4D97-AF65-F5344CB8AC3E}">
        <p14:creationId xmlns:p14="http://schemas.microsoft.com/office/powerpoint/2010/main" val="2743494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29DD9D92-5E86-4415-86D0-538B98AC07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600" dirty="0">
                <a:solidFill>
                  <a:schemeClr val="tx1"/>
                </a:solidFill>
                <a:latin typeface="+mn-lt"/>
              </a:rPr>
              <a:t>Bildnachweis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F6AD30E-C32C-4B89-B877-79835933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7235030" y="2843986"/>
            <a:ext cx="3096395" cy="993775"/>
          </a:xfrm>
        </p:spPr>
        <p:txBody>
          <a:bodyPr/>
          <a:lstStyle/>
          <a:p>
            <a:r>
              <a:rPr lang="de-DE" sz="1600" dirty="0"/>
              <a:t>Bildnachweis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2A9F61B-5C8A-4784-9A3E-50DA7D1606BD}"/>
              </a:ext>
            </a:extLst>
          </p:cNvPr>
          <p:cNvSpPr txBox="1"/>
          <p:nvPr/>
        </p:nvSpPr>
        <p:spPr>
          <a:xfrm>
            <a:off x="875298" y="1151627"/>
            <a:ext cx="7522082" cy="414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Mayapujiati/Open-Clipart-Vectors/Riasan/Pixabay.com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Jocian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4.0,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Schwarzkopf, A./Wikimedia Commons, CC BY-SA 3.0,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WS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ReNu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4.0,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Jean-Luc Henry/Wikimedia Commons, CC BY-SA 2.0,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Umberto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Brayi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2.0,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Vincentz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3.0,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Frank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Vincentz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3.0,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Assenmacher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3.0, Zugriff am 07.06.2021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Assenmacher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/Wikimedia Commons, CC BY-SA 3.0, Zugriff am 07.06.2021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Scheu-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Helgert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2021, Datengrundlage: </a:t>
            </a:r>
            <a:r>
              <a:rPr lang="de-DE" sz="1000" u="none" strike="noStrike" dirty="0">
                <a:solidFill>
                  <a:srgbClr val="C8D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Externer Link UNPOP: World Urbanization Prospects (EN) (Öffnet neues Fenster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World </a:t>
            </a:r>
            <a:r>
              <a:rPr lang="de-DE" sz="1000" u="none" strike="noStrike" dirty="0" err="1">
                <a:solidFill>
                  <a:srgbClr val="C8D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Externer Link UNPOP: World Urbanization Prospects (EN) (Öffnet neues Fenster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Urbanization</a:t>
            </a:r>
            <a:r>
              <a:rPr lang="de-DE" sz="1000" u="none" strike="noStrike" dirty="0">
                <a:solidFill>
                  <a:srgbClr val="C8D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Externer Link UNPOP: World Urbanization Prospects (EN) (Öffnet neues Fenster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de-DE" sz="1000" u="none" strike="noStrike" dirty="0" err="1">
                <a:solidFill>
                  <a:srgbClr val="C8D1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Externer Link UNPOP: World Urbanization Prospects (EN) (Öffnet neues Fenster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Prospects</a:t>
            </a:r>
            <a:r>
              <a:rPr lang="de-DE" sz="100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 tooltip="Externer Link UNPOP: World Urbanization Prospects (EN) (Öffnet neues Fenster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2018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https://population.un.org/wup/DataQuery/. Zugriff am 25.06.2021.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Freepik.com, https://de.freepik.com/vektoren-kostenlos/farbige-skylines_821590.htm#page=2&amp;query=stadt+silhouette&amp;position=18, Zugriff am 25.06.2021.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arenBoth"/>
            </a:pP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Vectorjuice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/Freepik.com; https://de.freepik.com/vektoren-kostenlos/abstraktes-konzept-der-treibhausgasemissionen_12085742.htm#page=2&amp;query=smog&amp;position=28, Zugriff am 25.06.2021.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/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47025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2A9F61B-5C8A-4784-9A3E-50DA7D1606BD}"/>
              </a:ext>
            </a:extLst>
          </p:cNvPr>
          <p:cNvSpPr txBox="1"/>
          <p:nvPr/>
        </p:nvSpPr>
        <p:spPr>
          <a:xfrm>
            <a:off x="875298" y="617855"/>
            <a:ext cx="7522082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2021, Datengrundlage: </a:t>
            </a: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Freepik.com, https://de.freepik.com/vektoren-kostenlos/farbige-skylines_821590.htm#page=2&amp;query=stadt+silhouette&amp;position=18, Zugriff am 25.06.2021.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2021, Datengrundlage: Deutscher Wetterdienst: Stadtklima – Die städtische Wärmeinsel. https://www.dwd.de/DE/forschung/klima_umwelt/klimawirk/stadtpl/projekt_warmeinseln/projekt_waermeinseln_node.html. Zugriff am 25.06.2021.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Verändert nach Macrovector/Freepik.com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https://de.freepik.com/vektoren-kostenlos/contamination-entwirft-kollektion_1030676.htm#page=2&amp;query=luftverschmutzung&amp;position=24. Zugriff am 02.02.2021.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Freepik.com</a:t>
            </a:r>
            <a:b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https://de.freepik.com/vektoren-kostenlos/fabriken-und-raucht-in-der-lunge_4750187.htm#page=2&amp;query=luftverschmutzung&amp;position=14. Zugriff am 02.02.2021.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2018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2018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Both" startAt="16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6"/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BBCDF8-08E4-45D6-B87D-8F05C8785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5172DFD0-1E91-46D9-B24D-BE0AA97B6E2C}"/>
              </a:ext>
            </a:extLst>
          </p:cNvPr>
          <p:cNvSpPr txBox="1">
            <a:spLocks/>
          </p:cNvSpPr>
          <p:nvPr/>
        </p:nvSpPr>
        <p:spPr>
          <a:xfrm rot="5400000">
            <a:off x="7235030" y="2843986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/>
              <a:t>Bildnachweis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8250731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12A9F61B-5C8A-4784-9A3E-50DA7D1606BD}"/>
              </a:ext>
            </a:extLst>
          </p:cNvPr>
          <p:cNvSpPr txBox="1"/>
          <p:nvPr/>
        </p:nvSpPr>
        <p:spPr>
          <a:xfrm>
            <a:off x="875298" y="617855"/>
            <a:ext cx="2915467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Gemüsebau </a:t>
            </a:r>
            <a:r>
              <a:rPr lang="de-DE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Deyerling</a:t>
            </a: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Bayerische Landesanstalt für Weinbau und Gartenbau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Baier, M.,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30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17"/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CC7AC64-9131-42D2-86C6-0D7C60677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EDD91B93-A87E-43F6-84F0-204BBB2C7C8E}"/>
              </a:ext>
            </a:extLst>
          </p:cNvPr>
          <p:cNvSpPr txBox="1">
            <a:spLocks/>
          </p:cNvSpPr>
          <p:nvPr/>
        </p:nvSpPr>
        <p:spPr>
          <a:xfrm rot="5400000">
            <a:off x="7235030" y="2843986"/>
            <a:ext cx="3096395" cy="99377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/>
              <a:t>Bildnachweis</a:t>
            </a:r>
            <a:endParaRPr lang="de-DE" sz="16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8F9C3A9-A773-4D60-8712-51F86B6FBD0D}"/>
              </a:ext>
            </a:extLst>
          </p:cNvPr>
          <p:cNvSpPr txBox="1"/>
          <p:nvPr/>
        </p:nvSpPr>
        <p:spPr>
          <a:xfrm>
            <a:off x="4572000" y="623151"/>
            <a:ext cx="29154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arenBoth" startAt="4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arenBoth" startAt="4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lvl="0">
              <a:spcAft>
                <a:spcPts val="600"/>
              </a:spcAft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(49-53)   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54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lvl="0">
              <a:spcAft>
                <a:spcPts val="600"/>
              </a:spcAft>
            </a:pPr>
            <a:r>
              <a:rPr lang="de-D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(61-66)   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6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2021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6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Och, S.,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6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Fröhler, L., 2020</a:t>
            </a:r>
          </a:p>
          <a:p>
            <a:pPr marL="444500" lvl="0" indent="-444500">
              <a:spcAft>
                <a:spcPts val="600"/>
              </a:spcAft>
              <a:buFont typeface="+mj-lt"/>
              <a:buAutoNum type="arabicParenBoth" startAt="67"/>
            </a:pPr>
            <a:r>
              <a:rPr lang="de-DE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2020, mit Elementen von Mayapujiati/Open-Clipart-Vectors/Riasan/Pixabay.com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arenBoth" startAt="48"/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600"/>
              </a:spcAft>
            </a:pPr>
            <a:endParaRPr lang="de-DE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343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7131677-8639-4749-B35C-19288D4B59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5701" y="1314589"/>
            <a:ext cx="4589755" cy="258270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Wurzeln im New York der 1970er-Jahre</a:t>
            </a:r>
          </a:p>
          <a:p>
            <a:pPr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Anfänglich </a:t>
            </a:r>
            <a:r>
              <a:rPr lang="de-D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Protestbewegung</a:t>
            </a: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gegen schlechte Lebensbedingungen in der Stadt </a:t>
            </a:r>
          </a:p>
          <a:p>
            <a:pPr>
              <a:spcAft>
                <a:spcPts val="1200"/>
              </a:spcAft>
            </a:pP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„Guerilla </a:t>
            </a:r>
            <a:r>
              <a:rPr lang="de-DE" sz="1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de-DE" sz="1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Urban </a:t>
            </a:r>
            <a:r>
              <a:rPr lang="de-DE" sz="19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Gardening</a:t>
            </a: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 politischen </a:t>
            </a:r>
            <a:b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sz="1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Motiven</a:t>
            </a:r>
          </a:p>
          <a:p>
            <a:pPr>
              <a:spcAft>
                <a:spcPts val="1200"/>
              </a:spcAft>
            </a:pP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Erste Initiativen in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Deutschland ab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 der </a:t>
            </a:r>
            <a:b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DE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1990er-Jahre</a:t>
            </a:r>
            <a:endParaRPr lang="de-DE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74EF67-36E4-494D-A73B-CDDB51624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Wie alles begann…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3F3D8CB-EBF0-496A-9104-43F598873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314589"/>
            <a:ext cx="1993592" cy="26581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46F0969-FF72-4B0B-8E30-C097302D06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221"/>
          <a:stretch/>
        </p:blipFill>
        <p:spPr>
          <a:xfrm>
            <a:off x="5629007" y="3133817"/>
            <a:ext cx="2787025" cy="2009683"/>
          </a:xfrm>
          <a:prstGeom prst="rect">
            <a:avLst/>
          </a:prstGeom>
        </p:spPr>
      </p:pic>
      <p:sp>
        <p:nvSpPr>
          <p:cNvPr id="10" name="Titel 4">
            <a:extLst>
              <a:ext uri="{FF2B5EF4-FFF2-40B4-BE49-F238E27FC236}">
                <a16:creationId xmlns:a16="http://schemas.microsoft.com/office/drawing/2014/main" id="{01139790-2BE1-43A8-A9FE-F586E13E2284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40CED26-FD45-4192-A722-3BDFDBD76F58}"/>
              </a:ext>
            </a:extLst>
          </p:cNvPr>
          <p:cNvSpPr txBox="1"/>
          <p:nvPr/>
        </p:nvSpPr>
        <p:spPr>
          <a:xfrm>
            <a:off x="2719429" y="3972712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(6)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4A3D7C2-FDA4-4530-8580-B87E6D022322}"/>
              </a:ext>
            </a:extLst>
          </p:cNvPr>
          <p:cNvSpPr txBox="1"/>
          <p:nvPr/>
        </p:nvSpPr>
        <p:spPr>
          <a:xfrm>
            <a:off x="8172450" y="2865107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(7)</a:t>
            </a:r>
          </a:p>
        </p:txBody>
      </p:sp>
    </p:spTree>
    <p:extLst>
      <p:ext uri="{BB962C8B-B14F-4D97-AF65-F5344CB8AC3E}">
        <p14:creationId xmlns:p14="http://schemas.microsoft.com/office/powerpoint/2010/main" val="91761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B94F00-785D-4A4F-B1BE-5DC155CA1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0" y="1174768"/>
            <a:ext cx="5011999" cy="342900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Die „Essbare Stadt“ Andernach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89624-588B-4921-BEE9-8E9229018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Urban </a:t>
            </a:r>
            <a:r>
              <a:rPr lang="de-DE" dirty="0" err="1"/>
              <a:t>Gardening</a:t>
            </a:r>
            <a:r>
              <a:rPr lang="de-DE" dirty="0"/>
              <a:t>-Projekte in Deutschland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039C088-81D3-46D3-9E4A-EAEFC91617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49" y="1731681"/>
            <a:ext cx="3554383" cy="308001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FD07E90-F6C2-4E97-B940-A3A91CAD65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963212" y="1731681"/>
            <a:ext cx="2861628" cy="3080016"/>
          </a:xfrm>
          <a:prstGeom prst="rect">
            <a:avLst/>
          </a:prstGeom>
        </p:spPr>
      </p:pic>
      <p:sp>
        <p:nvSpPr>
          <p:cNvPr id="12" name="Titel 4">
            <a:extLst>
              <a:ext uri="{FF2B5EF4-FFF2-40B4-BE49-F238E27FC236}">
                <a16:creationId xmlns:a16="http://schemas.microsoft.com/office/drawing/2014/main" id="{0FBFDB22-7FAB-498E-BA2E-C5D77FB89534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490C82-B3FC-4A71-BB95-65C049A83D5A}"/>
              </a:ext>
            </a:extLst>
          </p:cNvPr>
          <p:cNvSpPr txBox="1"/>
          <p:nvPr/>
        </p:nvSpPr>
        <p:spPr>
          <a:xfrm>
            <a:off x="4321194" y="4811697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(8)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FE7B964-EAFC-48D3-A2A2-A83A56089035}"/>
              </a:ext>
            </a:extLst>
          </p:cNvPr>
          <p:cNvSpPr txBox="1"/>
          <p:nvPr/>
        </p:nvSpPr>
        <p:spPr>
          <a:xfrm>
            <a:off x="7584141" y="4802572"/>
            <a:ext cx="2968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(9)</a:t>
            </a:r>
          </a:p>
        </p:txBody>
      </p:sp>
    </p:spTree>
    <p:extLst>
      <p:ext uri="{BB962C8B-B14F-4D97-AF65-F5344CB8AC3E}">
        <p14:creationId xmlns:p14="http://schemas.microsoft.com/office/powerpoint/2010/main" val="3623721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B94F00-785D-4A4F-B1BE-5DC155CA15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1551" y="1174768"/>
            <a:ext cx="4869956" cy="423213"/>
          </a:xfrm>
        </p:spPr>
        <p:txBody>
          <a:bodyPr/>
          <a:lstStyle/>
          <a:p>
            <a:pPr marL="0" indent="0">
              <a:buNone/>
            </a:pPr>
            <a:r>
              <a:rPr lang="de-DE" sz="2100" b="1" dirty="0"/>
              <a:t>Der Berliner Prinzessinnengarten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B89624-588B-4921-BEE9-8E92290183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Urban </a:t>
            </a:r>
            <a:r>
              <a:rPr lang="de-DE" dirty="0" err="1"/>
              <a:t>Gardening</a:t>
            </a:r>
            <a:r>
              <a:rPr lang="de-DE" dirty="0"/>
              <a:t>-Projekte in Deutschland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25DEF15-75A1-4958-8E8E-759D57BE4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183" y="1811994"/>
            <a:ext cx="3482267" cy="26117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D271C29-78C0-4852-B495-013E8F77A0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50" y="1811994"/>
            <a:ext cx="3482267" cy="26117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953EDFC-91F1-4A24-83F8-F0C669D5EFE5}"/>
              </a:ext>
            </a:extLst>
          </p:cNvPr>
          <p:cNvSpPr txBox="1"/>
          <p:nvPr/>
        </p:nvSpPr>
        <p:spPr>
          <a:xfrm>
            <a:off x="971550" y="4423694"/>
            <a:ext cx="2867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Kistengärten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726D242-095A-4E56-B7C7-4143CC5E6E11}"/>
              </a:ext>
            </a:extLst>
          </p:cNvPr>
          <p:cNvSpPr txBox="1"/>
          <p:nvPr/>
        </p:nvSpPr>
        <p:spPr>
          <a:xfrm>
            <a:off x="4690183" y="4423098"/>
            <a:ext cx="2867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dirty="0">
                <a:latin typeface="+mn-lt"/>
              </a:rPr>
              <a:t>Spielmöglichkeiten für Kinder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9E4B1803-8AE5-4D63-A7EC-EDAC5320B7F6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905805A-E0C1-482E-ACD3-FAF40D651366}"/>
              </a:ext>
            </a:extLst>
          </p:cNvPr>
          <p:cNvSpPr txBox="1"/>
          <p:nvPr/>
        </p:nvSpPr>
        <p:spPr>
          <a:xfrm>
            <a:off x="4199533" y="442226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(10)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A3D710F-0A00-4196-AAF1-67A91F940D30}"/>
              </a:ext>
            </a:extLst>
          </p:cNvPr>
          <p:cNvSpPr txBox="1"/>
          <p:nvPr/>
        </p:nvSpPr>
        <p:spPr>
          <a:xfrm>
            <a:off x="7903577" y="4422263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(11)</a:t>
            </a:r>
          </a:p>
        </p:txBody>
      </p:sp>
    </p:spTree>
    <p:extLst>
      <p:ext uri="{BB962C8B-B14F-4D97-AF65-F5344CB8AC3E}">
        <p14:creationId xmlns:p14="http://schemas.microsoft.com/office/powerpoint/2010/main" val="1168638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BC5AD3AD-5A53-4D80-A42A-7DB3D00F9A99}"/>
              </a:ext>
            </a:extLst>
          </p:cNvPr>
          <p:cNvSpPr/>
          <p:nvPr/>
        </p:nvSpPr>
        <p:spPr>
          <a:xfrm>
            <a:off x="6482307" y="4604191"/>
            <a:ext cx="1235000" cy="3740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27129A5-56AD-4B45-8FCC-6D8958FE9A63}"/>
              </a:ext>
            </a:extLst>
          </p:cNvPr>
          <p:cNvSpPr/>
          <p:nvPr/>
        </p:nvSpPr>
        <p:spPr>
          <a:xfrm>
            <a:off x="4678950" y="4443250"/>
            <a:ext cx="1460206" cy="3740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2DA00ABD-CCE7-4587-8B06-292146C273A8}"/>
              </a:ext>
            </a:extLst>
          </p:cNvPr>
          <p:cNvSpPr/>
          <p:nvPr/>
        </p:nvSpPr>
        <p:spPr>
          <a:xfrm>
            <a:off x="6736878" y="2209564"/>
            <a:ext cx="1143381" cy="3740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05564D6-3D22-456E-AA5C-1FCCB1FCE877}"/>
              </a:ext>
            </a:extLst>
          </p:cNvPr>
          <p:cNvSpPr/>
          <p:nvPr/>
        </p:nvSpPr>
        <p:spPr>
          <a:xfrm>
            <a:off x="5068362" y="2159288"/>
            <a:ext cx="1235000" cy="3740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F843EBD-EF4F-4FA7-96C3-4B8DB1E35F6B}"/>
              </a:ext>
            </a:extLst>
          </p:cNvPr>
          <p:cNvSpPr/>
          <p:nvPr/>
        </p:nvSpPr>
        <p:spPr>
          <a:xfrm>
            <a:off x="6180285" y="2753725"/>
            <a:ext cx="1336803" cy="603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CFAA310D-52C6-4AC7-A6DC-1BC3D0031B8B}"/>
              </a:ext>
            </a:extLst>
          </p:cNvPr>
          <p:cNvSpPr/>
          <p:nvPr/>
        </p:nvSpPr>
        <p:spPr>
          <a:xfrm>
            <a:off x="4592367" y="3589340"/>
            <a:ext cx="1633491" cy="60301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CAF8EA04-6D79-4ACA-AC08-173C2F99BAEA}"/>
              </a:ext>
            </a:extLst>
          </p:cNvPr>
          <p:cNvSpPr/>
          <p:nvPr/>
        </p:nvSpPr>
        <p:spPr>
          <a:xfrm>
            <a:off x="6650922" y="3467605"/>
            <a:ext cx="1336803" cy="966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A286706B-4DB1-429D-94B5-4C35F262EEB4}"/>
              </a:ext>
            </a:extLst>
          </p:cNvPr>
          <p:cNvSpPr/>
          <p:nvPr/>
        </p:nvSpPr>
        <p:spPr>
          <a:xfrm>
            <a:off x="4665856" y="2777393"/>
            <a:ext cx="1235000" cy="37403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0" marR="0" indent="0" algn="ctr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-110" charset="0"/>
              <a:buNone/>
              <a:tabLst/>
            </a:pPr>
            <a:endParaRPr lang="de-DE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Fira Sans" panose="020B05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EB511C-77AA-4029-910F-8ABC85A12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b="1" dirty="0">
                <a:latin typeface="Calibri" panose="020F0502020204030204" pitchFamily="34" charset="0"/>
                <a:cs typeface="Times New Roman" panose="02020603050405020304" pitchFamily="18" charset="0"/>
              </a:rPr>
              <a:t>Freiraum</a:t>
            </a:r>
            <a:r>
              <a:rPr lang="de-DE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b="1" dirty="0">
                <a:latin typeface="Calibri" panose="020F0502020204030204" pitchFamily="34" charset="0"/>
                <a:cs typeface="Times New Roman" panose="02020603050405020304" pitchFamily="18" charset="0"/>
              </a:rPr>
              <a:t>ist in der Stadt Mangelware</a:t>
            </a:r>
          </a:p>
          <a:p>
            <a:pPr marL="685800" lvl="1" indent="-342900">
              <a:buClr>
                <a:srgbClr val="7AB800"/>
              </a:buClr>
              <a:buFont typeface="Calibri" panose="020F0502020204030204" pitchFamily="34" charset="0"/>
              <a:buChar char="→"/>
            </a:pPr>
            <a:r>
              <a:rPr lang="de-DE" sz="1900" dirty="0">
                <a:latin typeface="Calibri" panose="020F0502020204030204" pitchFamily="34" charset="0"/>
                <a:cs typeface="Times New Roman" panose="02020603050405020304" pitchFamily="18" charset="0"/>
              </a:rPr>
              <a:t>Zum Gärtnern wird jede noch so kleine, mehr oder weniger geeignete Fläche (um-)genutzt</a:t>
            </a:r>
            <a:endParaRPr lang="de-DE" sz="190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D5991A-BDB3-4CA9-82C1-C4F1053CC3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Orte des Geschehens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A13673C-F407-46D0-8370-F6F6801BB0A5}"/>
              </a:ext>
            </a:extLst>
          </p:cNvPr>
          <p:cNvSpPr txBox="1"/>
          <p:nvPr/>
        </p:nvSpPr>
        <p:spPr>
          <a:xfrm>
            <a:off x="4677346" y="2795132"/>
            <a:ext cx="149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Brachflächen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5995F4B-5470-4258-80E1-F9D2072C678A}"/>
              </a:ext>
            </a:extLst>
          </p:cNvPr>
          <p:cNvSpPr txBox="1"/>
          <p:nvPr/>
        </p:nvSpPr>
        <p:spPr>
          <a:xfrm>
            <a:off x="4734409" y="4452653"/>
            <a:ext cx="149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Großparkplätze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A79EFF7-434A-45EE-8B01-D1C3FA4095BF}"/>
              </a:ext>
            </a:extLst>
          </p:cNvPr>
          <p:cNvSpPr txBox="1"/>
          <p:nvPr/>
        </p:nvSpPr>
        <p:spPr>
          <a:xfrm>
            <a:off x="6771363" y="2227302"/>
            <a:ext cx="149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Parkhäuser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7792329-0723-48CC-BA12-F5E439C0656A}"/>
              </a:ext>
            </a:extLst>
          </p:cNvPr>
          <p:cNvSpPr txBox="1"/>
          <p:nvPr/>
        </p:nvSpPr>
        <p:spPr>
          <a:xfrm>
            <a:off x="4617817" y="3622857"/>
            <a:ext cx="16334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Flachdächer von Warenlagern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DA9B8D-2DD2-4CF8-893F-285F833E6E11}"/>
              </a:ext>
            </a:extLst>
          </p:cNvPr>
          <p:cNvSpPr txBox="1"/>
          <p:nvPr/>
        </p:nvSpPr>
        <p:spPr>
          <a:xfrm>
            <a:off x="6482307" y="4639668"/>
            <a:ext cx="149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Bahndämme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CA942CA-09DC-4C35-A4E4-550C231E49CC}"/>
              </a:ext>
            </a:extLst>
          </p:cNvPr>
          <p:cNvSpPr txBox="1"/>
          <p:nvPr/>
        </p:nvSpPr>
        <p:spPr>
          <a:xfrm>
            <a:off x="5093521" y="2163124"/>
            <a:ext cx="1116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latin typeface="+mn-lt"/>
              </a:rPr>
              <a:t>Hinterhöfe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665843C-CA47-48A1-9098-82E827627F1E}"/>
              </a:ext>
            </a:extLst>
          </p:cNvPr>
          <p:cNvSpPr txBox="1"/>
          <p:nvPr/>
        </p:nvSpPr>
        <p:spPr>
          <a:xfrm>
            <a:off x="6130035" y="2771960"/>
            <a:ext cx="14914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Dächer von Wohnanlagen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81EC5A39-9249-47B8-9F95-6F14C381CD50}"/>
              </a:ext>
            </a:extLst>
          </p:cNvPr>
          <p:cNvSpPr txBox="1"/>
          <p:nvPr/>
        </p:nvSpPr>
        <p:spPr>
          <a:xfrm>
            <a:off x="6666719" y="3544361"/>
            <a:ext cx="132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latin typeface="+mn-lt"/>
              </a:rPr>
              <a:t>Fensterbank, Balkon oder Terrasse</a:t>
            </a:r>
          </a:p>
        </p:txBody>
      </p:sp>
      <p:sp>
        <p:nvSpPr>
          <p:cNvPr id="21" name="Titel 4">
            <a:extLst>
              <a:ext uri="{FF2B5EF4-FFF2-40B4-BE49-F238E27FC236}">
                <a16:creationId xmlns:a16="http://schemas.microsoft.com/office/drawing/2014/main" id="{BD430DE9-B9AF-4FC0-9075-AF8AA5BE3C8E}"/>
              </a:ext>
            </a:extLst>
          </p:cNvPr>
          <p:cNvSpPr txBox="1">
            <a:spLocks/>
          </p:cNvSpPr>
          <p:nvPr/>
        </p:nvSpPr>
        <p:spPr>
          <a:xfrm rot="5400000">
            <a:off x="7415943" y="3079545"/>
            <a:ext cx="2733584" cy="528755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+mj-lt"/>
                <a:ea typeface="ＭＳ Ｐゴシック" pitchFamily="-110" charset="-128"/>
                <a:cs typeface="ＭＳ Ｐゴシック" pitchFamily="-11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" pitchFamily="-110" charset="0"/>
                <a:ea typeface="ＭＳ Ｐゴシック" pitchFamily="-110" charset="-128"/>
                <a:cs typeface="ＭＳ Ｐゴシック" pitchFamily="-110" charset="-128"/>
              </a:defRPr>
            </a:lvl9pPr>
          </a:lstStyle>
          <a:p>
            <a:r>
              <a:rPr lang="de-DE" sz="1600" dirty="0"/>
              <a:t>Urban </a:t>
            </a:r>
            <a:r>
              <a:rPr lang="de-DE" sz="1600" dirty="0" err="1"/>
              <a:t>Gardening</a:t>
            </a:r>
            <a:endParaRPr lang="de-DE" sz="16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658" y="2414318"/>
            <a:ext cx="3322135" cy="2207612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E953EDFC-91F1-4A24-83F8-F0C669D5EFE5}"/>
              </a:ext>
            </a:extLst>
          </p:cNvPr>
          <p:cNvSpPr txBox="1"/>
          <p:nvPr/>
        </p:nvSpPr>
        <p:spPr>
          <a:xfrm>
            <a:off x="885956" y="4604191"/>
            <a:ext cx="28674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>
                <a:latin typeface="+mn-lt"/>
              </a:rPr>
              <a:t>Ehemaliges Quellegelände</a:t>
            </a:r>
            <a:endParaRPr lang="de-DE" sz="1200" dirty="0">
              <a:latin typeface="+mn-lt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4D09F4C-7C65-44E2-A478-3D3FD91C4952}"/>
              </a:ext>
            </a:extLst>
          </p:cNvPr>
          <p:cNvSpPr txBox="1"/>
          <p:nvPr/>
        </p:nvSpPr>
        <p:spPr>
          <a:xfrm>
            <a:off x="4011729" y="4621930"/>
            <a:ext cx="34817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latin typeface="+mn-lt"/>
              </a:rPr>
              <a:t>(12)</a:t>
            </a:r>
          </a:p>
        </p:txBody>
      </p:sp>
    </p:spTree>
    <p:extLst>
      <p:ext uri="{BB962C8B-B14F-4D97-AF65-F5344CB8AC3E}">
        <p14:creationId xmlns:p14="http://schemas.microsoft.com/office/powerpoint/2010/main" val="1428255071"/>
      </p:ext>
    </p:extLst>
  </p:cSld>
  <p:clrMapOvr>
    <a:masterClrMapping/>
  </p:clrMapOvr>
</p:sld>
</file>

<file path=ppt/theme/theme1.xml><?xml version="1.0" encoding="utf-8"?>
<a:theme xmlns:a="http://schemas.openxmlformats.org/drawingml/2006/main" name="Titel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9D6559FA-267F-9446-B0A8-85C2A46B58F6}"/>
    </a:ext>
  </a:extLst>
</a:theme>
</file>

<file path=ppt/theme/theme2.xml><?xml version="1.0" encoding="utf-8"?>
<a:theme xmlns:a="http://schemas.openxmlformats.org/drawingml/2006/main" name="1_Inhalt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0" marR="0" indent="0" algn="ctr" defTabSz="342900" rtl="0" eaLnBrk="0" fontAlgn="base" latinLnBrk="0" hangingPunct="0">
          <a:lnSpc>
            <a:spcPct val="100000"/>
          </a:lnSpc>
          <a:spcBef>
            <a:spcPts val="0"/>
          </a:spcBef>
          <a:spcAft>
            <a:spcPct val="0"/>
          </a:spcAft>
          <a:buClrTx/>
          <a:buSzTx/>
          <a:buFont typeface="Arial" pitchFamily="-110" charset="0"/>
          <a:buNone/>
          <a:tabLst/>
          <a:defRPr sz="1100" b="1" dirty="0" smtClean="0">
            <a:solidFill>
              <a:schemeClr val="accent1">
                <a:lumMod val="50000"/>
              </a:schemeClr>
            </a:solidFill>
            <a:latin typeface="Arial" panose="020B0604020202020204" pitchFamily="34" charset="0"/>
            <a:ea typeface="Fira Sans" panose="020B0503050000020004" pitchFamily="34" charset="0"/>
            <a:cs typeface="Arial" panose="020B0604020202020204" pitchFamily="34" charset="0"/>
          </a:defRPr>
        </a:defPPr>
      </a:lstStyle>
    </a:spDef>
    <a:lnDef>
      <a:spPr>
        <a:ln w="12700"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3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BD746CCE-B605-1C44-93A6-608AAB6B8799}"/>
    </a:ext>
  </a:extLst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ennseite">
  <a:themeElements>
    <a:clrScheme name="HSWT neu">
      <a:dk1>
        <a:srgbClr val="000000"/>
      </a:dk1>
      <a:lt1>
        <a:srgbClr val="FFFFFF"/>
      </a:lt1>
      <a:dk2>
        <a:srgbClr val="797979"/>
      </a:dk2>
      <a:lt2>
        <a:srgbClr val="DBEFF9"/>
      </a:lt2>
      <a:accent1>
        <a:srgbClr val="79B800"/>
      </a:accent1>
      <a:accent2>
        <a:srgbClr val="C6DC9A"/>
      </a:accent2>
      <a:accent3>
        <a:srgbClr val="006938"/>
      </a:accent3>
      <a:accent4>
        <a:srgbClr val="79B800"/>
      </a:accent4>
      <a:accent5>
        <a:srgbClr val="2856A2"/>
      </a:accent5>
      <a:accent6>
        <a:srgbClr val="2856A2"/>
      </a:accent6>
      <a:hlink>
        <a:srgbClr val="C8D100"/>
      </a:hlink>
      <a:folHlink>
        <a:srgbClr val="D0DF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6F828E4A-5DE5-064D-8AEB-B14FA2310A89}" vid="{1A5FE0C5-848A-AB4F-A096-E3C00C82C9E3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HSWT_Praesentation</Template>
  <TotalTime>0</TotalTime>
  <Words>4478</Words>
  <Application>Microsoft Office PowerPoint</Application>
  <PresentationFormat>Bildschirmpräsentation (16:9)</PresentationFormat>
  <Paragraphs>609</Paragraphs>
  <Slides>56</Slides>
  <Notes>53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56</vt:i4>
      </vt:variant>
    </vt:vector>
  </HeadingPairs>
  <TitlesOfParts>
    <vt:vector size="70" baseType="lpstr">
      <vt:lpstr>ＭＳ Ｐゴシック</vt:lpstr>
      <vt:lpstr>Arial</vt:lpstr>
      <vt:lpstr>Calibri</vt:lpstr>
      <vt:lpstr>Calibri Light</vt:lpstr>
      <vt:lpstr>Cambria Math</vt:lpstr>
      <vt:lpstr>Fira Sans</vt:lpstr>
      <vt:lpstr>Lucida Grande</vt:lpstr>
      <vt:lpstr>Symbol</vt:lpstr>
      <vt:lpstr>Times New Roman</vt:lpstr>
      <vt:lpstr>Wingdings</vt:lpstr>
      <vt:lpstr>Titel</vt:lpstr>
      <vt:lpstr>1_Inhalt</vt:lpstr>
      <vt:lpstr>Benutzerdefiniertes Design</vt:lpstr>
      <vt:lpstr>Trennseite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Literatur</vt:lpstr>
      <vt:lpstr>Literatur</vt:lpstr>
      <vt:lpstr>Literatur</vt:lpstr>
      <vt:lpstr>Literatur</vt:lpstr>
      <vt:lpstr>Bildnachweis</vt:lpstr>
      <vt:lpstr>PowerPoint-Präsentation</vt:lpstr>
      <vt:lpstr>PowerPoint-Präsentation</vt:lpstr>
    </vt:vector>
  </TitlesOfParts>
  <Company>HSWT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hswt954vio</dc:creator>
  <cp:lastModifiedBy>xxxxx</cp:lastModifiedBy>
  <cp:revision>660</cp:revision>
  <cp:lastPrinted>2019-07-30T12:26:49Z</cp:lastPrinted>
  <dcterms:created xsi:type="dcterms:W3CDTF">2020-05-15T09:34:00Z</dcterms:created>
  <dcterms:modified xsi:type="dcterms:W3CDTF">2022-03-03T15:45:41Z</dcterms:modified>
</cp:coreProperties>
</file>