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8" r:id="rId2"/>
  </p:sldIdLst>
  <p:sldSz cx="30279975" cy="42808525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3" orient="horz" pos="26093" userDrawn="1">
          <p15:clr>
            <a:srgbClr val="A4A3A4"/>
          </p15:clr>
        </p15:guide>
        <p15:guide id="5" orient="horz" pos="2007" userDrawn="1">
          <p15:clr>
            <a:srgbClr val="A4A3A4"/>
          </p15:clr>
        </p15:guide>
        <p15:guide id="6" orient="horz" pos="18745" userDrawn="1">
          <p15:clr>
            <a:srgbClr val="A4A3A4"/>
          </p15:clr>
        </p15:guide>
        <p15:guide id="7" orient="horz" pos="19471" userDrawn="1">
          <p15:clr>
            <a:srgbClr val="A4A3A4"/>
          </p15:clr>
        </p15:guide>
        <p15:guide id="10" pos="873" userDrawn="1">
          <p15:clr>
            <a:srgbClr val="A4A3A4"/>
          </p15:clr>
        </p15:guide>
        <p15:guide id="16" orient="horz" pos="17792">
          <p15:clr>
            <a:srgbClr val="A4A3A4"/>
          </p15:clr>
        </p15:guide>
        <p15:guide id="19" orient="horz" pos="1100" userDrawn="1">
          <p15:clr>
            <a:srgbClr val="A4A3A4"/>
          </p15:clr>
        </p15:guide>
        <p15:guide id="20" orient="horz" pos="17974" userDrawn="1">
          <p15:clr>
            <a:srgbClr val="A4A3A4"/>
          </p15:clr>
        </p15:guide>
        <p15:guide id="21" orient="horz" pos="12984" userDrawn="1">
          <p15:clr>
            <a:srgbClr val="A4A3A4"/>
          </p15:clr>
        </p15:guide>
        <p15:guide id="22" pos="18201" userDrawn="1">
          <p15:clr>
            <a:srgbClr val="A4A3A4"/>
          </p15:clr>
        </p15:guide>
        <p15:guide id="23" pos="9492" userDrawn="1">
          <p15:clr>
            <a:srgbClr val="A4A3A4"/>
          </p15:clr>
        </p15:guide>
        <p15:guide id="24" orient="horz" pos="70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B800"/>
    <a:srgbClr val="C6DC9A"/>
    <a:srgbClr val="FF9900"/>
    <a:srgbClr val="FF420E"/>
    <a:srgbClr val="33CC33"/>
    <a:srgbClr val="663300"/>
    <a:srgbClr val="00FF00"/>
    <a:srgbClr val="B5A68E"/>
    <a:srgbClr val="D1C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22" autoAdjust="0"/>
    <p:restoredTop sz="95256" autoAdjust="0"/>
  </p:normalViewPr>
  <p:slideViewPr>
    <p:cSldViewPr>
      <p:cViewPr varScale="1">
        <p:scale>
          <a:sx n="16" d="100"/>
          <a:sy n="16" d="100"/>
        </p:scale>
        <p:origin x="138" y="66"/>
      </p:cViewPr>
      <p:guideLst>
        <p:guide orient="horz" pos="26093"/>
        <p:guide orient="horz" pos="2007"/>
        <p:guide orient="horz" pos="18745"/>
        <p:guide orient="horz" pos="19471"/>
        <p:guide pos="873"/>
        <p:guide orient="horz" pos="17792"/>
        <p:guide orient="horz" pos="1100"/>
        <p:guide orient="horz" pos="17974"/>
        <p:guide orient="horz" pos="12984"/>
        <p:guide pos="18201"/>
        <p:guide pos="9492"/>
        <p:guide orient="horz" pos="70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t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82800" y="746125"/>
            <a:ext cx="263207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b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fld id="{4F5C75F6-FCB4-44D4-9F66-72CDB7927FC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67795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71713" y="13298488"/>
            <a:ext cx="25736550" cy="917575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41838" y="24258588"/>
            <a:ext cx="21196300" cy="1093946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247845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97357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21799550" y="6116638"/>
            <a:ext cx="6665913" cy="33434337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798638" y="6116638"/>
            <a:ext cx="19848512" cy="33434337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68896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39576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2363" y="27508200"/>
            <a:ext cx="25738137" cy="85026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392363" y="18143538"/>
            <a:ext cx="25738137" cy="936466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67952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8638" y="17633950"/>
            <a:ext cx="13257212" cy="21917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208250" y="17633950"/>
            <a:ext cx="13257213" cy="21917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41052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4475" y="1714500"/>
            <a:ext cx="27251025" cy="71342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14475" y="9582150"/>
            <a:ext cx="13377863" cy="39941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14475" y="13576300"/>
            <a:ext cx="13377863" cy="24663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15381288" y="9582150"/>
            <a:ext cx="13384212" cy="39941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15381288" y="13576300"/>
            <a:ext cx="13384212" cy="24663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12541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71706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991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4475" y="1704975"/>
            <a:ext cx="9961563" cy="72532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837988" y="1704975"/>
            <a:ext cx="16927512" cy="365347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514475" y="8958263"/>
            <a:ext cx="9961563" cy="292814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7662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35663" y="29965650"/>
            <a:ext cx="18167350" cy="3538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935663" y="3824288"/>
            <a:ext cx="18167350" cy="256857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935663" y="33504188"/>
            <a:ext cx="18167350" cy="5022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49801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8638" y="6116638"/>
            <a:ext cx="26666825" cy="35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17639" tIns="208820" rIns="417639" bIns="2088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8638" y="17633950"/>
            <a:ext cx="26666825" cy="2191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17639" tIns="208820" rIns="417639" bIns="2088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8638" y="39550975"/>
            <a:ext cx="26666825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0" rIns="0" bIns="36000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FontTx/>
              <a:buNone/>
              <a:defRPr sz="2500">
                <a:solidFill>
                  <a:srgbClr val="71AD2A"/>
                </a:solidFill>
                <a:latin typeface="Univers" pitchFamily="34" charset="0"/>
                <a:ea typeface="MS PGothic" pitchFamily="34" charset="-128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E04A7C0-6C17-4EDE-BA30-B7744CCEC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1"/>
          <a:stretch/>
        </p:blipFill>
        <p:spPr>
          <a:xfrm>
            <a:off x="15122408" y="38805696"/>
            <a:ext cx="9304469" cy="133590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28CF0FA-16E3-4FB7-BB23-7F7C1A6B257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797158" y="39159174"/>
            <a:ext cx="6789919" cy="92003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9E54E1E-3AE9-46DE-9E3B-8B91EAB7A7F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702992" y="39159174"/>
            <a:ext cx="2303501" cy="9824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2pPr>
      <a:lvl3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3pPr>
      <a:lvl4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4pPr>
      <a:lvl5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5pPr>
      <a:lvl6pPr marL="457200" algn="l" defTabSz="4173538" rtl="0" fontAlgn="base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6pPr>
      <a:lvl7pPr marL="914400" algn="l" defTabSz="4173538" rtl="0" fontAlgn="base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7pPr>
      <a:lvl8pPr marL="1371600" algn="l" defTabSz="4173538" rtl="0" fontAlgn="base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8pPr>
      <a:lvl9pPr marL="1828800" algn="l" defTabSz="4173538" rtl="0" fontAlgn="base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9pPr>
    </p:titleStyle>
    <p:bodyStyle>
      <a:lvl1pPr marL="1563688" indent="-1563688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3392488" indent="-1304925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2pPr>
      <a:lvl3pPr marL="5219700" indent="-1046163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3pPr>
      <a:lvl4pPr marL="7307263" indent="-1039813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4pPr>
      <a:lvl5pPr marL="9394825" indent="-1041400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5pPr>
      <a:lvl6pPr marL="9852025" indent="-1041400" algn="l" defTabSz="4173538" rtl="0" fontAlgn="base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6pPr>
      <a:lvl7pPr marL="10309225" indent="-1041400" algn="l" defTabSz="4173538" rtl="0" fontAlgn="base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7pPr>
      <a:lvl8pPr marL="10766425" indent="-1041400" algn="l" defTabSz="4173538" rtl="0" fontAlgn="base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8pPr>
      <a:lvl9pPr marL="11223625" indent="-1041400" algn="l" defTabSz="4173538" rtl="0" fontAlgn="base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90D6779-4A96-4ACD-BFAC-6E1060109B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6" t="13033" r="13411" b="14145"/>
          <a:stretch/>
        </p:blipFill>
        <p:spPr>
          <a:xfrm>
            <a:off x="21163732" y="1477802"/>
            <a:ext cx="7730356" cy="7892685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78F53BA3-1665-4CCC-B2CC-8DF48A2F56BF}"/>
              </a:ext>
            </a:extLst>
          </p:cNvPr>
          <p:cNvSpPr/>
          <p:nvPr/>
        </p:nvSpPr>
        <p:spPr bwMode="auto">
          <a:xfrm>
            <a:off x="1552830" y="40859102"/>
            <a:ext cx="22937810" cy="1061509"/>
          </a:xfrm>
          <a:prstGeom prst="rect">
            <a:avLst/>
          </a:prstGeom>
          <a:solidFill>
            <a:srgbClr val="7AB800"/>
          </a:solidFill>
          <a:ln>
            <a:noFill/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5A54D2E4-7E95-4B4B-B537-4E98B1FB5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830" y="40957828"/>
            <a:ext cx="22937809" cy="864056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4320"/>
              </a:lnSpc>
              <a:spcAft>
                <a:spcPts val="600"/>
              </a:spcAft>
            </a:pPr>
            <a:r>
              <a:rPr lang="de-DE" altLang="de-DE" sz="4000" b="1" dirty="0" err="1">
                <a:solidFill>
                  <a:schemeClr val="bg1"/>
                </a:solidFill>
                <a:latin typeface="Arial" panose="020B0604020202020204" pitchFamily="34" charset="0"/>
              </a:rPr>
              <a:t>GartenKlimA</a:t>
            </a:r>
            <a:r>
              <a:rPr lang="de-DE" altLang="de-DE" sz="4000" b="1" dirty="0">
                <a:solidFill>
                  <a:schemeClr val="bg1"/>
                </a:solidFill>
                <a:latin typeface="Arial" panose="020B0604020202020204" pitchFamily="34" charset="0"/>
              </a:rPr>
              <a:t> – Klimawandel im Freizeitgartenbau – mehr unter www.garten-klima.de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289D163-9D89-4F59-9CE2-B014A68161E5}"/>
              </a:ext>
            </a:extLst>
          </p:cNvPr>
          <p:cNvSpPr/>
          <p:nvPr/>
        </p:nvSpPr>
        <p:spPr bwMode="auto">
          <a:xfrm>
            <a:off x="25347676" y="38694692"/>
            <a:ext cx="3546412" cy="31271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3743F18-4FFA-4402-AA5C-4329382678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07"/>
          <a:stretch/>
        </p:blipFill>
        <p:spPr>
          <a:xfrm>
            <a:off x="25089106" y="38762832"/>
            <a:ext cx="3206515" cy="3195322"/>
          </a:xfrm>
          <a:prstGeom prst="rect">
            <a:avLst/>
          </a:prstGeom>
          <a:noFill/>
        </p:spPr>
      </p:pic>
      <p:sp>
        <p:nvSpPr>
          <p:cNvPr id="30" name="Text Box 3">
            <a:extLst>
              <a:ext uri="{FF2B5EF4-FFF2-40B4-BE49-F238E27FC236}">
                <a16:creationId xmlns:a16="http://schemas.microsoft.com/office/drawing/2014/main" id="{C7F5F367-1800-465A-8491-1E9825D14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193" y="1477802"/>
            <a:ext cx="19376574" cy="1603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de-DE" sz="11500" b="1" dirty="0" err="1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GartenKlimA</a:t>
            </a:r>
            <a:r>
              <a:rPr lang="en-US" altLang="de-DE" sz="11500" b="1" dirty="0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de-DE" sz="9600" b="1" dirty="0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 </a:t>
            </a:r>
            <a:r>
              <a:rPr lang="en-US" altLang="de-DE" sz="9600" b="1" dirty="0" err="1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Klimawandel</a:t>
            </a:r>
            <a:r>
              <a:rPr lang="en-US" altLang="de-DE" sz="9600" b="1" dirty="0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de-DE" sz="9600" b="1" dirty="0" err="1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</a:t>
            </a:r>
            <a:r>
              <a:rPr lang="en-US" altLang="de-DE" sz="9600" b="1" dirty="0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de-DE" sz="9600" b="1" dirty="0" err="1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Freizeitgartenbau</a:t>
            </a:r>
            <a:endParaRPr lang="en-US" altLang="de-DE" sz="9600" b="1" dirty="0">
              <a:solidFill>
                <a:srgbClr val="7AB8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Text Box 3">
            <a:extLst>
              <a:ext uri="{FF2B5EF4-FFF2-40B4-BE49-F238E27FC236}">
                <a16:creationId xmlns:a16="http://schemas.microsoft.com/office/drawing/2014/main" id="{06651F62-CE0C-4C08-8265-2D90BB234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056" y="6440915"/>
            <a:ext cx="19376574" cy="282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de-DE" sz="8800" b="1" dirty="0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 8: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de-DE" sz="8800" b="1" dirty="0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Urban Gardening</a:t>
            </a:r>
            <a:endParaRPr lang="en-US" altLang="de-DE" sz="8000" b="1" dirty="0">
              <a:solidFill>
                <a:srgbClr val="7AB8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26D654A9-3E4A-44CD-978B-47DF85DCF341}"/>
              </a:ext>
            </a:extLst>
          </p:cNvPr>
          <p:cNvSpPr txBox="1"/>
          <p:nvPr/>
        </p:nvSpPr>
        <p:spPr>
          <a:xfrm>
            <a:off x="0" y="7578342"/>
            <a:ext cx="492443" cy="3510662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Bildnachweis: (1, 5) Fröhler, L.; (2) 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Stiele, V. &amp; Fröhler, L., mit Elementen von Mayapujiati/Open-Clipart-Vectors/Riasan/Pixabay.com; (3, 4, 6, 7) Och, S.</a:t>
            </a:r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DCB31A4A-A395-43B2-9801-34E0D1A6B11C}"/>
              </a:ext>
            </a:extLst>
          </p:cNvPr>
          <p:cNvSpPr/>
          <p:nvPr/>
        </p:nvSpPr>
        <p:spPr bwMode="auto">
          <a:xfrm>
            <a:off x="1538703" y="11822953"/>
            <a:ext cx="18425954" cy="9555923"/>
          </a:xfrm>
          <a:prstGeom prst="roundRect">
            <a:avLst>
              <a:gd name="adj" fmla="val 11377"/>
            </a:avLst>
          </a:prstGeom>
          <a:noFill/>
          <a:ln w="101600">
            <a:solidFill>
              <a:srgbClr val="7AB800"/>
            </a:solidFill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" name="Text Box 11">
            <a:extLst>
              <a:ext uri="{FF2B5EF4-FFF2-40B4-BE49-F238E27FC236}">
                <a16:creationId xmlns:a16="http://schemas.microsoft.com/office/drawing/2014/main" id="{5E828E30-C8F7-43E8-BA52-D98E70DFF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0003" y="12487586"/>
            <a:ext cx="17431996" cy="9555923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lvl="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Trend zum </a:t>
            </a:r>
            <a:r>
              <a:rPr lang="de-DE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Urban </a:t>
            </a:r>
            <a:r>
              <a:rPr lang="de-DE" sz="5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Gardening</a:t>
            </a:r>
            <a:r>
              <a:rPr lang="de-DE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zeigt, dass es zum Gärtnern weder viel Platz, noch einen eigenen Garten braucht. </a:t>
            </a:r>
          </a:p>
          <a:p>
            <a:pPr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5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Mit </a:t>
            </a:r>
            <a:r>
              <a:rPr lang="de-DE" sz="5400" b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Einfallsreichtum</a:t>
            </a:r>
            <a:r>
              <a:rPr lang="de-DE" sz="54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wird jede noch </a:t>
            </a:r>
            <a:r>
              <a:rPr lang="de-DE" sz="5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 </a:t>
            </a:r>
            <a:r>
              <a:rPr lang="de-DE" sz="54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kleine </a:t>
            </a: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Fläche zum Gärtnern (um-)genutzt.</a:t>
            </a:r>
          </a:p>
          <a:p>
            <a:pPr lvl="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Neben der </a:t>
            </a:r>
            <a:r>
              <a:rPr lang="de-DE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Selbstversorgung</a:t>
            </a: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mit Obst und Gemüse stehen häufig </a:t>
            </a:r>
            <a:r>
              <a:rPr lang="de-DE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Gemeinschaft</a:t>
            </a: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und Miteinander im Vordergrund. </a:t>
            </a:r>
          </a:p>
          <a:p>
            <a:pPr lvl="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Außerdem trägt Urban </a:t>
            </a:r>
            <a:r>
              <a:rPr lang="de-DE" sz="5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Gardening</a:t>
            </a: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zu mehr </a:t>
            </a:r>
            <a:r>
              <a:rPr lang="de-DE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Biodiversität</a:t>
            </a: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und einem angenehmeren </a:t>
            </a:r>
            <a:r>
              <a:rPr lang="de-DE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Klima</a:t>
            </a: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der Stadt bei.</a:t>
            </a:r>
          </a:p>
          <a:p>
            <a:pPr lvl="0" algn="ctr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</a:pPr>
            <a:endParaRPr lang="de-DE" sz="5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 Box 11">
            <a:extLst>
              <a:ext uri="{FF2B5EF4-FFF2-40B4-BE49-F238E27FC236}">
                <a16:creationId xmlns:a16="http://schemas.microsoft.com/office/drawing/2014/main" id="{F0D63532-6449-478B-BC81-0EF9C582D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703" y="10242712"/>
            <a:ext cx="13428580" cy="1256728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lvl="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6000" b="1" dirty="0">
                <a:solidFill>
                  <a:srgbClr val="7AB8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Worum geht‘s?</a:t>
            </a:r>
            <a:endParaRPr lang="de-DE" sz="6000" b="1" dirty="0">
              <a:solidFill>
                <a:srgbClr val="7AB8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echteck: abgerundete Ecken 69">
            <a:extLst>
              <a:ext uri="{FF2B5EF4-FFF2-40B4-BE49-F238E27FC236}">
                <a16:creationId xmlns:a16="http://schemas.microsoft.com/office/drawing/2014/main" id="{E815ACD4-55D7-4942-BC6E-0E54AA81C768}"/>
              </a:ext>
            </a:extLst>
          </p:cNvPr>
          <p:cNvSpPr/>
          <p:nvPr/>
        </p:nvSpPr>
        <p:spPr bwMode="auto">
          <a:xfrm>
            <a:off x="1538703" y="23636572"/>
            <a:ext cx="18425954" cy="5716216"/>
          </a:xfrm>
          <a:prstGeom prst="roundRect">
            <a:avLst>
              <a:gd name="adj" fmla="val 11377"/>
            </a:avLst>
          </a:prstGeom>
          <a:noFill/>
          <a:ln w="101600">
            <a:solidFill>
              <a:srgbClr val="7AB800"/>
            </a:solidFill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6" name="Text Box 11">
            <a:extLst>
              <a:ext uri="{FF2B5EF4-FFF2-40B4-BE49-F238E27FC236}">
                <a16:creationId xmlns:a16="http://schemas.microsoft.com/office/drawing/2014/main" id="{63587FD0-D2AB-4CC8-9BDE-EF9FA02CB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7469" y="23981687"/>
            <a:ext cx="17344420" cy="5039046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lvl="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 Reaktion auf Platz- und Ressourcenmangel, versiegelte oder kontaminierte Flächen wird in der Stadt mit untergrundunabhängigen, portablen oder vertikalen Anbausystemen gegärtnert. </a:t>
            </a:r>
          </a:p>
          <a:p>
            <a:pPr lvl="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</a:t>
            </a:r>
            <a:r>
              <a:rPr lang="de-DE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Kreativität</a:t>
            </a: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sind keine Grenzen gesetzt!</a:t>
            </a:r>
          </a:p>
        </p:txBody>
      </p:sp>
      <p:sp>
        <p:nvSpPr>
          <p:cNvPr id="77" name="Text Box 11">
            <a:extLst>
              <a:ext uri="{FF2B5EF4-FFF2-40B4-BE49-F238E27FC236}">
                <a16:creationId xmlns:a16="http://schemas.microsoft.com/office/drawing/2014/main" id="{DF0FF18C-93BD-49DC-B259-37D84C1ED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8703" y="22196372"/>
            <a:ext cx="13428580" cy="1256728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lvl="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</a:pPr>
            <a:r>
              <a:rPr lang="de-DE" sz="6000" b="1" dirty="0">
                <a:solidFill>
                  <a:srgbClr val="7AB8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 wird‘s gemacht?</a:t>
            </a:r>
            <a:endParaRPr lang="de-DE" sz="6000" b="1" dirty="0">
              <a:solidFill>
                <a:srgbClr val="7AB8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Grafik 41">
            <a:extLst>
              <a:ext uri="{FF2B5EF4-FFF2-40B4-BE49-F238E27FC236}">
                <a16:creationId xmlns:a16="http://schemas.microsoft.com/office/drawing/2014/main" id="{69AA3A01-43DA-40CF-8217-8B5AD55A6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703" y="5243696"/>
            <a:ext cx="3962487" cy="398239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A489D95-83CD-4A58-9BC9-CFAAE56D4E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545"/>
          <a:stretch/>
        </p:blipFill>
        <p:spPr>
          <a:xfrm>
            <a:off x="21163732" y="30612441"/>
            <a:ext cx="7730355" cy="7112594"/>
          </a:xfrm>
          <a:prstGeom prst="roundRect">
            <a:avLst>
              <a:gd name="adj" fmla="val 10641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BD7C375-C7DD-407C-9919-26544A6BED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63732" y="22824736"/>
            <a:ext cx="7730355" cy="6367231"/>
          </a:xfrm>
          <a:prstGeom prst="roundRect">
            <a:avLst>
              <a:gd name="adj" fmla="val 1173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9617FCB-91C2-447E-AAE1-4C1BECF8F2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1348" y="30612441"/>
            <a:ext cx="8811402" cy="7112594"/>
          </a:xfrm>
          <a:prstGeom prst="roundRect">
            <a:avLst>
              <a:gd name="adj" fmla="val 9034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A0EEBD51-C007-4C0C-90C3-80F26F8F0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60"/>
          <a:stretch/>
        </p:blipFill>
        <p:spPr bwMode="auto">
          <a:xfrm>
            <a:off x="21163732" y="11822953"/>
            <a:ext cx="7730355" cy="9581309"/>
          </a:xfrm>
          <a:prstGeom prst="roundRect">
            <a:avLst>
              <a:gd name="adj" fmla="val 8904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7D81C0D-BE91-48F1-A9D7-CD56D07D58A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328" r="20551"/>
          <a:stretch/>
        </p:blipFill>
        <p:spPr>
          <a:xfrm>
            <a:off x="1538703" y="30612442"/>
            <a:ext cx="8391663" cy="7248498"/>
          </a:xfrm>
          <a:prstGeom prst="roundRect">
            <a:avLst>
              <a:gd name="adj" fmla="val 9965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84E2385-2D56-497E-9628-B7A1694F221F}"/>
              </a:ext>
            </a:extLst>
          </p:cNvPr>
          <p:cNvSpPr txBox="1"/>
          <p:nvPr/>
        </p:nvSpPr>
        <p:spPr>
          <a:xfrm>
            <a:off x="21161387" y="21496333"/>
            <a:ext cx="5137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Pflanzturm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48FF85E1-0A10-4C03-9DB8-438F3DE981DB}"/>
              </a:ext>
            </a:extLst>
          </p:cNvPr>
          <p:cNvSpPr txBox="1"/>
          <p:nvPr/>
        </p:nvSpPr>
        <p:spPr>
          <a:xfrm>
            <a:off x="21161386" y="29169789"/>
            <a:ext cx="5137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Kistengarten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8B7516E4-7B5D-48DB-939B-4A1A78E0868B}"/>
              </a:ext>
            </a:extLst>
          </p:cNvPr>
          <p:cNvSpPr txBox="1"/>
          <p:nvPr/>
        </p:nvSpPr>
        <p:spPr>
          <a:xfrm>
            <a:off x="21161385" y="37799319"/>
            <a:ext cx="5137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Hochbeet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1F043524-64E3-4F48-B680-B4C64B3FA7A8}"/>
              </a:ext>
            </a:extLst>
          </p:cNvPr>
          <p:cNvSpPr txBox="1"/>
          <p:nvPr/>
        </p:nvSpPr>
        <p:spPr>
          <a:xfrm>
            <a:off x="11173275" y="37799318"/>
            <a:ext cx="5137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Palettenwand</a:t>
            </a:r>
            <a:endParaRPr 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2A86DE35-D948-460B-ADE2-A37E201C4287}"/>
              </a:ext>
            </a:extLst>
          </p:cNvPr>
          <p:cNvSpPr txBox="1"/>
          <p:nvPr/>
        </p:nvSpPr>
        <p:spPr>
          <a:xfrm>
            <a:off x="1540438" y="37959666"/>
            <a:ext cx="5137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Balkonkasten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A06FC8C0-9B1F-41C3-9DB0-8FE4F555ECAB}"/>
              </a:ext>
            </a:extLst>
          </p:cNvPr>
          <p:cNvSpPr txBox="1"/>
          <p:nvPr/>
        </p:nvSpPr>
        <p:spPr>
          <a:xfrm>
            <a:off x="28295622" y="21581844"/>
            <a:ext cx="598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(3)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DD25A0C3-82D2-47C6-BBA5-2BBACF902A3C}"/>
              </a:ext>
            </a:extLst>
          </p:cNvPr>
          <p:cNvSpPr txBox="1"/>
          <p:nvPr/>
        </p:nvSpPr>
        <p:spPr>
          <a:xfrm>
            <a:off x="28290898" y="8771907"/>
            <a:ext cx="598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(2)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B2C9EA9E-101F-4937-9A7C-5182679D51B8}"/>
              </a:ext>
            </a:extLst>
          </p:cNvPr>
          <p:cNvSpPr txBox="1"/>
          <p:nvPr/>
        </p:nvSpPr>
        <p:spPr>
          <a:xfrm>
            <a:off x="5204319" y="8825985"/>
            <a:ext cx="598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(1)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5E253B62-E7F4-4436-B55F-0AC8D8261466}"/>
              </a:ext>
            </a:extLst>
          </p:cNvPr>
          <p:cNvSpPr txBox="1"/>
          <p:nvPr/>
        </p:nvSpPr>
        <p:spPr>
          <a:xfrm>
            <a:off x="28290898" y="29410696"/>
            <a:ext cx="598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(4)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2A51172A-3A34-49E5-B308-D88837E615D5}"/>
              </a:ext>
            </a:extLst>
          </p:cNvPr>
          <p:cNvSpPr txBox="1"/>
          <p:nvPr/>
        </p:nvSpPr>
        <p:spPr>
          <a:xfrm>
            <a:off x="28440304" y="38044051"/>
            <a:ext cx="598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(7)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54BF85CC-8782-4B46-BBBF-F63940E51013}"/>
              </a:ext>
            </a:extLst>
          </p:cNvPr>
          <p:cNvSpPr txBox="1"/>
          <p:nvPr/>
        </p:nvSpPr>
        <p:spPr>
          <a:xfrm>
            <a:off x="19653517" y="37882721"/>
            <a:ext cx="598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(6)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FD132393-4F05-4BEA-AF79-9A92C7D7A5C4}"/>
              </a:ext>
            </a:extLst>
          </p:cNvPr>
          <p:cNvSpPr txBox="1"/>
          <p:nvPr/>
        </p:nvSpPr>
        <p:spPr>
          <a:xfrm>
            <a:off x="9331900" y="38044051"/>
            <a:ext cx="598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(5)</a:t>
            </a:r>
          </a:p>
        </p:txBody>
      </p:sp>
    </p:spTree>
    <p:extLst>
      <p:ext uri="{BB962C8B-B14F-4D97-AF65-F5344CB8AC3E}">
        <p14:creationId xmlns:p14="http://schemas.microsoft.com/office/powerpoint/2010/main" val="1751416239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Univers"/>
        <a:ea typeface=""/>
        <a:cs typeface="Arial"/>
      </a:majorFont>
      <a:minorFont>
        <a:latin typeface="Univers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17639" tIns="208820" rIns="417639" bIns="208820" numCol="1" anchor="t" anchorCtr="0" compatLnSpc="1">
        <a:prstTxWarp prst="textNoShape">
          <a:avLst/>
        </a:prstTxWarp>
      </a:bodyPr>
      <a:lstStyle>
        <a:defPPr marL="0" marR="0" indent="0" algn="l" defTabSz="4173538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de-DE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17639" tIns="208820" rIns="417639" bIns="208820" numCol="1" anchor="t" anchorCtr="0" compatLnSpc="1">
        <a:prstTxWarp prst="textNoShape">
          <a:avLst/>
        </a:prstTxWarp>
      </a:bodyPr>
      <a:lstStyle>
        <a:defPPr marL="0" marR="0" indent="0" algn="l" defTabSz="4173538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de-DE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</Words>
  <Application>Microsoft Office PowerPoint</Application>
  <PresentationFormat>Benutzerdefiniert</PresentationFormat>
  <Paragraphs>26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8" baseType="lpstr">
      <vt:lpstr>MS PGothic</vt:lpstr>
      <vt:lpstr>Arial</vt:lpstr>
      <vt:lpstr>Calibri</vt:lpstr>
      <vt:lpstr>Calibri Light</vt:lpstr>
      <vt:lpstr>Times New Roman</vt:lpstr>
      <vt:lpstr>Univers</vt:lpstr>
      <vt:lpstr>Standarddesign</vt:lpstr>
      <vt:lpstr>PowerPoint-Präsentation</vt:lpstr>
    </vt:vector>
  </TitlesOfParts>
  <Company>FH Weihenstephan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Zentrale Datenverarbeitung</dc:creator>
  <cp:lastModifiedBy>xxxxx</cp:lastModifiedBy>
  <cp:revision>602</cp:revision>
  <cp:lastPrinted>2013-11-07T10:24:37Z</cp:lastPrinted>
  <dcterms:created xsi:type="dcterms:W3CDTF">2010-03-29T08:35:48Z</dcterms:created>
  <dcterms:modified xsi:type="dcterms:W3CDTF">2022-02-03T14:17:38Z</dcterms:modified>
</cp:coreProperties>
</file>