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88" r:id="rId2"/>
  </p:sldIdLst>
  <p:sldSz cx="30279975" cy="42808525"/>
  <p:notesSz cx="6797675" cy="9926638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3" orient="horz" pos="26093" userDrawn="1">
          <p15:clr>
            <a:srgbClr val="A4A3A4"/>
          </p15:clr>
        </p15:guide>
        <p15:guide id="5" orient="horz" pos="2007" userDrawn="1">
          <p15:clr>
            <a:srgbClr val="A4A3A4"/>
          </p15:clr>
        </p15:guide>
        <p15:guide id="6" orient="horz" pos="18745" userDrawn="1">
          <p15:clr>
            <a:srgbClr val="A4A3A4"/>
          </p15:clr>
        </p15:guide>
        <p15:guide id="7" orient="horz" pos="19471" userDrawn="1">
          <p15:clr>
            <a:srgbClr val="A4A3A4"/>
          </p15:clr>
        </p15:guide>
        <p15:guide id="10" pos="873" userDrawn="1">
          <p15:clr>
            <a:srgbClr val="A4A3A4"/>
          </p15:clr>
        </p15:guide>
        <p15:guide id="16" orient="horz" pos="17792">
          <p15:clr>
            <a:srgbClr val="A4A3A4"/>
          </p15:clr>
        </p15:guide>
        <p15:guide id="19" orient="horz" pos="1100" userDrawn="1">
          <p15:clr>
            <a:srgbClr val="A4A3A4"/>
          </p15:clr>
        </p15:guide>
        <p15:guide id="20" orient="horz" pos="17974" userDrawn="1">
          <p15:clr>
            <a:srgbClr val="A4A3A4"/>
          </p15:clr>
        </p15:guide>
        <p15:guide id="21" orient="horz" pos="12984" userDrawn="1">
          <p15:clr>
            <a:srgbClr val="A4A3A4"/>
          </p15:clr>
        </p15:guide>
        <p15:guide id="22" pos="18201" userDrawn="1">
          <p15:clr>
            <a:srgbClr val="A4A3A4"/>
          </p15:clr>
        </p15:guide>
        <p15:guide id="23" pos="9492" userDrawn="1">
          <p15:clr>
            <a:srgbClr val="A4A3A4"/>
          </p15:clr>
        </p15:guide>
        <p15:guide id="24" orient="horz" pos="704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AB800"/>
    <a:srgbClr val="C6DC9A"/>
    <a:srgbClr val="FF9900"/>
    <a:srgbClr val="FF420E"/>
    <a:srgbClr val="33CC33"/>
    <a:srgbClr val="663300"/>
    <a:srgbClr val="00FF00"/>
    <a:srgbClr val="B5A68E"/>
    <a:srgbClr val="D1C7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322" autoAdjust="0"/>
    <p:restoredTop sz="95256" autoAdjust="0"/>
  </p:normalViewPr>
  <p:slideViewPr>
    <p:cSldViewPr>
      <p:cViewPr varScale="1">
        <p:scale>
          <a:sx n="16" d="100"/>
          <a:sy n="16" d="100"/>
        </p:scale>
        <p:origin x="138" y="66"/>
      </p:cViewPr>
      <p:guideLst>
        <p:guide orient="horz" pos="26093"/>
        <p:guide orient="horz" pos="2007"/>
        <p:guide orient="horz" pos="18745"/>
        <p:guide orient="horz" pos="19471"/>
        <p:guide pos="873"/>
        <p:guide orient="horz" pos="17792"/>
        <p:guide orient="horz" pos="1100"/>
        <p:guide orient="horz" pos="17974"/>
        <p:guide orient="horz" pos="12984"/>
        <p:guide pos="18201"/>
        <p:guide pos="9492"/>
        <p:guide orient="horz" pos="704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10" cy="7201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36" tIns="47768" rIns="95536" bIns="47768" numCol="1" anchor="t" anchorCtr="0" compatLnSpc="1">
            <a:prstTxWarp prst="textNoShape">
              <a:avLst/>
            </a:prstTxWarp>
          </a:bodyPr>
          <a:lstStyle>
            <a:lvl1pPr defTabSz="954088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36" tIns="47768" rIns="95536" bIns="47768" numCol="1" anchor="t" anchorCtr="0" compatLnSpc="1">
            <a:prstTxWarp prst="textNoShape">
              <a:avLst/>
            </a:prstTxWarp>
          </a:bodyPr>
          <a:lstStyle>
            <a:lvl1pPr algn="r" defTabSz="954088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082800" y="746125"/>
            <a:ext cx="2632075" cy="3721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36" tIns="47768" rIns="95536" bIns="4776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36" tIns="47768" rIns="95536" bIns="47768" numCol="1" anchor="b" anchorCtr="0" compatLnSpc="1">
            <a:prstTxWarp prst="textNoShape">
              <a:avLst/>
            </a:prstTxWarp>
          </a:bodyPr>
          <a:lstStyle>
            <a:lvl1pPr defTabSz="954088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9750"/>
            <a:ext cx="2946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36" tIns="47768" rIns="95536" bIns="47768" numCol="1" anchor="b" anchorCtr="0" compatLnSpc="1">
            <a:prstTxWarp prst="textNoShape">
              <a:avLst/>
            </a:prstTxWarp>
          </a:bodyPr>
          <a:lstStyle>
            <a:lvl1pPr algn="r" defTabSz="954088">
              <a:defRPr sz="1200"/>
            </a:lvl1pPr>
          </a:lstStyle>
          <a:p>
            <a:fld id="{4F5C75F6-FCB4-44D4-9F66-72CDB7927FC0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7677957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271713" y="13298488"/>
            <a:ext cx="25736550" cy="917575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541838" y="24258588"/>
            <a:ext cx="21196300" cy="10939462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2478451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097357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21799550" y="6116638"/>
            <a:ext cx="6665913" cy="33434337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798638" y="6116638"/>
            <a:ext cx="19848512" cy="33434337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068896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839576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92363" y="27508200"/>
            <a:ext cx="25738137" cy="85026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392363" y="18143538"/>
            <a:ext cx="25738137" cy="9364662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267952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798638" y="17633950"/>
            <a:ext cx="13257212" cy="21917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5208250" y="17633950"/>
            <a:ext cx="13257213" cy="21917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241052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14475" y="1714500"/>
            <a:ext cx="27251025" cy="7134225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514475" y="9582150"/>
            <a:ext cx="13377863" cy="39941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514475" y="13576300"/>
            <a:ext cx="13377863" cy="24663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15381288" y="9582150"/>
            <a:ext cx="13384212" cy="39941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15381288" y="13576300"/>
            <a:ext cx="13384212" cy="24663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812541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071706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9991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14475" y="1704975"/>
            <a:ext cx="9961563" cy="725328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1837988" y="1704975"/>
            <a:ext cx="16927512" cy="365347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514475" y="8958263"/>
            <a:ext cx="9961563" cy="2928143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7662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35663" y="29965650"/>
            <a:ext cx="18167350" cy="3538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935663" y="3824288"/>
            <a:ext cx="18167350" cy="256857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5935663" y="33504188"/>
            <a:ext cx="18167350" cy="50228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549801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98638" y="6116638"/>
            <a:ext cx="26666825" cy="350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17639" tIns="208820" rIns="417639" bIns="2088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98638" y="17633950"/>
            <a:ext cx="26666825" cy="2191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17639" tIns="208820" rIns="417639" bIns="2088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Textmasterformate durch Klicken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98638" y="39550975"/>
            <a:ext cx="26666825" cy="201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360000" rIns="0" bIns="36000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buFontTx/>
              <a:buNone/>
              <a:defRPr sz="2500">
                <a:solidFill>
                  <a:srgbClr val="71AD2A"/>
                </a:solidFill>
                <a:latin typeface="Univers" pitchFamily="34" charset="0"/>
                <a:ea typeface="MS PGothic" pitchFamily="34" charset="-128"/>
                <a:cs typeface="Arial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E04A7C0-6C17-4EDE-BA30-B7744CCEC0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51"/>
          <a:stretch/>
        </p:blipFill>
        <p:spPr>
          <a:xfrm>
            <a:off x="15122408" y="38805696"/>
            <a:ext cx="9304469" cy="1335906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928CF0FA-16E3-4FB7-BB23-7F7C1A6B2570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797158" y="39159174"/>
            <a:ext cx="6789919" cy="920034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29E54E1E-3AE9-46DE-9E3B-8B91EAB7A7FB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0702992" y="39159174"/>
            <a:ext cx="2303501" cy="98242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173538" rtl="0" eaLnBrk="0" fontAlgn="base" hangingPunct="0">
        <a:spcBef>
          <a:spcPct val="0"/>
        </a:spcBef>
        <a:spcAft>
          <a:spcPct val="0"/>
        </a:spcAft>
        <a:defRPr sz="14000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4173538" rtl="0" eaLnBrk="0" fontAlgn="base" hangingPunct="0">
        <a:spcBef>
          <a:spcPct val="0"/>
        </a:spcBef>
        <a:spcAft>
          <a:spcPct val="0"/>
        </a:spcAft>
        <a:defRPr sz="14000" b="1">
          <a:solidFill>
            <a:schemeClr val="tx2"/>
          </a:solidFill>
          <a:latin typeface="Univers" pitchFamily="34" charset="0"/>
          <a:cs typeface="Arial" charset="0"/>
        </a:defRPr>
      </a:lvl2pPr>
      <a:lvl3pPr algn="l" defTabSz="4173538" rtl="0" eaLnBrk="0" fontAlgn="base" hangingPunct="0">
        <a:spcBef>
          <a:spcPct val="0"/>
        </a:spcBef>
        <a:spcAft>
          <a:spcPct val="0"/>
        </a:spcAft>
        <a:defRPr sz="14000" b="1">
          <a:solidFill>
            <a:schemeClr val="tx2"/>
          </a:solidFill>
          <a:latin typeface="Univers" pitchFamily="34" charset="0"/>
          <a:cs typeface="Arial" charset="0"/>
        </a:defRPr>
      </a:lvl3pPr>
      <a:lvl4pPr algn="l" defTabSz="4173538" rtl="0" eaLnBrk="0" fontAlgn="base" hangingPunct="0">
        <a:spcBef>
          <a:spcPct val="0"/>
        </a:spcBef>
        <a:spcAft>
          <a:spcPct val="0"/>
        </a:spcAft>
        <a:defRPr sz="14000" b="1">
          <a:solidFill>
            <a:schemeClr val="tx2"/>
          </a:solidFill>
          <a:latin typeface="Univers" pitchFamily="34" charset="0"/>
          <a:cs typeface="Arial" charset="0"/>
        </a:defRPr>
      </a:lvl4pPr>
      <a:lvl5pPr algn="l" defTabSz="4173538" rtl="0" eaLnBrk="0" fontAlgn="base" hangingPunct="0">
        <a:spcBef>
          <a:spcPct val="0"/>
        </a:spcBef>
        <a:spcAft>
          <a:spcPct val="0"/>
        </a:spcAft>
        <a:defRPr sz="14000" b="1">
          <a:solidFill>
            <a:schemeClr val="tx2"/>
          </a:solidFill>
          <a:latin typeface="Univers" pitchFamily="34" charset="0"/>
          <a:cs typeface="Arial" charset="0"/>
        </a:defRPr>
      </a:lvl5pPr>
      <a:lvl6pPr marL="457200" algn="l" defTabSz="4173538" rtl="0" fontAlgn="base">
        <a:spcBef>
          <a:spcPct val="0"/>
        </a:spcBef>
        <a:spcAft>
          <a:spcPct val="0"/>
        </a:spcAft>
        <a:defRPr sz="14000" b="1">
          <a:solidFill>
            <a:schemeClr val="tx2"/>
          </a:solidFill>
          <a:latin typeface="Univers" pitchFamily="34" charset="0"/>
          <a:cs typeface="Arial" charset="0"/>
        </a:defRPr>
      </a:lvl6pPr>
      <a:lvl7pPr marL="914400" algn="l" defTabSz="4173538" rtl="0" fontAlgn="base">
        <a:spcBef>
          <a:spcPct val="0"/>
        </a:spcBef>
        <a:spcAft>
          <a:spcPct val="0"/>
        </a:spcAft>
        <a:defRPr sz="14000" b="1">
          <a:solidFill>
            <a:schemeClr val="tx2"/>
          </a:solidFill>
          <a:latin typeface="Univers" pitchFamily="34" charset="0"/>
          <a:cs typeface="Arial" charset="0"/>
        </a:defRPr>
      </a:lvl7pPr>
      <a:lvl8pPr marL="1371600" algn="l" defTabSz="4173538" rtl="0" fontAlgn="base">
        <a:spcBef>
          <a:spcPct val="0"/>
        </a:spcBef>
        <a:spcAft>
          <a:spcPct val="0"/>
        </a:spcAft>
        <a:defRPr sz="14000" b="1">
          <a:solidFill>
            <a:schemeClr val="tx2"/>
          </a:solidFill>
          <a:latin typeface="Univers" pitchFamily="34" charset="0"/>
          <a:cs typeface="Arial" charset="0"/>
        </a:defRPr>
      </a:lvl8pPr>
      <a:lvl9pPr marL="1828800" algn="l" defTabSz="4173538" rtl="0" fontAlgn="base">
        <a:spcBef>
          <a:spcPct val="0"/>
        </a:spcBef>
        <a:spcAft>
          <a:spcPct val="0"/>
        </a:spcAft>
        <a:defRPr sz="14000" b="1">
          <a:solidFill>
            <a:schemeClr val="tx2"/>
          </a:solidFill>
          <a:latin typeface="Univers" pitchFamily="34" charset="0"/>
          <a:cs typeface="Arial" charset="0"/>
        </a:defRPr>
      </a:lvl9pPr>
    </p:titleStyle>
    <p:bodyStyle>
      <a:lvl1pPr marL="1563688" indent="-1563688" algn="l" defTabSz="4173538" rtl="0" eaLnBrk="0" fontAlgn="base" hangingPunct="0">
        <a:spcBef>
          <a:spcPct val="2000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</a:defRPr>
      </a:lvl1pPr>
      <a:lvl2pPr marL="3392488" indent="-1304925" algn="l" defTabSz="4173538" rtl="0" eaLnBrk="0" fontAlgn="base" hangingPunct="0">
        <a:spcBef>
          <a:spcPct val="20000"/>
        </a:spcBef>
        <a:spcAft>
          <a:spcPct val="0"/>
        </a:spcAft>
        <a:defRPr sz="2500">
          <a:solidFill>
            <a:schemeClr val="tx1"/>
          </a:solidFill>
          <a:latin typeface="+mn-lt"/>
          <a:cs typeface="+mn-cs"/>
        </a:defRPr>
      </a:lvl2pPr>
      <a:lvl3pPr marL="5219700" indent="-1046163" algn="l" defTabSz="4173538" rtl="0" eaLnBrk="0" fontAlgn="base" hangingPunct="0">
        <a:spcBef>
          <a:spcPct val="20000"/>
        </a:spcBef>
        <a:spcAft>
          <a:spcPct val="0"/>
        </a:spcAft>
        <a:defRPr sz="2500">
          <a:solidFill>
            <a:schemeClr val="tx1"/>
          </a:solidFill>
          <a:latin typeface="+mn-lt"/>
          <a:cs typeface="+mn-cs"/>
        </a:defRPr>
      </a:lvl3pPr>
      <a:lvl4pPr marL="7307263" indent="-1039813" algn="l" defTabSz="4173538" rtl="0" eaLnBrk="0" fontAlgn="base" hangingPunct="0">
        <a:spcBef>
          <a:spcPct val="20000"/>
        </a:spcBef>
        <a:spcAft>
          <a:spcPct val="0"/>
        </a:spcAft>
        <a:defRPr sz="2500">
          <a:solidFill>
            <a:schemeClr val="tx1"/>
          </a:solidFill>
          <a:latin typeface="+mn-lt"/>
          <a:cs typeface="+mn-cs"/>
        </a:defRPr>
      </a:lvl4pPr>
      <a:lvl5pPr marL="9394825" indent="-1041400" algn="l" defTabSz="4173538" rtl="0" eaLnBrk="0" fontAlgn="base" hangingPunct="0">
        <a:spcBef>
          <a:spcPct val="20000"/>
        </a:spcBef>
        <a:spcAft>
          <a:spcPct val="0"/>
        </a:spcAft>
        <a:defRPr sz="2500">
          <a:solidFill>
            <a:schemeClr val="tx1"/>
          </a:solidFill>
          <a:latin typeface="+mn-lt"/>
          <a:cs typeface="+mn-cs"/>
        </a:defRPr>
      </a:lvl5pPr>
      <a:lvl6pPr marL="9852025" indent="-1041400" algn="l" defTabSz="4173538" rtl="0" fontAlgn="base">
        <a:spcBef>
          <a:spcPct val="20000"/>
        </a:spcBef>
        <a:spcAft>
          <a:spcPct val="0"/>
        </a:spcAft>
        <a:defRPr sz="2500">
          <a:solidFill>
            <a:schemeClr val="tx1"/>
          </a:solidFill>
          <a:latin typeface="+mn-lt"/>
          <a:cs typeface="+mn-cs"/>
        </a:defRPr>
      </a:lvl6pPr>
      <a:lvl7pPr marL="10309225" indent="-1041400" algn="l" defTabSz="4173538" rtl="0" fontAlgn="base">
        <a:spcBef>
          <a:spcPct val="20000"/>
        </a:spcBef>
        <a:spcAft>
          <a:spcPct val="0"/>
        </a:spcAft>
        <a:defRPr sz="2500">
          <a:solidFill>
            <a:schemeClr val="tx1"/>
          </a:solidFill>
          <a:latin typeface="+mn-lt"/>
          <a:cs typeface="+mn-cs"/>
        </a:defRPr>
      </a:lvl7pPr>
      <a:lvl8pPr marL="10766425" indent="-1041400" algn="l" defTabSz="4173538" rtl="0" fontAlgn="base">
        <a:spcBef>
          <a:spcPct val="20000"/>
        </a:spcBef>
        <a:spcAft>
          <a:spcPct val="0"/>
        </a:spcAft>
        <a:defRPr sz="2500">
          <a:solidFill>
            <a:schemeClr val="tx1"/>
          </a:solidFill>
          <a:latin typeface="+mn-lt"/>
          <a:cs typeface="+mn-cs"/>
        </a:defRPr>
      </a:lvl8pPr>
      <a:lvl9pPr marL="11223625" indent="-1041400" algn="l" defTabSz="4173538" rtl="0" fontAlgn="base">
        <a:spcBef>
          <a:spcPct val="20000"/>
        </a:spcBef>
        <a:spcAft>
          <a:spcPct val="0"/>
        </a:spcAft>
        <a:defRPr sz="25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hteck: abgerundete Ecken 35">
            <a:extLst>
              <a:ext uri="{FF2B5EF4-FFF2-40B4-BE49-F238E27FC236}">
                <a16:creationId xmlns:a16="http://schemas.microsoft.com/office/drawing/2014/main" id="{B4AC2E5A-1345-4256-A07D-A0AC77358631}"/>
              </a:ext>
            </a:extLst>
          </p:cNvPr>
          <p:cNvSpPr/>
          <p:nvPr/>
        </p:nvSpPr>
        <p:spPr bwMode="auto">
          <a:xfrm>
            <a:off x="1380193" y="9882662"/>
            <a:ext cx="26915427" cy="5812884"/>
          </a:xfrm>
          <a:prstGeom prst="roundRect">
            <a:avLst>
              <a:gd name="adj" fmla="val 10484"/>
            </a:avLst>
          </a:prstGeom>
          <a:noFill/>
          <a:ln w="101600">
            <a:solidFill>
              <a:srgbClr val="7AB800"/>
            </a:solidFill>
          </a:ln>
          <a:effectLst/>
        </p:spPr>
        <p:txBody>
          <a:bodyPr vert="horz" wrap="square" lIns="417639" tIns="208820" rIns="417639" bIns="2088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353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5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F90D6779-4A96-4ACD-BFAC-6E1060109B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8" t="13033" r="10087" b="14145"/>
          <a:stretch/>
        </p:blipFill>
        <p:spPr>
          <a:xfrm>
            <a:off x="19964657" y="1477802"/>
            <a:ext cx="8330964" cy="7892685"/>
          </a:xfrm>
          <a:prstGeom prst="rect">
            <a:avLst/>
          </a:prstGeom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78F53BA3-1665-4CCC-B2CC-8DF48A2F56BF}"/>
              </a:ext>
            </a:extLst>
          </p:cNvPr>
          <p:cNvSpPr/>
          <p:nvPr/>
        </p:nvSpPr>
        <p:spPr bwMode="auto">
          <a:xfrm>
            <a:off x="1552830" y="40859102"/>
            <a:ext cx="22937810" cy="1061509"/>
          </a:xfrm>
          <a:prstGeom prst="rect">
            <a:avLst/>
          </a:prstGeom>
          <a:solidFill>
            <a:srgbClr val="7AB800"/>
          </a:solidFill>
          <a:ln>
            <a:noFill/>
          </a:ln>
          <a:effectLst/>
        </p:spPr>
        <p:txBody>
          <a:bodyPr vert="horz" wrap="square" lIns="417639" tIns="208820" rIns="417639" bIns="2088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353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5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0" name="Text Box 11">
            <a:extLst>
              <a:ext uri="{FF2B5EF4-FFF2-40B4-BE49-F238E27FC236}">
                <a16:creationId xmlns:a16="http://schemas.microsoft.com/office/drawing/2014/main" id="{5A54D2E4-7E95-4B4B-B537-4E98B1FB59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2830" y="40957828"/>
            <a:ext cx="22937809" cy="864056"/>
          </a:xfrm>
          <a:prstGeom prst="rect">
            <a:avLst/>
          </a:prstGeom>
          <a:noFill/>
          <a:ln>
            <a:noFill/>
          </a:ln>
        </p:spPr>
        <p:txBody>
          <a:bodyPr wrap="square" lIns="162000" tIns="154800" rIns="162000" bIns="154800">
            <a:spAutoFit/>
          </a:bodyPr>
          <a:lstStyle>
            <a:lvl1pPr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ts val="4320"/>
              </a:lnSpc>
              <a:spcAft>
                <a:spcPts val="600"/>
              </a:spcAft>
            </a:pPr>
            <a:r>
              <a:rPr lang="de-DE" altLang="de-DE" sz="4000" b="1" dirty="0" err="1">
                <a:solidFill>
                  <a:schemeClr val="bg1"/>
                </a:solidFill>
                <a:latin typeface="Arial" panose="020B0604020202020204" pitchFamily="34" charset="0"/>
              </a:rPr>
              <a:t>GartenKlimA</a:t>
            </a:r>
            <a:r>
              <a:rPr lang="de-DE" altLang="de-DE" sz="4000" b="1" dirty="0">
                <a:solidFill>
                  <a:schemeClr val="bg1"/>
                </a:solidFill>
                <a:latin typeface="Arial" panose="020B0604020202020204" pitchFamily="34" charset="0"/>
              </a:rPr>
              <a:t> – Klimawandel im Freizeitgartenbau – mehr unter www.garten-klima.de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B289D163-9D89-4F59-9CE2-B014A68161E5}"/>
              </a:ext>
            </a:extLst>
          </p:cNvPr>
          <p:cNvSpPr/>
          <p:nvPr/>
        </p:nvSpPr>
        <p:spPr bwMode="auto">
          <a:xfrm>
            <a:off x="25347676" y="38694692"/>
            <a:ext cx="3546412" cy="31271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417639" tIns="208820" rIns="417639" bIns="2088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353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5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D3743F18-4FFA-4402-AA5C-4329382678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07"/>
          <a:stretch/>
        </p:blipFill>
        <p:spPr>
          <a:xfrm>
            <a:off x="25089106" y="38762832"/>
            <a:ext cx="3206515" cy="3195322"/>
          </a:xfrm>
          <a:prstGeom prst="rect">
            <a:avLst/>
          </a:prstGeom>
          <a:noFill/>
        </p:spPr>
      </p:pic>
      <p:sp>
        <p:nvSpPr>
          <p:cNvPr id="30" name="Text Box 3">
            <a:extLst>
              <a:ext uri="{FF2B5EF4-FFF2-40B4-BE49-F238E27FC236}">
                <a16:creationId xmlns:a16="http://schemas.microsoft.com/office/drawing/2014/main" id="{C7F5F367-1800-465A-8491-1E9825D142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0193" y="1477802"/>
            <a:ext cx="19376574" cy="1603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defTabSz="4173538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1pPr>
            <a:lvl2pPr marL="742950" indent="-285750" defTabSz="4173538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2pPr>
            <a:lvl3pPr marL="1143000" indent="-228600" defTabSz="4173538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3pPr>
            <a:lvl4pPr marL="1600200" indent="-228600" defTabSz="4173538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4pPr>
            <a:lvl5pPr marL="2057400" indent="-228600" defTabSz="4173538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5pPr>
            <a:lvl6pPr marL="25146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6pPr>
            <a:lvl7pPr marL="29718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7pPr>
            <a:lvl8pPr marL="34290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8pPr>
            <a:lvl9pPr marL="38862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200"/>
              </a:spcAft>
            </a:pPr>
            <a:r>
              <a:rPr lang="en-US" altLang="de-DE" sz="11500" b="1" dirty="0" err="1">
                <a:solidFill>
                  <a:srgbClr val="7AB8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GartenKlimA</a:t>
            </a:r>
            <a:r>
              <a:rPr lang="en-US" altLang="de-DE" sz="11500" b="1" dirty="0">
                <a:solidFill>
                  <a:srgbClr val="7AB8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</a:pPr>
            <a:r>
              <a:rPr lang="en-US" altLang="de-DE" sz="9600" b="1" dirty="0">
                <a:solidFill>
                  <a:srgbClr val="7AB8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– </a:t>
            </a:r>
            <a:r>
              <a:rPr lang="en-US" altLang="de-DE" sz="9600" b="1" dirty="0" err="1">
                <a:solidFill>
                  <a:srgbClr val="7AB8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Klimawandel</a:t>
            </a:r>
            <a:r>
              <a:rPr lang="en-US" altLang="de-DE" sz="9600" b="1" dirty="0">
                <a:solidFill>
                  <a:srgbClr val="7AB8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altLang="de-DE" sz="9600" b="1" dirty="0" err="1">
                <a:solidFill>
                  <a:srgbClr val="7AB8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im</a:t>
            </a:r>
            <a:r>
              <a:rPr lang="en-US" altLang="de-DE" sz="9600" b="1" dirty="0">
                <a:solidFill>
                  <a:srgbClr val="7AB8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altLang="de-DE" sz="9600" b="1" dirty="0" err="1">
                <a:solidFill>
                  <a:srgbClr val="7AB8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Freizeitgartenbau</a:t>
            </a:r>
            <a:endParaRPr lang="en-US" altLang="de-DE" sz="9600" b="1" dirty="0">
              <a:solidFill>
                <a:srgbClr val="7AB8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1" name="Text Box 3">
            <a:extLst>
              <a:ext uri="{FF2B5EF4-FFF2-40B4-BE49-F238E27FC236}">
                <a16:creationId xmlns:a16="http://schemas.microsoft.com/office/drawing/2014/main" id="{06651F62-CE0C-4C08-8265-2D90BB2345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1056" y="6440915"/>
            <a:ext cx="19376574" cy="2822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defTabSz="4173538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1pPr>
            <a:lvl2pPr marL="742950" indent="-285750" defTabSz="4173538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2pPr>
            <a:lvl3pPr marL="1143000" indent="-228600" defTabSz="4173538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3pPr>
            <a:lvl4pPr marL="1600200" indent="-228600" defTabSz="4173538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4pPr>
            <a:lvl5pPr marL="2057400" indent="-228600" defTabSz="4173538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5pPr>
            <a:lvl6pPr marL="25146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6pPr>
            <a:lvl7pPr marL="29718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7pPr>
            <a:lvl8pPr marL="34290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8pPr>
            <a:lvl9pPr marL="38862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200"/>
              </a:spcAft>
            </a:pPr>
            <a:r>
              <a:rPr lang="en-US" altLang="de-DE" sz="8800" b="1" dirty="0">
                <a:solidFill>
                  <a:srgbClr val="7AB8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 5: 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</a:pPr>
            <a:r>
              <a:rPr lang="en-US" altLang="de-DE" sz="8800" b="1" dirty="0" err="1">
                <a:solidFill>
                  <a:srgbClr val="7AB8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Ziergarten</a:t>
            </a:r>
            <a:endParaRPr lang="en-US" altLang="de-DE" sz="8000" b="1" dirty="0">
              <a:solidFill>
                <a:srgbClr val="7AB8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2" name="Text Box 11">
            <a:extLst>
              <a:ext uri="{FF2B5EF4-FFF2-40B4-BE49-F238E27FC236}">
                <a16:creationId xmlns:a16="http://schemas.microsoft.com/office/drawing/2014/main" id="{6E02C95E-D215-487F-8F38-D63807A36A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1540" y="10196762"/>
            <a:ext cx="26112207" cy="5359133"/>
          </a:xfrm>
          <a:prstGeom prst="rect">
            <a:avLst/>
          </a:prstGeom>
          <a:noFill/>
          <a:ln>
            <a:noFill/>
          </a:ln>
        </p:spPr>
        <p:txBody>
          <a:bodyPr wrap="square" lIns="162000" tIns="154800" rIns="162000" bIns="154800">
            <a:spAutoFit/>
          </a:bodyPr>
          <a:lstStyle>
            <a:lvl1pPr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9pPr>
          </a:lstStyle>
          <a:p>
            <a:pPr lvl="0">
              <a:lnSpc>
                <a:spcPct val="107000"/>
              </a:lnSpc>
              <a:spcAft>
                <a:spcPts val="1200"/>
              </a:spcAft>
              <a:buClr>
                <a:srgbClr val="7AB800"/>
              </a:buClr>
            </a:pPr>
            <a:r>
              <a:rPr lang="de-DE" sz="5400" b="1" dirty="0">
                <a:solidFill>
                  <a:srgbClr val="7AB8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Für jeden Standort ist ein Kraut gewachsen – auch in Zeiten des Klimawandels! </a:t>
            </a:r>
          </a:p>
          <a:p>
            <a:pPr>
              <a:lnSpc>
                <a:spcPct val="107000"/>
              </a:lnSpc>
              <a:spcAft>
                <a:spcPts val="1200"/>
              </a:spcAft>
              <a:buClr>
                <a:srgbClr val="7AB800"/>
              </a:buClr>
            </a:pPr>
            <a:r>
              <a:rPr lang="de-DE" sz="5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Künftig bekommen nicht nur hitze- und trockenheitstolerante Arten, sondern auch anpassungsfähige Allrounder größere Bedeutung.</a:t>
            </a:r>
          </a:p>
          <a:p>
            <a:pPr lvl="0">
              <a:lnSpc>
                <a:spcPct val="107000"/>
              </a:lnSpc>
              <a:spcAft>
                <a:spcPts val="1200"/>
              </a:spcAft>
              <a:buClr>
                <a:srgbClr val="7AB800"/>
              </a:buClr>
            </a:pPr>
            <a:r>
              <a:rPr lang="de-DE" sz="5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Wichtig ist, sich über Eigenschaften und Ansprüche der Pflanzen zu informieren</a:t>
            </a:r>
            <a:r>
              <a:rPr lang="de-DE" sz="5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br>
              <a:rPr lang="de-DE" sz="5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5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Nur </a:t>
            </a:r>
            <a:r>
              <a:rPr lang="de-DE" sz="5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 kann man ihnen optimale Wachstumsbedingungen bieten.</a:t>
            </a: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26D654A9-3E4A-44CD-978B-47DF85DCF341}"/>
              </a:ext>
            </a:extLst>
          </p:cNvPr>
          <p:cNvSpPr txBox="1"/>
          <p:nvPr/>
        </p:nvSpPr>
        <p:spPr>
          <a:xfrm>
            <a:off x="0" y="7578342"/>
            <a:ext cx="492443" cy="35106623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Bildnachweis: (1,, 4) Fröhler, L.; (2) </a:t>
            </a:r>
            <a:r>
              <a:rPr lang="de-DE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Stiele, V. &amp; Fröhler, L., mit Elementen von Mayapujiati/Open-Clipart-Vectors/Riasan/Pixabay.com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; (3)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Klinkan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, H.; (5) </a:t>
            </a:r>
            <a:r>
              <a:rPr lang="de-DE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Och, S.</a:t>
            </a:r>
            <a:endParaRPr lang="de-D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Rechteck: abgerundete Ecken 53">
            <a:extLst>
              <a:ext uri="{FF2B5EF4-FFF2-40B4-BE49-F238E27FC236}">
                <a16:creationId xmlns:a16="http://schemas.microsoft.com/office/drawing/2014/main" id="{21FEBFFB-E61B-413E-866C-419406840CDB}"/>
              </a:ext>
            </a:extLst>
          </p:cNvPr>
          <p:cNvSpPr/>
          <p:nvPr/>
        </p:nvSpPr>
        <p:spPr bwMode="auto">
          <a:xfrm>
            <a:off x="1380194" y="17803762"/>
            <a:ext cx="12103564" cy="8869153"/>
          </a:xfrm>
          <a:prstGeom prst="roundRect">
            <a:avLst>
              <a:gd name="adj" fmla="val 10845"/>
            </a:avLst>
          </a:prstGeom>
          <a:noFill/>
          <a:ln w="101600">
            <a:solidFill>
              <a:srgbClr val="7AB800"/>
            </a:solidFill>
          </a:ln>
          <a:effectLst/>
        </p:spPr>
        <p:txBody>
          <a:bodyPr vert="horz" wrap="square" lIns="417639" tIns="208820" rIns="417639" bIns="2088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353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5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5" name="Text Box 11">
            <a:extLst>
              <a:ext uri="{FF2B5EF4-FFF2-40B4-BE49-F238E27FC236}">
                <a16:creationId xmlns:a16="http://schemas.microsoft.com/office/drawing/2014/main" id="{6BF7D15D-14D7-4994-97DA-5E186B1C3D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9486" y="18097631"/>
            <a:ext cx="11213648" cy="8595660"/>
          </a:xfrm>
          <a:prstGeom prst="rect">
            <a:avLst/>
          </a:prstGeom>
          <a:noFill/>
          <a:ln>
            <a:noFill/>
          </a:ln>
        </p:spPr>
        <p:txBody>
          <a:bodyPr wrap="square" lIns="162000" tIns="154800" rIns="162000" bIns="154800">
            <a:spAutoFit/>
          </a:bodyPr>
          <a:lstStyle>
            <a:lvl1pPr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9pPr>
          </a:lstStyle>
          <a:p>
            <a:pPr lvl="0">
              <a:lnSpc>
                <a:spcPct val="107000"/>
              </a:lnSpc>
              <a:spcAft>
                <a:spcPts val="1200"/>
              </a:spcAft>
              <a:buClr>
                <a:srgbClr val="7AB800"/>
              </a:buClr>
            </a:pPr>
            <a:r>
              <a:rPr lang="de-DE" sz="5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Der Beginn der kalten Jahreszeit zögert sich immer weiter hinaus. Daher ist es viel zu schade, Balkon und Terrasse nach dem Sommerflor zu räumen. </a:t>
            </a:r>
          </a:p>
          <a:p>
            <a:pPr lvl="0">
              <a:lnSpc>
                <a:spcPct val="107000"/>
              </a:lnSpc>
              <a:spcAft>
                <a:spcPts val="1200"/>
              </a:spcAft>
              <a:buClr>
                <a:srgbClr val="7AB800"/>
              </a:buClr>
            </a:pPr>
            <a:r>
              <a:rPr lang="de-DE" sz="5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Blattschmuckpflanzen, Arten mit später Blüte, Herbstfärbung oder attraktiven Samen- und Fruchtständen überzeugen sowohl in Topf und Kübel, als auch im Staudenbeet.</a:t>
            </a:r>
            <a:endParaRPr lang="de-DE" sz="5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56DE7949-8BD0-4D30-A8AF-E013835CC3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776" y="5290910"/>
            <a:ext cx="3939189" cy="3958984"/>
          </a:xfrm>
          <a:prstGeom prst="rect">
            <a:avLst/>
          </a:prstGeom>
        </p:spPr>
      </p:pic>
      <p:sp>
        <p:nvSpPr>
          <p:cNvPr id="26" name="Text Box 11">
            <a:extLst>
              <a:ext uri="{FF2B5EF4-FFF2-40B4-BE49-F238E27FC236}">
                <a16:creationId xmlns:a16="http://schemas.microsoft.com/office/drawing/2014/main" id="{A9D4B63B-AC63-4083-A743-C74E9B6E9C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7306" y="29895139"/>
            <a:ext cx="11213648" cy="8635095"/>
          </a:xfrm>
          <a:prstGeom prst="rect">
            <a:avLst/>
          </a:prstGeom>
          <a:noFill/>
          <a:ln>
            <a:noFill/>
          </a:ln>
        </p:spPr>
        <p:txBody>
          <a:bodyPr wrap="square" lIns="162000" tIns="154800" rIns="162000" bIns="154800">
            <a:spAutoFit/>
          </a:bodyPr>
          <a:lstStyle>
            <a:lvl1pPr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9pPr>
          </a:lstStyle>
          <a:p>
            <a:pPr lvl="0">
              <a:lnSpc>
                <a:spcPct val="107000"/>
              </a:lnSpc>
              <a:spcAft>
                <a:spcPts val="1200"/>
              </a:spcAft>
              <a:buClr>
                <a:srgbClr val="7AB800"/>
              </a:buClr>
            </a:pPr>
            <a:r>
              <a:rPr lang="de-DE" sz="5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puncto Gartengestaltung gilt: </a:t>
            </a:r>
            <a:br>
              <a:rPr lang="de-DE" sz="5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5400" b="1" dirty="0">
                <a:solidFill>
                  <a:srgbClr val="7AB8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 mehr Grün, desto besser. </a:t>
            </a:r>
          </a:p>
          <a:p>
            <a:pPr lvl="0">
              <a:lnSpc>
                <a:spcPct val="107000"/>
              </a:lnSpc>
              <a:spcAft>
                <a:spcPts val="1200"/>
              </a:spcAft>
              <a:buClr>
                <a:srgbClr val="7AB800"/>
              </a:buClr>
            </a:pPr>
            <a:r>
              <a:rPr lang="de-DE" sz="5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Schließlich trägt </a:t>
            </a:r>
            <a:r>
              <a:rPr lang="de-DE" sz="5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jede </a:t>
            </a:r>
            <a:r>
              <a:rPr lang="de-DE" sz="540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begrünte Fläche durch </a:t>
            </a:r>
            <a:r>
              <a:rPr lang="de-DE" sz="5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Verdunstung zu einem angenehmeren Mikroklima bei und bindet gleichzeitig CO</a:t>
            </a:r>
            <a:r>
              <a:rPr lang="de-DE" sz="5400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de-DE" sz="5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Außerdem kommen vielfältige, blütenreiche Pflanzungen der Tier- und Insektenwelt zugute.</a:t>
            </a:r>
            <a:endParaRPr lang="de-DE" sz="5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echteck: abgerundete Ecken 27">
            <a:extLst>
              <a:ext uri="{FF2B5EF4-FFF2-40B4-BE49-F238E27FC236}">
                <a16:creationId xmlns:a16="http://schemas.microsoft.com/office/drawing/2014/main" id="{DCB31A4A-A395-43B2-9801-34E0D1A6B11C}"/>
              </a:ext>
            </a:extLst>
          </p:cNvPr>
          <p:cNvSpPr/>
          <p:nvPr/>
        </p:nvSpPr>
        <p:spPr bwMode="auto">
          <a:xfrm>
            <a:off x="1656776" y="29599254"/>
            <a:ext cx="11826982" cy="8842181"/>
          </a:xfrm>
          <a:prstGeom prst="roundRect">
            <a:avLst/>
          </a:prstGeom>
          <a:noFill/>
          <a:ln w="101600">
            <a:solidFill>
              <a:srgbClr val="7AB800"/>
            </a:solidFill>
          </a:ln>
          <a:effectLst/>
        </p:spPr>
        <p:txBody>
          <a:bodyPr vert="horz" wrap="square" lIns="417639" tIns="208820" rIns="417639" bIns="2088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353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5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F1587BF-5FD9-429F-87CF-7C21B1001DF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558" r="2376" b="11021"/>
          <a:stretch/>
        </p:blipFill>
        <p:spPr>
          <a:xfrm>
            <a:off x="15493037" y="31833618"/>
            <a:ext cx="12798286" cy="6480000"/>
          </a:xfrm>
          <a:prstGeom prst="roundRect">
            <a:avLst>
              <a:gd name="adj" fmla="val 14550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3" name="Text Box 11">
            <a:extLst>
              <a:ext uri="{FF2B5EF4-FFF2-40B4-BE49-F238E27FC236}">
                <a16:creationId xmlns:a16="http://schemas.microsoft.com/office/drawing/2014/main" id="{BCE0C9E9-8F1B-42F0-AB3D-E50C200FAF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0193" y="16402170"/>
            <a:ext cx="12763110" cy="1256728"/>
          </a:xfrm>
          <a:prstGeom prst="rect">
            <a:avLst/>
          </a:prstGeom>
          <a:noFill/>
          <a:ln>
            <a:noFill/>
          </a:ln>
        </p:spPr>
        <p:txBody>
          <a:bodyPr wrap="square" lIns="162000" tIns="154800" rIns="162000" bIns="154800">
            <a:spAutoFit/>
          </a:bodyPr>
          <a:lstStyle>
            <a:lvl1pPr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9pPr>
          </a:lstStyle>
          <a:p>
            <a:pPr lvl="0">
              <a:lnSpc>
                <a:spcPct val="107000"/>
              </a:lnSpc>
              <a:spcAft>
                <a:spcPts val="1200"/>
              </a:spcAft>
              <a:buClr>
                <a:srgbClr val="7AB800"/>
              </a:buClr>
            </a:pPr>
            <a:r>
              <a:rPr lang="de-DE" sz="6000" b="1" dirty="0">
                <a:solidFill>
                  <a:srgbClr val="7AB8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Nachspielzeit</a:t>
            </a:r>
            <a:endParaRPr lang="de-DE" sz="6000" b="1" dirty="0">
              <a:solidFill>
                <a:srgbClr val="7AB8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Text Box 11">
            <a:extLst>
              <a:ext uri="{FF2B5EF4-FFF2-40B4-BE49-F238E27FC236}">
                <a16:creationId xmlns:a16="http://schemas.microsoft.com/office/drawing/2014/main" id="{5E828E30-C8F7-43E8-BA52-D98E70DFF4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6776" y="28194584"/>
            <a:ext cx="12763110" cy="1256728"/>
          </a:xfrm>
          <a:prstGeom prst="rect">
            <a:avLst/>
          </a:prstGeom>
          <a:noFill/>
          <a:ln>
            <a:noFill/>
          </a:ln>
        </p:spPr>
        <p:txBody>
          <a:bodyPr wrap="square" lIns="162000" tIns="154800" rIns="162000" bIns="154800">
            <a:spAutoFit/>
          </a:bodyPr>
          <a:lstStyle>
            <a:lvl1pPr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9pPr>
          </a:lstStyle>
          <a:p>
            <a:pPr lvl="0">
              <a:lnSpc>
                <a:spcPct val="107000"/>
              </a:lnSpc>
              <a:spcAft>
                <a:spcPts val="1200"/>
              </a:spcAft>
              <a:buClr>
                <a:srgbClr val="7AB800"/>
              </a:buClr>
            </a:pPr>
            <a:r>
              <a:rPr lang="de-DE" sz="6000" b="1" dirty="0">
                <a:solidFill>
                  <a:srgbClr val="7AB8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Gartengestaltung</a:t>
            </a:r>
            <a:endParaRPr lang="de-DE" sz="6000" b="1" dirty="0">
              <a:solidFill>
                <a:srgbClr val="7AB8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8EB928C4-C546-470F-BA59-E68285F9A7F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27" r="2376"/>
          <a:stretch/>
        </p:blipFill>
        <p:spPr>
          <a:xfrm>
            <a:off x="15493037" y="24285969"/>
            <a:ext cx="12798287" cy="6480000"/>
          </a:xfrm>
          <a:prstGeom prst="roundRect">
            <a:avLst>
              <a:gd name="adj" fmla="val 13845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E7B7F866-01A5-4072-A678-5A4F65610F17}"/>
              </a:ext>
            </a:extLst>
          </p:cNvPr>
          <p:cNvSpPr txBox="1"/>
          <p:nvPr/>
        </p:nvSpPr>
        <p:spPr>
          <a:xfrm>
            <a:off x="5166115" y="8863269"/>
            <a:ext cx="7921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(1)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2975DCA0-63E8-4471-8C31-EC62F1EE6845}"/>
              </a:ext>
            </a:extLst>
          </p:cNvPr>
          <p:cNvSpPr txBox="1"/>
          <p:nvPr/>
        </p:nvSpPr>
        <p:spPr>
          <a:xfrm>
            <a:off x="27503511" y="8863269"/>
            <a:ext cx="7921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(2)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43CE53C9-3C9B-4422-B284-396D249E2553}"/>
              </a:ext>
            </a:extLst>
          </p:cNvPr>
          <p:cNvSpPr txBox="1"/>
          <p:nvPr/>
        </p:nvSpPr>
        <p:spPr>
          <a:xfrm>
            <a:off x="27503511" y="23293254"/>
            <a:ext cx="7921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(3)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63E8D0AE-80DF-412D-B946-30F38CC27014}"/>
              </a:ext>
            </a:extLst>
          </p:cNvPr>
          <p:cNvSpPr txBox="1"/>
          <p:nvPr/>
        </p:nvSpPr>
        <p:spPr>
          <a:xfrm>
            <a:off x="27503511" y="30815332"/>
            <a:ext cx="7921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(4)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048D6386-7C99-405E-BD74-76B14C2C55AC}"/>
              </a:ext>
            </a:extLst>
          </p:cNvPr>
          <p:cNvSpPr txBox="1"/>
          <p:nvPr/>
        </p:nvSpPr>
        <p:spPr>
          <a:xfrm>
            <a:off x="27503511" y="38460567"/>
            <a:ext cx="7921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(5)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B3223CB-43D2-43F7-BC46-3984DB410DB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6" r="2078" b="17506"/>
          <a:stretch/>
        </p:blipFill>
        <p:spPr>
          <a:xfrm>
            <a:off x="15484381" y="16763195"/>
            <a:ext cx="12798287" cy="6480000"/>
          </a:xfrm>
          <a:prstGeom prst="roundRect">
            <a:avLst>
              <a:gd name="adj" fmla="val 9873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51416239"/>
      </p:ext>
    </p:extLst>
  </p:cSld>
  <p:clrMapOvr>
    <a:masterClrMapping/>
  </p:clrMapOvr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Univers"/>
        <a:ea typeface=""/>
        <a:cs typeface="Arial"/>
      </a:majorFont>
      <a:minorFont>
        <a:latin typeface="Univers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417639" tIns="208820" rIns="417639" bIns="208820" numCol="1" anchor="t" anchorCtr="0" compatLnSpc="1">
        <a:prstTxWarp prst="textNoShape">
          <a:avLst/>
        </a:prstTxWarp>
      </a:bodyPr>
      <a:lstStyle>
        <a:defPPr marL="0" marR="0" indent="0" algn="l" defTabSz="4173538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de-DE" sz="25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417639" tIns="208820" rIns="417639" bIns="208820" numCol="1" anchor="t" anchorCtr="0" compatLnSpc="1">
        <a:prstTxWarp prst="textNoShape">
          <a:avLst/>
        </a:prstTxWarp>
      </a:bodyPr>
      <a:lstStyle>
        <a:defPPr marL="0" marR="0" indent="0" algn="l" defTabSz="4173538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de-DE" sz="25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224</Words>
  <Application>Microsoft Office PowerPoint</Application>
  <PresentationFormat>Benutzerdefiniert</PresentationFormat>
  <Paragraphs>20</Paragraphs>
  <Slides>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</vt:i4>
      </vt:variant>
    </vt:vector>
  </HeadingPairs>
  <TitlesOfParts>
    <vt:vector size="8" baseType="lpstr">
      <vt:lpstr>MS PGothic</vt:lpstr>
      <vt:lpstr>Arial</vt:lpstr>
      <vt:lpstr>Calibri</vt:lpstr>
      <vt:lpstr>Calibri Light</vt:lpstr>
      <vt:lpstr>Times New Roman</vt:lpstr>
      <vt:lpstr>Univers</vt:lpstr>
      <vt:lpstr>Standarddesign</vt:lpstr>
      <vt:lpstr>PowerPoint-Präsentation</vt:lpstr>
    </vt:vector>
  </TitlesOfParts>
  <Company>FH Weihenstephan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Zentrale Datenverarbeitung</dc:creator>
  <cp:lastModifiedBy>xxxxx</cp:lastModifiedBy>
  <cp:revision>592</cp:revision>
  <cp:lastPrinted>2013-11-07T10:24:37Z</cp:lastPrinted>
  <dcterms:created xsi:type="dcterms:W3CDTF">2010-03-29T08:35:48Z</dcterms:created>
  <dcterms:modified xsi:type="dcterms:W3CDTF">2022-02-03T14:19:30Z</dcterms:modified>
</cp:coreProperties>
</file>