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 varScale="1">
        <p:scale>
          <a:sx n="16" d="100"/>
          <a:sy n="16" d="100"/>
        </p:scale>
        <p:origin x="138" y="66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B4AC2E5A-1345-4256-A07D-A0AC77358631}"/>
              </a:ext>
            </a:extLst>
          </p:cNvPr>
          <p:cNvSpPr/>
          <p:nvPr/>
        </p:nvSpPr>
        <p:spPr bwMode="auto">
          <a:xfrm>
            <a:off x="1380193" y="9882662"/>
            <a:ext cx="26915427" cy="5812884"/>
          </a:xfrm>
          <a:prstGeom prst="roundRect">
            <a:avLst>
              <a:gd name="adj" fmla="val 10484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8" t="13033" r="10087" b="14145"/>
          <a:stretch/>
        </p:blipFill>
        <p:spPr>
          <a:xfrm>
            <a:off x="19964657" y="1477802"/>
            <a:ext cx="8330964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9376574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5: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Ziergarten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2" name="Text Box 11">
            <a:extLst>
              <a:ext uri="{FF2B5EF4-FFF2-40B4-BE49-F238E27FC236}">
                <a16:creationId xmlns:a16="http://schemas.microsoft.com/office/drawing/2014/main" id="{6E02C95E-D215-487F-8F38-D63807A36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540" y="10196762"/>
            <a:ext cx="26112207" cy="5359133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Für jeden Standort ist ein Kraut gewachsen – auch in Zeiten des Klimawandels! </a:t>
            </a:r>
          </a:p>
          <a:p>
            <a:pPr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Künftig bekommen nicht nur hitze- und trockenheitstolerante Arten, sondern auch anpassungsfähige Allrounder größere Bedeutung.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Wichtig ist, sich über Eigenschaften und Ansprüche der Pflanzen zu informieren</a:t>
            </a:r>
            <a:r>
              <a:rPr lang="de-DE"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de-DE"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 kann man ihnen optimale Wachstumsbedingungen bieten.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492443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(1,, 4)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; (3) </a:t>
            </a:r>
            <a:r>
              <a:rPr lang="de-DE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Klinkan</a:t>
            </a: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, H.; (5)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hteck: abgerundete Ecken 53">
            <a:extLst>
              <a:ext uri="{FF2B5EF4-FFF2-40B4-BE49-F238E27FC236}">
                <a16:creationId xmlns:a16="http://schemas.microsoft.com/office/drawing/2014/main" id="{21FEBFFB-E61B-413E-866C-419406840CDB}"/>
              </a:ext>
            </a:extLst>
          </p:cNvPr>
          <p:cNvSpPr/>
          <p:nvPr/>
        </p:nvSpPr>
        <p:spPr bwMode="auto">
          <a:xfrm>
            <a:off x="1380194" y="17803762"/>
            <a:ext cx="12103564" cy="8869153"/>
          </a:xfrm>
          <a:prstGeom prst="roundRect">
            <a:avLst>
              <a:gd name="adj" fmla="val 10845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5" name="Text Box 11">
            <a:extLst>
              <a:ext uri="{FF2B5EF4-FFF2-40B4-BE49-F238E27FC236}">
                <a16:creationId xmlns:a16="http://schemas.microsoft.com/office/drawing/2014/main" id="{6BF7D15D-14D7-4994-97DA-5E186B1C3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486" y="18097631"/>
            <a:ext cx="11213648" cy="8595660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Beginn der kalten Jahreszeit zögert sich immer weiter hinaus. Daher ist es viel zu schade, Balkon und Terrasse nach dem Sommerflor zu räumen. 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Blattschmuckpflanzen, Arten mit später Blüte, Herbstfärbung oder attraktiven Samen- und Fruchtständen überzeugen sowohl in Topf und Kübel, als auch im Staudenbeet.</a:t>
            </a:r>
            <a:endParaRPr lang="de-DE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56DE7949-8BD0-4D30-A8AF-E013835CC3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776" y="5290910"/>
            <a:ext cx="3939189" cy="3958984"/>
          </a:xfrm>
          <a:prstGeom prst="rect">
            <a:avLst/>
          </a:prstGeom>
        </p:spPr>
      </p:pic>
      <p:sp>
        <p:nvSpPr>
          <p:cNvPr id="26" name="Text Box 11">
            <a:extLst>
              <a:ext uri="{FF2B5EF4-FFF2-40B4-BE49-F238E27FC236}">
                <a16:creationId xmlns:a16="http://schemas.microsoft.com/office/drawing/2014/main" id="{A9D4B63B-AC63-4083-A743-C74E9B6E9C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306" y="29895139"/>
            <a:ext cx="11213648" cy="8635095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puncto Gartengestaltung gilt: </a:t>
            </a:r>
            <a:b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54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mehr Grün, desto besser. 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Schließlich trägt </a:t>
            </a:r>
            <a:r>
              <a:rPr lang="de-DE"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jede </a:t>
            </a:r>
            <a:r>
              <a:rPr lang="de-DE" sz="540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begrünte Fläche durch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Verdunstung zu einem angenehmeren Mikroklima bei und bindet gleichzeitig CO</a:t>
            </a:r>
            <a:r>
              <a:rPr lang="de-DE" sz="5400" baseline="-25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Außerdem kommen vielfältige, blütenreiche Pflanzungen der Tier- und Insektenwelt zugute.</a:t>
            </a:r>
            <a:endParaRPr lang="de-DE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DCB31A4A-A395-43B2-9801-34E0D1A6B11C}"/>
              </a:ext>
            </a:extLst>
          </p:cNvPr>
          <p:cNvSpPr/>
          <p:nvPr/>
        </p:nvSpPr>
        <p:spPr bwMode="auto">
          <a:xfrm>
            <a:off x="1656776" y="29599254"/>
            <a:ext cx="11826982" cy="8842181"/>
          </a:xfrm>
          <a:prstGeom prst="roundRect">
            <a:avLst/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F1587BF-5FD9-429F-87CF-7C21B1001D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558" r="2376" b="11021"/>
          <a:stretch/>
        </p:blipFill>
        <p:spPr>
          <a:xfrm>
            <a:off x="15493037" y="31833618"/>
            <a:ext cx="12798286" cy="6480000"/>
          </a:xfrm>
          <a:prstGeom prst="roundRect">
            <a:avLst>
              <a:gd name="adj" fmla="val 1455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3" name="Text Box 11">
            <a:extLst>
              <a:ext uri="{FF2B5EF4-FFF2-40B4-BE49-F238E27FC236}">
                <a16:creationId xmlns:a16="http://schemas.microsoft.com/office/drawing/2014/main" id="{BCE0C9E9-8F1B-42F0-AB3D-E50C200FA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6402170"/>
            <a:ext cx="12763110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Nachspielzeit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5E828E30-C8F7-43E8-BA52-D98E70DF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776" y="28194584"/>
            <a:ext cx="12763110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Gartengestaltung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EB928C4-C546-470F-BA59-E68285F9A7F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7" r="2376"/>
          <a:stretch/>
        </p:blipFill>
        <p:spPr>
          <a:xfrm>
            <a:off x="15493037" y="24285969"/>
            <a:ext cx="12798287" cy="6480000"/>
          </a:xfrm>
          <a:prstGeom prst="roundRect">
            <a:avLst>
              <a:gd name="adj" fmla="val 13845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E7B7F866-01A5-4072-A678-5A4F65610F17}"/>
              </a:ext>
            </a:extLst>
          </p:cNvPr>
          <p:cNvSpPr txBox="1"/>
          <p:nvPr/>
        </p:nvSpPr>
        <p:spPr>
          <a:xfrm>
            <a:off x="5166115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975DCA0-63E8-4471-8C31-EC62F1EE6845}"/>
              </a:ext>
            </a:extLst>
          </p:cNvPr>
          <p:cNvSpPr txBox="1"/>
          <p:nvPr/>
        </p:nvSpPr>
        <p:spPr>
          <a:xfrm>
            <a:off x="27503511" y="8863269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3CE53C9-3C9B-4422-B284-396D249E2553}"/>
              </a:ext>
            </a:extLst>
          </p:cNvPr>
          <p:cNvSpPr txBox="1"/>
          <p:nvPr/>
        </p:nvSpPr>
        <p:spPr>
          <a:xfrm>
            <a:off x="27503511" y="23293254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3E8D0AE-80DF-412D-B946-30F38CC27014}"/>
              </a:ext>
            </a:extLst>
          </p:cNvPr>
          <p:cNvSpPr txBox="1"/>
          <p:nvPr/>
        </p:nvSpPr>
        <p:spPr>
          <a:xfrm>
            <a:off x="27503511" y="30815332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48D6386-7C99-405E-BD74-76B14C2C55AC}"/>
              </a:ext>
            </a:extLst>
          </p:cNvPr>
          <p:cNvSpPr txBox="1"/>
          <p:nvPr/>
        </p:nvSpPr>
        <p:spPr>
          <a:xfrm>
            <a:off x="27503511" y="38460567"/>
            <a:ext cx="792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(5)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B3223CB-43D2-43F7-BC46-3984DB410DB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r="2078" b="17506"/>
          <a:stretch/>
        </p:blipFill>
        <p:spPr>
          <a:xfrm>
            <a:off x="15484381" y="16763195"/>
            <a:ext cx="12798287" cy="6480000"/>
          </a:xfrm>
          <a:prstGeom prst="roundRect">
            <a:avLst>
              <a:gd name="adj" fmla="val 9873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</Words>
  <Application>Microsoft Office PowerPoint</Application>
  <PresentationFormat>Benutzerdefiniert</PresentationFormat>
  <Paragraphs>20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MS PGothic</vt:lpstr>
      <vt:lpstr>Arial</vt:lpstr>
      <vt:lpstr>Calibri</vt:lpstr>
      <vt:lpstr>Calibri Light</vt:lpstr>
      <vt:lpstr>Times New Roman</vt:lpstr>
      <vt:lpstr>Univers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xxxxx</cp:lastModifiedBy>
  <cp:revision>592</cp:revision>
  <cp:lastPrinted>2013-11-07T10:24:37Z</cp:lastPrinted>
  <dcterms:created xsi:type="dcterms:W3CDTF">2010-03-29T08:35:48Z</dcterms:created>
  <dcterms:modified xsi:type="dcterms:W3CDTF">2022-02-03T14:19:30Z</dcterms:modified>
</cp:coreProperties>
</file>