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8" r:id="rId2"/>
  </p:sldIdLst>
  <p:sldSz cx="30279975" cy="42808525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26093" userDrawn="1">
          <p15:clr>
            <a:srgbClr val="A4A3A4"/>
          </p15:clr>
        </p15:guide>
        <p15:guide id="5" orient="horz" pos="2007" userDrawn="1">
          <p15:clr>
            <a:srgbClr val="A4A3A4"/>
          </p15:clr>
        </p15:guide>
        <p15:guide id="6" orient="horz" pos="18745" userDrawn="1">
          <p15:clr>
            <a:srgbClr val="A4A3A4"/>
          </p15:clr>
        </p15:guide>
        <p15:guide id="7" orient="horz" pos="19471" userDrawn="1">
          <p15:clr>
            <a:srgbClr val="A4A3A4"/>
          </p15:clr>
        </p15:guide>
        <p15:guide id="10" pos="873" userDrawn="1">
          <p15:clr>
            <a:srgbClr val="A4A3A4"/>
          </p15:clr>
        </p15:guide>
        <p15:guide id="16" orient="horz" pos="17792">
          <p15:clr>
            <a:srgbClr val="A4A3A4"/>
          </p15:clr>
        </p15:guide>
        <p15:guide id="19" orient="horz" pos="1100" userDrawn="1">
          <p15:clr>
            <a:srgbClr val="A4A3A4"/>
          </p15:clr>
        </p15:guide>
        <p15:guide id="20" orient="horz" pos="17974" userDrawn="1">
          <p15:clr>
            <a:srgbClr val="A4A3A4"/>
          </p15:clr>
        </p15:guide>
        <p15:guide id="21" orient="horz" pos="12984" userDrawn="1">
          <p15:clr>
            <a:srgbClr val="A4A3A4"/>
          </p15:clr>
        </p15:guide>
        <p15:guide id="22" pos="18201" userDrawn="1">
          <p15:clr>
            <a:srgbClr val="A4A3A4"/>
          </p15:clr>
        </p15:guide>
        <p15:guide id="23" pos="9492" userDrawn="1">
          <p15:clr>
            <a:srgbClr val="A4A3A4"/>
          </p15:clr>
        </p15:guide>
        <p15:guide id="24" orient="horz" pos="7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C6DC9A"/>
    <a:srgbClr val="FF9900"/>
    <a:srgbClr val="FF420E"/>
    <a:srgbClr val="33CC33"/>
    <a:srgbClr val="663300"/>
    <a:srgbClr val="00FF00"/>
    <a:srgbClr val="B5A68E"/>
    <a:srgbClr val="D1C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5256" autoAdjust="0"/>
  </p:normalViewPr>
  <p:slideViewPr>
    <p:cSldViewPr>
      <p:cViewPr>
        <p:scale>
          <a:sx n="29" d="100"/>
          <a:sy n="29" d="100"/>
        </p:scale>
        <p:origin x="1478" y="-4142"/>
      </p:cViewPr>
      <p:guideLst>
        <p:guide orient="horz" pos="26093"/>
        <p:guide orient="horz" pos="2007"/>
        <p:guide orient="horz" pos="18745"/>
        <p:guide orient="horz" pos="19471"/>
        <p:guide pos="873"/>
        <p:guide orient="horz" pos="17792"/>
        <p:guide orient="horz" pos="1100"/>
        <p:guide orient="horz" pos="17974"/>
        <p:guide orient="horz" pos="12984"/>
        <p:guide pos="18201"/>
        <p:guide pos="9492"/>
        <p:guide orient="horz" pos="7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6125"/>
            <a:ext cx="26320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b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fld id="{4F5C75F6-FCB4-44D4-9F66-72CDB7927F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77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784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73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799550" y="6116638"/>
            <a:ext cx="6665913" cy="334343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8638" y="6116638"/>
            <a:ext cx="19848512" cy="334343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889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957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95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8638" y="17633950"/>
            <a:ext cx="13257212" cy="2191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08250" y="17633950"/>
            <a:ext cx="13257213" cy="2191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10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254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170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9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66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98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6116638"/>
            <a:ext cx="266668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8638" y="17633950"/>
            <a:ext cx="26666825" cy="219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8638" y="39550975"/>
            <a:ext cx="266668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0" rIns="0" bIns="360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2500">
                <a:solidFill>
                  <a:srgbClr val="71AD2A"/>
                </a:solidFill>
                <a:latin typeface="Univers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04A7C0-6C17-4EDE-BA30-B7744CCEC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/>
          <a:stretch/>
        </p:blipFill>
        <p:spPr>
          <a:xfrm>
            <a:off x="15122408" y="38805696"/>
            <a:ext cx="9304469" cy="13359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8CF0FA-16E3-4FB7-BB23-7F7C1A6B25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7158" y="39159174"/>
            <a:ext cx="6789919" cy="9200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E54E1E-3AE9-46DE-9E3B-8B91EAB7A7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02992" y="39159174"/>
            <a:ext cx="2303501" cy="982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2pPr>
      <a:lvl3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3pPr>
      <a:lvl4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4pPr>
      <a:lvl5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5pPr>
      <a:lvl6pPr marL="4572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6pPr>
      <a:lvl7pPr marL="9144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7pPr>
      <a:lvl8pPr marL="13716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8pPr>
      <a:lvl9pPr marL="18288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9pPr>
    </p:titleStyle>
    <p:bodyStyle>
      <a:lvl1pPr marL="1563688" indent="-1563688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2pPr>
      <a:lvl3pPr marL="5219700" indent="-1046163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3pPr>
      <a:lvl4pPr marL="7307263" indent="-1039813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4pPr>
      <a:lvl5pPr marL="9394825" indent="-1041400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5pPr>
      <a:lvl6pPr marL="98520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6pPr>
      <a:lvl7pPr marL="103092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7pPr>
      <a:lvl8pPr marL="107664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8pPr>
      <a:lvl9pPr marL="112236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1">
            <a:extLst>
              <a:ext uri="{FF2B5EF4-FFF2-40B4-BE49-F238E27FC236}">
                <a16:creationId xmlns:a16="http://schemas.microsoft.com/office/drawing/2014/main" id="{6E02C95E-D215-487F-8F38-D63807A3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53" y="10804832"/>
            <a:ext cx="26266595" cy="5359133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Klimawandel gab es schon immer,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aber nie in vergleichbarer </a:t>
            </a:r>
            <a:r>
              <a:rPr lang="de-DE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Geschwindigkeit</a:t>
            </a: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Schuldige für die aktuell zu beobachtenden Klimaveränderungen ist schnell gefunden: </a:t>
            </a:r>
            <a:b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ist der </a:t>
            </a:r>
            <a:r>
              <a:rPr lang="de-D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Mensch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Freisetzung von </a:t>
            </a:r>
            <a:r>
              <a:rPr lang="de-D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Treibhausgasen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wie CO</a:t>
            </a:r>
            <a:r>
              <a:rPr lang="de-DE" sz="5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sowie die Zerstörung wichtiger Treibhausgasspeicher treiben die Aufheizung des Klimas auf der Erde voran.</a:t>
            </a:r>
            <a:endParaRPr lang="de-DE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B4AC2E5A-1345-4256-A07D-A0AC77358631}"/>
              </a:ext>
            </a:extLst>
          </p:cNvPr>
          <p:cNvSpPr/>
          <p:nvPr/>
        </p:nvSpPr>
        <p:spPr bwMode="auto">
          <a:xfrm>
            <a:off x="1508159" y="29007793"/>
            <a:ext cx="16354696" cy="8598719"/>
          </a:xfrm>
          <a:prstGeom prst="roundRect">
            <a:avLst/>
          </a:prstGeom>
          <a:noFill/>
          <a:ln w="101600">
            <a:solidFill>
              <a:srgbClr val="7AB800"/>
            </a:solidFill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AB5C3E3-8651-4AD8-ADCB-E7B5382B58B5}"/>
              </a:ext>
            </a:extLst>
          </p:cNvPr>
          <p:cNvSpPr/>
          <p:nvPr/>
        </p:nvSpPr>
        <p:spPr bwMode="auto">
          <a:xfrm>
            <a:off x="1552831" y="10530752"/>
            <a:ext cx="26742790" cy="5924805"/>
          </a:xfrm>
          <a:prstGeom prst="roundRect">
            <a:avLst/>
          </a:prstGeom>
          <a:noFill/>
          <a:ln w="101600">
            <a:solidFill>
              <a:srgbClr val="7AB800"/>
            </a:solidFill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90D6779-4A96-4ACD-BFAC-6E1060109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13033" r="10087" b="14145"/>
          <a:stretch/>
        </p:blipFill>
        <p:spPr>
          <a:xfrm>
            <a:off x="19964657" y="1477802"/>
            <a:ext cx="8330964" cy="789268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8F53BA3-1665-4CCC-B2CC-8DF48A2F56BF}"/>
              </a:ext>
            </a:extLst>
          </p:cNvPr>
          <p:cNvSpPr/>
          <p:nvPr/>
        </p:nvSpPr>
        <p:spPr bwMode="auto">
          <a:xfrm>
            <a:off x="1552830" y="40859102"/>
            <a:ext cx="22937810" cy="1061509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5A54D2E4-7E95-4B4B-B537-4E98B1FB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30" y="40957828"/>
            <a:ext cx="22937809" cy="864056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de-DE" altLang="de-DE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GartenKlimA</a:t>
            </a:r>
            <a:r>
              <a:rPr lang="de-DE" altLang="de-DE" sz="4000" b="1" dirty="0">
                <a:solidFill>
                  <a:schemeClr val="bg1"/>
                </a:solidFill>
                <a:latin typeface="Arial" panose="020B0604020202020204" pitchFamily="34" charset="0"/>
              </a:rPr>
              <a:t> – Klimawandel im Freizeitgartenbau – mehr unter www.garten-klima.de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0A2BEF3-4CF2-4587-B80D-8D4F919E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30" y="18782779"/>
            <a:ext cx="16310025" cy="859871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289D163-9D89-4F59-9CE2-B014A68161E5}"/>
              </a:ext>
            </a:extLst>
          </p:cNvPr>
          <p:cNvSpPr/>
          <p:nvPr/>
        </p:nvSpPr>
        <p:spPr bwMode="auto">
          <a:xfrm>
            <a:off x="25347676" y="38694692"/>
            <a:ext cx="3546412" cy="3127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743F18-4FFA-4402-AA5C-432938267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7"/>
          <a:stretch/>
        </p:blipFill>
        <p:spPr>
          <a:xfrm>
            <a:off x="25089106" y="38762832"/>
            <a:ext cx="3206515" cy="3195322"/>
          </a:xfrm>
          <a:prstGeom prst="rect">
            <a:avLst/>
          </a:prstGeom>
          <a:noFill/>
        </p:spPr>
      </p:pic>
      <p:sp>
        <p:nvSpPr>
          <p:cNvPr id="30" name="Text Box 3">
            <a:extLst>
              <a:ext uri="{FF2B5EF4-FFF2-40B4-BE49-F238E27FC236}">
                <a16:creationId xmlns:a16="http://schemas.microsoft.com/office/drawing/2014/main" id="{C7F5F367-1800-465A-8491-1E9825D1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193" y="1477802"/>
            <a:ext cx="19376574" cy="16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e-DE" sz="11500" b="1" dirty="0" err="1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GartenKlimA</a:t>
            </a:r>
            <a:r>
              <a:rPr lang="en-US" altLang="de-DE" sz="115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de-DE" sz="9600" b="1" dirty="0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altLang="de-DE" sz="9600" b="1" dirty="0" err="1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Klimawandel</a:t>
            </a:r>
            <a:r>
              <a:rPr lang="en-US" altLang="de-DE" sz="9600" b="1" dirty="0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de-DE" sz="9600" b="1" dirty="0" err="1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</a:t>
            </a:r>
            <a:r>
              <a:rPr lang="en-US" altLang="de-DE" sz="9600" b="1" dirty="0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de-DE" sz="9600" b="1" dirty="0" err="1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Freizeitgartenbau</a:t>
            </a:r>
            <a:endParaRPr lang="en-US" altLang="de-DE" sz="9600" b="1" dirty="0">
              <a:solidFill>
                <a:srgbClr val="7AB8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06651F62-CE0C-4C08-8265-2D90BB23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83" y="6525512"/>
            <a:ext cx="19376574" cy="28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e-DE" sz="88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 1: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e-DE" sz="8800" b="1" dirty="0" err="1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Basiswissen</a:t>
            </a:r>
            <a:r>
              <a:rPr lang="en-US" altLang="de-DE" sz="88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8800" b="1" dirty="0" err="1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en-US" altLang="de-DE" sz="88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8800" b="1" dirty="0" err="1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Klimawandel</a:t>
            </a:r>
            <a:endParaRPr lang="en-US" altLang="de-DE" sz="8000" b="1" dirty="0">
              <a:solidFill>
                <a:srgbClr val="7AB8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627ED26-D1E5-4C2E-8863-E242BE6458B0}"/>
              </a:ext>
            </a:extLst>
          </p:cNvPr>
          <p:cNvSpPr txBox="1"/>
          <p:nvPr/>
        </p:nvSpPr>
        <p:spPr>
          <a:xfrm>
            <a:off x="1380193" y="17443712"/>
            <a:ext cx="14602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Klimawandel bedeutet: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237F471-79C5-4680-BC10-602CB095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8" y="29293856"/>
            <a:ext cx="15907057" cy="8026595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Klimawandel ist ein langfristiger Prozess. </a:t>
            </a:r>
            <a:r>
              <a:rPr lang="de-DE" sz="5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Ausreißerjahre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sind weiterhin möglich.</a:t>
            </a:r>
          </a:p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Klimaveränderungen wirken sich erheblich auf unser </a:t>
            </a:r>
            <a:r>
              <a:rPr lang="de-DE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alltägliches Leben</a:t>
            </a: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aus – auch im Hinblick auf das Gärtnern.</a:t>
            </a:r>
          </a:p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jedem Fall gilt es, Maßnahmen zum </a:t>
            </a:r>
            <a:r>
              <a:rPr lang="de-DE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Klimaschutz</a:t>
            </a:r>
            <a: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bewusst in den Alltag einzubauen, denn: </a:t>
            </a:r>
            <a:br>
              <a:rPr lang="de-D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400" b="1" dirty="0">
                <a:solidFill>
                  <a:srgbClr val="7AB8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„Keiner kann alles tun, aber jeder kann etwas tun!“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E9DED81-0525-44CA-864B-EAD996C60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577" y="17443712"/>
            <a:ext cx="8907044" cy="5938029"/>
          </a:xfrm>
          <a:prstGeom prst="roundRect">
            <a:avLst>
              <a:gd name="adj" fmla="val 1170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FBDD348-5B2C-4799-A498-DD6C94FAA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980" y="31668482"/>
            <a:ext cx="8901969" cy="5938030"/>
          </a:xfrm>
          <a:prstGeom prst="roundRect">
            <a:avLst>
              <a:gd name="adj" fmla="val 1120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F8A5AFB-5C85-4639-BD1F-E87D4E7379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r="10541"/>
          <a:stretch/>
        </p:blipFill>
        <p:spPr>
          <a:xfrm>
            <a:off x="19343905" y="24561640"/>
            <a:ext cx="8907044" cy="5938030"/>
          </a:xfrm>
          <a:prstGeom prst="roundRect">
            <a:avLst>
              <a:gd name="adj" fmla="val 10706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6D654A9-3E4A-44CD-978B-47DF85DCF341}"/>
              </a:ext>
            </a:extLst>
          </p:cNvPr>
          <p:cNvSpPr txBox="1"/>
          <p:nvPr/>
        </p:nvSpPr>
        <p:spPr>
          <a:xfrm>
            <a:off x="0" y="7578342"/>
            <a:ext cx="800219" cy="351066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Bildnachweis: (1, 3, 5) Fröhler, L.; (2)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Stiele, V. &amp; Fröhler, L., 2020, mit Elementen von Mayapujiati/Open-Clipart-Vectors/Riasan/Pixabay.com; (4)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Scherer,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., Bayerische Landesanstalt für Weinbau und Gartenbau; ()6 </a:t>
            </a:r>
            <a:r>
              <a:rPr lang="de-DE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Benfe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/Pixabay</a:t>
            </a:r>
            <a:r>
              <a:rPr lang="de-DE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.com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B4BEA3-BC22-4A38-A49C-643004E15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93" y="5488074"/>
            <a:ext cx="4339758" cy="43615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37DCC0C-47FF-41EB-B7E1-71416C60BF1C}"/>
              </a:ext>
            </a:extLst>
          </p:cNvPr>
          <p:cNvSpPr txBox="1"/>
          <p:nvPr/>
        </p:nvSpPr>
        <p:spPr>
          <a:xfrm>
            <a:off x="19764867" y="22386426"/>
            <a:ext cx="403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Dürre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23CB2D-4BF3-44FA-B75A-89358D52B449}"/>
              </a:ext>
            </a:extLst>
          </p:cNvPr>
          <p:cNvSpPr txBox="1"/>
          <p:nvPr/>
        </p:nvSpPr>
        <p:spPr>
          <a:xfrm>
            <a:off x="19958320" y="29471496"/>
            <a:ext cx="403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Hitze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77C2F1E-1D32-40C7-BD7A-A525410C0C6E}"/>
              </a:ext>
            </a:extLst>
          </p:cNvPr>
          <p:cNvSpPr txBox="1"/>
          <p:nvPr/>
        </p:nvSpPr>
        <p:spPr>
          <a:xfrm>
            <a:off x="19958320" y="36677069"/>
            <a:ext cx="403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Starkregen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7E1EA3C-CB8D-4B94-B45C-B42A906C1065}"/>
              </a:ext>
            </a:extLst>
          </p:cNvPr>
          <p:cNvSpPr txBox="1"/>
          <p:nvPr/>
        </p:nvSpPr>
        <p:spPr>
          <a:xfrm>
            <a:off x="5166115" y="8863269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C328939-C492-4DBF-89A5-A72A47C66D89}"/>
              </a:ext>
            </a:extLst>
          </p:cNvPr>
          <p:cNvSpPr txBox="1"/>
          <p:nvPr/>
        </p:nvSpPr>
        <p:spPr>
          <a:xfrm>
            <a:off x="27503511" y="8863269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ACAA7D0-F1FC-48B7-A83E-01A8FE2C89BD}"/>
              </a:ext>
            </a:extLst>
          </p:cNvPr>
          <p:cNvSpPr txBox="1"/>
          <p:nvPr/>
        </p:nvSpPr>
        <p:spPr>
          <a:xfrm>
            <a:off x="27503511" y="2344137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2E1A278-95F5-4D5E-87E9-C3B97C51B965}"/>
              </a:ext>
            </a:extLst>
          </p:cNvPr>
          <p:cNvSpPr txBox="1"/>
          <p:nvPr/>
        </p:nvSpPr>
        <p:spPr>
          <a:xfrm>
            <a:off x="17415215" y="21437434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0A1261C-39C4-49A5-955B-CCC8178BAAC3}"/>
              </a:ext>
            </a:extLst>
          </p:cNvPr>
          <p:cNvSpPr txBox="1"/>
          <p:nvPr/>
        </p:nvSpPr>
        <p:spPr>
          <a:xfrm>
            <a:off x="27503511" y="30647382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497A49C-2784-4BC5-A132-10F7EB9B7140}"/>
              </a:ext>
            </a:extLst>
          </p:cNvPr>
          <p:cNvSpPr txBox="1"/>
          <p:nvPr/>
        </p:nvSpPr>
        <p:spPr>
          <a:xfrm>
            <a:off x="27503511" y="37640577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17514162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Univers"/>
        <a:ea typeface=""/>
        <a:cs typeface="Arial"/>
      </a:majorFont>
      <a:minorFont>
        <a:latin typeface="Univer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17639" tIns="208820" rIns="417639" bIns="2088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17639" tIns="208820" rIns="417639" bIns="2088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Benutzerdefiniert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Univers</vt:lpstr>
      <vt:lpstr>Wingdings</vt:lpstr>
      <vt:lpstr>Standarddesign</vt:lpstr>
      <vt:lpstr>PowerPoint-Präsentation</vt:lpstr>
    </vt:vector>
  </TitlesOfParts>
  <Company>FH Weihenstephan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Zentrale Datenverarbeitung</dc:creator>
  <cp:lastModifiedBy>User</cp:lastModifiedBy>
  <cp:revision>587</cp:revision>
  <cp:lastPrinted>2013-11-07T10:24:37Z</cp:lastPrinted>
  <dcterms:created xsi:type="dcterms:W3CDTF">2010-03-29T08:35:48Z</dcterms:created>
  <dcterms:modified xsi:type="dcterms:W3CDTF">2021-10-28T08:37:52Z</dcterms:modified>
</cp:coreProperties>
</file>