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8" r:id="rId2"/>
  </p:sldIdLst>
  <p:sldSz cx="30279975" cy="42808525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3" orient="horz" pos="26093" userDrawn="1">
          <p15:clr>
            <a:srgbClr val="A4A3A4"/>
          </p15:clr>
        </p15:guide>
        <p15:guide id="5" orient="horz" pos="2007" userDrawn="1">
          <p15:clr>
            <a:srgbClr val="A4A3A4"/>
          </p15:clr>
        </p15:guide>
        <p15:guide id="6" orient="horz" pos="18745" userDrawn="1">
          <p15:clr>
            <a:srgbClr val="A4A3A4"/>
          </p15:clr>
        </p15:guide>
        <p15:guide id="7" orient="horz" pos="19471" userDrawn="1">
          <p15:clr>
            <a:srgbClr val="A4A3A4"/>
          </p15:clr>
        </p15:guide>
        <p15:guide id="10" pos="873" userDrawn="1">
          <p15:clr>
            <a:srgbClr val="A4A3A4"/>
          </p15:clr>
        </p15:guide>
        <p15:guide id="16" orient="horz" pos="17792">
          <p15:clr>
            <a:srgbClr val="A4A3A4"/>
          </p15:clr>
        </p15:guide>
        <p15:guide id="19" orient="horz" pos="1100" userDrawn="1">
          <p15:clr>
            <a:srgbClr val="A4A3A4"/>
          </p15:clr>
        </p15:guide>
        <p15:guide id="20" orient="horz" pos="17974" userDrawn="1">
          <p15:clr>
            <a:srgbClr val="A4A3A4"/>
          </p15:clr>
        </p15:guide>
        <p15:guide id="21" orient="horz" pos="12984" userDrawn="1">
          <p15:clr>
            <a:srgbClr val="A4A3A4"/>
          </p15:clr>
        </p15:guide>
        <p15:guide id="22" pos="18201" userDrawn="1">
          <p15:clr>
            <a:srgbClr val="A4A3A4"/>
          </p15:clr>
        </p15:guide>
        <p15:guide id="23" pos="9492" userDrawn="1">
          <p15:clr>
            <a:srgbClr val="A4A3A4"/>
          </p15:clr>
        </p15:guide>
        <p15:guide id="24" orient="horz" pos="7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800"/>
    <a:srgbClr val="C6DC9A"/>
    <a:srgbClr val="FF9900"/>
    <a:srgbClr val="FF420E"/>
    <a:srgbClr val="33CC33"/>
    <a:srgbClr val="663300"/>
    <a:srgbClr val="00FF00"/>
    <a:srgbClr val="B5A68E"/>
    <a:srgbClr val="D1C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5256" autoAdjust="0"/>
  </p:normalViewPr>
  <p:slideViewPr>
    <p:cSldViewPr>
      <p:cViewPr>
        <p:scale>
          <a:sx n="11" d="100"/>
          <a:sy n="11" d="100"/>
        </p:scale>
        <p:origin x="3149" y="298"/>
      </p:cViewPr>
      <p:guideLst>
        <p:guide orient="horz" pos="26093"/>
        <p:guide orient="horz" pos="2007"/>
        <p:guide orient="horz" pos="18745"/>
        <p:guide orient="horz" pos="19471"/>
        <p:guide pos="873"/>
        <p:guide orient="horz" pos="17792"/>
        <p:guide orient="horz" pos="1100"/>
        <p:guide orient="horz" pos="17974"/>
        <p:guide orient="horz" pos="12984"/>
        <p:guide pos="18201"/>
        <p:guide pos="9492"/>
        <p:guide orient="horz" pos="70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8" rIns="95536" bIns="47768" numCol="1" anchor="t" anchorCtr="0" compatLnSpc="1">
            <a:prstTxWarp prst="textNoShape">
              <a:avLst/>
            </a:prstTxWarp>
          </a:bodyPr>
          <a:lstStyle>
            <a:lvl1pPr defTabSz="95408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8" rIns="95536" bIns="47768" numCol="1" anchor="t" anchorCtr="0" compatLnSpc="1">
            <a:prstTxWarp prst="textNoShape">
              <a:avLst/>
            </a:prstTxWarp>
          </a:bodyPr>
          <a:lstStyle>
            <a:lvl1pPr algn="r" defTabSz="95408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2800" y="746125"/>
            <a:ext cx="26320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8" rIns="95536" bIns="47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8" rIns="95536" bIns="47768" numCol="1" anchor="b" anchorCtr="0" compatLnSpc="1">
            <a:prstTxWarp prst="textNoShape">
              <a:avLst/>
            </a:prstTxWarp>
          </a:bodyPr>
          <a:lstStyle>
            <a:lvl1pPr defTabSz="95408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8" rIns="95536" bIns="47768" numCol="1" anchor="b" anchorCtr="0" compatLnSpc="1">
            <a:prstTxWarp prst="textNoShape">
              <a:avLst/>
            </a:prstTxWarp>
          </a:bodyPr>
          <a:lstStyle>
            <a:lvl1pPr algn="r" defTabSz="954088">
              <a:defRPr sz="1200"/>
            </a:lvl1pPr>
          </a:lstStyle>
          <a:p>
            <a:fld id="{4F5C75F6-FCB4-44D4-9F66-72CDB7927FC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7795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1713" y="13298488"/>
            <a:ext cx="25736550" cy="91757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838" y="24258588"/>
            <a:ext cx="21196300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4784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735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799550" y="6116638"/>
            <a:ext cx="6665913" cy="334343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8638" y="6116638"/>
            <a:ext cx="19848512" cy="3343433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889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957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795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8638" y="17633950"/>
            <a:ext cx="13257212" cy="2191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08250" y="17633950"/>
            <a:ext cx="13257213" cy="2191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105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475" y="9582150"/>
            <a:ext cx="13377863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475" y="13576300"/>
            <a:ext cx="13377863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288" y="9582150"/>
            <a:ext cx="13384212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288" y="13576300"/>
            <a:ext cx="13384212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254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7170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99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61563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7988" y="1704975"/>
            <a:ext cx="16927512" cy="36534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475" y="8958263"/>
            <a:ext cx="9961563" cy="2928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66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8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663" y="3824288"/>
            <a:ext cx="18167350" cy="25685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663" y="33504188"/>
            <a:ext cx="18167350" cy="502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980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8638" y="6116638"/>
            <a:ext cx="26666825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39" tIns="208820" rIns="417639" bIns="2088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8638" y="17633950"/>
            <a:ext cx="26666825" cy="219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39" tIns="208820" rIns="417639" bIns="208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8638" y="39550975"/>
            <a:ext cx="266668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0" rIns="0" bIns="360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2500">
                <a:solidFill>
                  <a:srgbClr val="71AD2A"/>
                </a:solidFill>
                <a:latin typeface="Univers" pitchFamily="34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04A7C0-6C17-4EDE-BA30-B7744CCEC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1"/>
          <a:stretch/>
        </p:blipFill>
        <p:spPr>
          <a:xfrm>
            <a:off x="15122408" y="38805696"/>
            <a:ext cx="9304469" cy="13359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8CF0FA-16E3-4FB7-BB23-7F7C1A6B25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97158" y="39159174"/>
            <a:ext cx="6789919" cy="92003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E54E1E-3AE9-46DE-9E3B-8B91EAB7A7F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702992" y="39159174"/>
            <a:ext cx="2303501" cy="9824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173538" rtl="0" eaLnBrk="0" fontAlgn="base" hangingPunct="0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4173538" rtl="0" eaLnBrk="0" fontAlgn="base" hangingPunct="0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Univers" pitchFamily="34" charset="0"/>
          <a:cs typeface="Arial" charset="0"/>
        </a:defRPr>
      </a:lvl2pPr>
      <a:lvl3pPr algn="l" defTabSz="4173538" rtl="0" eaLnBrk="0" fontAlgn="base" hangingPunct="0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Univers" pitchFamily="34" charset="0"/>
          <a:cs typeface="Arial" charset="0"/>
        </a:defRPr>
      </a:lvl3pPr>
      <a:lvl4pPr algn="l" defTabSz="4173538" rtl="0" eaLnBrk="0" fontAlgn="base" hangingPunct="0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Univers" pitchFamily="34" charset="0"/>
          <a:cs typeface="Arial" charset="0"/>
        </a:defRPr>
      </a:lvl4pPr>
      <a:lvl5pPr algn="l" defTabSz="4173538" rtl="0" eaLnBrk="0" fontAlgn="base" hangingPunct="0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Univers" pitchFamily="34" charset="0"/>
          <a:cs typeface="Arial" charset="0"/>
        </a:defRPr>
      </a:lvl5pPr>
      <a:lvl6pPr marL="457200" algn="l" defTabSz="4173538" rtl="0" fontAlgn="base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Univers" pitchFamily="34" charset="0"/>
          <a:cs typeface="Arial" charset="0"/>
        </a:defRPr>
      </a:lvl6pPr>
      <a:lvl7pPr marL="914400" algn="l" defTabSz="4173538" rtl="0" fontAlgn="base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Univers" pitchFamily="34" charset="0"/>
          <a:cs typeface="Arial" charset="0"/>
        </a:defRPr>
      </a:lvl7pPr>
      <a:lvl8pPr marL="1371600" algn="l" defTabSz="4173538" rtl="0" fontAlgn="base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Univers" pitchFamily="34" charset="0"/>
          <a:cs typeface="Arial" charset="0"/>
        </a:defRPr>
      </a:lvl8pPr>
      <a:lvl9pPr marL="1828800" algn="l" defTabSz="4173538" rtl="0" fontAlgn="base">
        <a:spcBef>
          <a:spcPct val="0"/>
        </a:spcBef>
        <a:spcAft>
          <a:spcPct val="0"/>
        </a:spcAft>
        <a:defRPr sz="14000" b="1">
          <a:solidFill>
            <a:schemeClr val="tx2"/>
          </a:solidFill>
          <a:latin typeface="Univers" pitchFamily="34" charset="0"/>
          <a:cs typeface="Arial" charset="0"/>
        </a:defRPr>
      </a:lvl9pPr>
    </p:titleStyle>
    <p:bodyStyle>
      <a:lvl1pPr marL="1563688" indent="-1563688" algn="l" defTabSz="4173538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3538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cs typeface="+mn-cs"/>
        </a:defRPr>
      </a:lvl2pPr>
      <a:lvl3pPr marL="5219700" indent="-1046163" algn="l" defTabSz="4173538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cs typeface="+mn-cs"/>
        </a:defRPr>
      </a:lvl3pPr>
      <a:lvl4pPr marL="7307263" indent="-1039813" algn="l" defTabSz="4173538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cs typeface="+mn-cs"/>
        </a:defRPr>
      </a:lvl4pPr>
      <a:lvl5pPr marL="9394825" indent="-1041400" algn="l" defTabSz="4173538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cs typeface="+mn-cs"/>
        </a:defRPr>
      </a:lvl5pPr>
      <a:lvl6pPr marL="9852025" indent="-1041400" algn="l" defTabSz="4173538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cs typeface="+mn-cs"/>
        </a:defRPr>
      </a:lvl6pPr>
      <a:lvl7pPr marL="10309225" indent="-1041400" algn="l" defTabSz="4173538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cs typeface="+mn-cs"/>
        </a:defRPr>
      </a:lvl7pPr>
      <a:lvl8pPr marL="10766425" indent="-1041400" algn="l" defTabSz="4173538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cs typeface="+mn-cs"/>
        </a:defRPr>
      </a:lvl8pPr>
      <a:lvl9pPr marL="11223625" indent="-1041400" algn="l" defTabSz="4173538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B4AC2E5A-1345-4256-A07D-A0AC77358631}"/>
              </a:ext>
            </a:extLst>
          </p:cNvPr>
          <p:cNvSpPr/>
          <p:nvPr/>
        </p:nvSpPr>
        <p:spPr bwMode="auto">
          <a:xfrm>
            <a:off x="1455948" y="11454145"/>
            <a:ext cx="13251979" cy="15156873"/>
          </a:xfrm>
          <a:prstGeom prst="roundRect">
            <a:avLst>
              <a:gd name="adj" fmla="val 7686"/>
            </a:avLst>
          </a:prstGeom>
          <a:noFill/>
          <a:ln w="101600">
            <a:solidFill>
              <a:srgbClr val="7AB800"/>
            </a:solidFill>
          </a:ln>
          <a:effectLst/>
        </p:spPr>
        <p:txBody>
          <a:bodyPr vert="horz" wrap="square" lIns="417639" tIns="208820" rIns="417639" bIns="2088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35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90D6779-4A96-4ACD-BFAC-6E1060109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t="13033" r="10087" b="14145"/>
          <a:stretch/>
        </p:blipFill>
        <p:spPr>
          <a:xfrm>
            <a:off x="19964657" y="1477802"/>
            <a:ext cx="8330964" cy="7892685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78F53BA3-1665-4CCC-B2CC-8DF48A2F56BF}"/>
              </a:ext>
            </a:extLst>
          </p:cNvPr>
          <p:cNvSpPr/>
          <p:nvPr/>
        </p:nvSpPr>
        <p:spPr bwMode="auto">
          <a:xfrm>
            <a:off x="1552830" y="40859102"/>
            <a:ext cx="22937810" cy="1061509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txBody>
          <a:bodyPr vert="horz" wrap="square" lIns="417639" tIns="208820" rIns="417639" bIns="2088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35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5A54D2E4-7E95-4B4B-B537-4E98B1FB5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830" y="40957828"/>
            <a:ext cx="22937809" cy="864056"/>
          </a:xfrm>
          <a:prstGeom prst="rect">
            <a:avLst/>
          </a:prstGeom>
          <a:noFill/>
          <a:ln>
            <a:noFill/>
          </a:ln>
        </p:spPr>
        <p:txBody>
          <a:bodyPr wrap="square" lIns="162000" tIns="154800" rIns="162000" bIns="154800">
            <a:spAutoFit/>
          </a:bodyPr>
          <a:lstStyle>
            <a:lvl1pPr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4320"/>
              </a:lnSpc>
              <a:spcAft>
                <a:spcPts val="600"/>
              </a:spcAft>
            </a:pPr>
            <a:r>
              <a:rPr lang="de-DE" altLang="de-DE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GartenKlimA</a:t>
            </a:r>
            <a:r>
              <a:rPr lang="de-DE" altLang="de-DE" sz="4000" b="1" dirty="0">
                <a:solidFill>
                  <a:schemeClr val="bg1"/>
                </a:solidFill>
                <a:latin typeface="Arial" panose="020B0604020202020204" pitchFamily="34" charset="0"/>
              </a:rPr>
              <a:t> – Klimawandel im Freizeitgartenbau – mehr unter www.garten-klima.de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289D163-9D89-4F59-9CE2-B014A68161E5}"/>
              </a:ext>
            </a:extLst>
          </p:cNvPr>
          <p:cNvSpPr/>
          <p:nvPr/>
        </p:nvSpPr>
        <p:spPr bwMode="auto">
          <a:xfrm>
            <a:off x="25347676" y="38694692"/>
            <a:ext cx="3546412" cy="31271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417639" tIns="208820" rIns="417639" bIns="2088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35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743F18-4FFA-4402-AA5C-432938267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7"/>
          <a:stretch/>
        </p:blipFill>
        <p:spPr>
          <a:xfrm>
            <a:off x="25089106" y="38762832"/>
            <a:ext cx="3206515" cy="3195322"/>
          </a:xfrm>
          <a:prstGeom prst="rect">
            <a:avLst/>
          </a:prstGeom>
          <a:noFill/>
        </p:spPr>
      </p:pic>
      <p:sp>
        <p:nvSpPr>
          <p:cNvPr id="30" name="Text Box 3">
            <a:extLst>
              <a:ext uri="{FF2B5EF4-FFF2-40B4-BE49-F238E27FC236}">
                <a16:creationId xmlns:a16="http://schemas.microsoft.com/office/drawing/2014/main" id="{C7F5F367-1800-465A-8491-1E9825D14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193" y="1477802"/>
            <a:ext cx="19376574" cy="160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1pPr>
            <a:lvl2pPr marL="742950" indent="-285750"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2pPr>
            <a:lvl3pPr marL="1143000" indent="-228600"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3pPr>
            <a:lvl4pPr marL="1600200" indent="-228600"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4pPr>
            <a:lvl5pPr marL="2057400" indent="-228600"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5pPr>
            <a:lvl6pPr marL="2514600" indent="-228600" defTabSz="4173538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6pPr>
            <a:lvl7pPr marL="2971800" indent="-228600" defTabSz="4173538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7pPr>
            <a:lvl8pPr marL="3429000" indent="-228600" defTabSz="4173538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8pPr>
            <a:lvl9pPr marL="3886200" indent="-228600" defTabSz="4173538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de-DE" sz="11500" b="1" dirty="0" err="1">
                <a:solidFill>
                  <a:srgbClr val="7AB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GartenKlimA</a:t>
            </a:r>
            <a:r>
              <a:rPr lang="en-US" altLang="de-DE" sz="11500" b="1" dirty="0">
                <a:solidFill>
                  <a:srgbClr val="7AB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de-DE" sz="9600" b="1" dirty="0">
                <a:solidFill>
                  <a:srgbClr val="7AB8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US" altLang="de-DE" sz="9600" b="1" dirty="0" err="1">
                <a:solidFill>
                  <a:srgbClr val="7AB8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Klimawandel</a:t>
            </a:r>
            <a:r>
              <a:rPr lang="en-US" altLang="de-DE" sz="9600" b="1" dirty="0">
                <a:solidFill>
                  <a:srgbClr val="7AB8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de-DE" sz="9600" b="1" dirty="0" err="1">
                <a:solidFill>
                  <a:srgbClr val="7AB8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</a:t>
            </a:r>
            <a:r>
              <a:rPr lang="en-US" altLang="de-DE" sz="9600" b="1" dirty="0">
                <a:solidFill>
                  <a:srgbClr val="7AB8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de-DE" sz="9600" b="1" dirty="0" err="1">
                <a:solidFill>
                  <a:srgbClr val="7AB8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Freizeitgartenbau</a:t>
            </a:r>
            <a:endParaRPr lang="en-US" altLang="de-DE" sz="9600" b="1" dirty="0">
              <a:solidFill>
                <a:srgbClr val="7AB8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06651F62-CE0C-4C08-8265-2D90BB234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056" y="6440915"/>
            <a:ext cx="19376574" cy="282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1pPr>
            <a:lvl2pPr marL="742950" indent="-285750"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2pPr>
            <a:lvl3pPr marL="1143000" indent="-228600"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3pPr>
            <a:lvl4pPr marL="1600200" indent="-228600"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4pPr>
            <a:lvl5pPr marL="2057400" indent="-228600" defTabSz="4173538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5pPr>
            <a:lvl6pPr marL="2514600" indent="-228600" defTabSz="4173538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6pPr>
            <a:lvl7pPr marL="2971800" indent="-228600" defTabSz="4173538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7pPr>
            <a:lvl8pPr marL="3429000" indent="-228600" defTabSz="4173538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8pPr>
            <a:lvl9pPr marL="3886200" indent="-228600" defTabSz="4173538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de-DE" sz="8800" b="1" dirty="0">
                <a:solidFill>
                  <a:srgbClr val="7AB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 6: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de-DE" sz="8800" b="1" dirty="0" err="1">
                <a:solidFill>
                  <a:srgbClr val="7AB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Obstbau</a:t>
            </a:r>
            <a:endParaRPr lang="en-US" altLang="de-DE" sz="8000" b="1" dirty="0">
              <a:solidFill>
                <a:srgbClr val="7AB8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26D654A9-3E4A-44CD-978B-47DF85DCF341}"/>
              </a:ext>
            </a:extLst>
          </p:cNvPr>
          <p:cNvSpPr txBox="1"/>
          <p:nvPr/>
        </p:nvSpPr>
        <p:spPr>
          <a:xfrm>
            <a:off x="0" y="7578342"/>
            <a:ext cx="800219" cy="351066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Bildnachweis: (1) Fröhler, L.; (2) 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Stiele, V. &amp; Fröhler, L., mit Elementen von Mayapujiati/Open-Clipart-Vectors/Riasan/Pixabay.com</a:t>
            </a:r>
            <a:r>
              <a:rPr lang="de-DE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(3) Lohrer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</a:t>
            </a:r>
            <a:r>
              <a:rPr lang="de-DE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.; (4) Bayerische 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Landesanstalt für Weinbau und Gartenbau</a:t>
            </a:r>
            <a:r>
              <a:rPr lang="de-DE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(5) Simon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/Pixabay.com</a:t>
            </a: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 Box 11">
            <a:extLst>
              <a:ext uri="{FF2B5EF4-FFF2-40B4-BE49-F238E27FC236}">
                <a16:creationId xmlns:a16="http://schemas.microsoft.com/office/drawing/2014/main" id="{6BF7D15D-14D7-4994-97DA-5E186B1C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67" y="11606917"/>
            <a:ext cx="12916998" cy="14890845"/>
          </a:xfrm>
          <a:prstGeom prst="rect">
            <a:avLst/>
          </a:prstGeom>
          <a:noFill/>
          <a:ln>
            <a:noFill/>
          </a:ln>
        </p:spPr>
        <p:txBody>
          <a:bodyPr wrap="square" lIns="162000" tIns="154800" rIns="162000" bIns="154800">
            <a:spAutoFit/>
          </a:bodyPr>
          <a:lstStyle>
            <a:lvl1pPr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  <a:buClr>
                <a:srgbClr val="7AB800"/>
              </a:buClr>
            </a:pP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 durch neue bzw. verstärkt auftretende </a:t>
            </a:r>
            <a:r>
              <a:rPr lang="de-DE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Schaderreger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oder </a:t>
            </a:r>
            <a:r>
              <a:rPr lang="de-DE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witterungsbedingte Strapazen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Der Klimawandel fordert den Obstbau heraus. Doch für jedes Problem gibt es eine </a:t>
            </a:r>
            <a:r>
              <a:rPr lang="de-DE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Lösung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685800" indent="-685800">
              <a:lnSpc>
                <a:spcPct val="107000"/>
              </a:lnSpc>
              <a:spcAft>
                <a:spcPts val="1200"/>
              </a:spcAft>
              <a:buClr>
                <a:srgbClr val="7AB800"/>
              </a:buClr>
              <a:buFont typeface="Wingdings" panose="05000000000000000000" pitchFamily="2" charset="2"/>
              <a:buChar char="§"/>
            </a:pPr>
            <a:r>
              <a:rPr lang="de-DE" sz="5400" b="1" dirty="0">
                <a:solidFill>
                  <a:srgbClr val="7AB8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Robuste Sorten 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anbauen, um das </a:t>
            </a:r>
            <a:r>
              <a:rPr lang="de-DE" sz="5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Befallsrisiko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zu reduzieren.</a:t>
            </a:r>
          </a:p>
          <a:p>
            <a:pPr marL="685800" indent="-685800">
              <a:lnSpc>
                <a:spcPct val="107000"/>
              </a:lnSpc>
              <a:spcAft>
                <a:spcPts val="1200"/>
              </a:spcAft>
              <a:buClr>
                <a:srgbClr val="7AB800"/>
              </a:buClr>
              <a:buFont typeface="Wingdings" panose="05000000000000000000" pitchFamily="2" charset="2"/>
              <a:buChar char="§"/>
            </a:pP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 Überbehang entlastet intensives </a:t>
            </a:r>
            <a:r>
              <a:rPr lang="de-DE" sz="5400" b="1" dirty="0">
                <a:solidFill>
                  <a:srgbClr val="7AB8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Ausdünnen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 ohnehin gestressten Bäume. </a:t>
            </a:r>
          </a:p>
          <a:p>
            <a:pPr marL="685800" indent="-685800">
              <a:lnSpc>
                <a:spcPct val="107000"/>
              </a:lnSpc>
              <a:spcAft>
                <a:spcPts val="1200"/>
              </a:spcAft>
              <a:buClr>
                <a:srgbClr val="7AB800"/>
              </a:buClr>
              <a:buFont typeface="Wingdings" panose="05000000000000000000" pitchFamily="2" charset="2"/>
              <a:buChar char="§"/>
            </a:pPr>
            <a:r>
              <a:rPr lang="de-DE" sz="5400" b="1" dirty="0">
                <a:solidFill>
                  <a:srgbClr val="7AB8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Humusaufbau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und das </a:t>
            </a:r>
            <a:r>
              <a:rPr lang="de-DE" sz="5400" b="1" dirty="0">
                <a:solidFill>
                  <a:srgbClr val="7AB8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Mulchen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der Baum-scheiben verbessern die Wasserversorgung. </a:t>
            </a:r>
          </a:p>
          <a:p>
            <a:pPr marL="685800" indent="-685800">
              <a:lnSpc>
                <a:spcPct val="107000"/>
              </a:lnSpc>
              <a:spcAft>
                <a:spcPts val="1200"/>
              </a:spcAft>
              <a:buClr>
                <a:srgbClr val="7AB800"/>
              </a:buClr>
              <a:buFont typeface="Wingdings" panose="05000000000000000000" pitchFamily="2" charset="2"/>
              <a:buChar char="§"/>
            </a:pP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Witterungsverlauf im Auge behalten und bei Bedarf </a:t>
            </a:r>
            <a:r>
              <a:rPr lang="de-DE" sz="5400" b="1" dirty="0">
                <a:solidFill>
                  <a:srgbClr val="7AB8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Schutzmaßnahmen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ergreifen.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DCB31A4A-A395-43B2-9801-34E0D1A6B11C}"/>
              </a:ext>
            </a:extLst>
          </p:cNvPr>
          <p:cNvSpPr/>
          <p:nvPr/>
        </p:nvSpPr>
        <p:spPr bwMode="auto">
          <a:xfrm>
            <a:off x="16148126" y="28134361"/>
            <a:ext cx="12147496" cy="10193881"/>
          </a:xfrm>
          <a:prstGeom prst="roundRect">
            <a:avLst>
              <a:gd name="adj" fmla="val 11377"/>
            </a:avLst>
          </a:prstGeom>
          <a:noFill/>
          <a:ln w="101600">
            <a:solidFill>
              <a:srgbClr val="7AB800"/>
            </a:solidFill>
          </a:ln>
          <a:effectLst/>
        </p:spPr>
        <p:txBody>
          <a:bodyPr vert="horz" wrap="square" lIns="417639" tIns="208820" rIns="417639" bIns="2088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35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5E828E30-C8F7-43E8-BA52-D98E70DFF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7695" y="28573629"/>
            <a:ext cx="11528354" cy="9484814"/>
          </a:xfrm>
          <a:prstGeom prst="rect">
            <a:avLst/>
          </a:prstGeom>
          <a:noFill/>
          <a:ln>
            <a:noFill/>
          </a:ln>
        </p:spPr>
        <p:txBody>
          <a:bodyPr wrap="square" lIns="162000" tIns="154800" rIns="162000" bIns="154800">
            <a:spAutoFit/>
          </a:bodyPr>
          <a:lstStyle>
            <a:lvl1pPr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9pPr>
          </a:lstStyle>
          <a:p>
            <a:pPr marL="685800" lvl="0" indent="-685800">
              <a:lnSpc>
                <a:spcPct val="107000"/>
              </a:lnSpc>
              <a:spcAft>
                <a:spcPts val="1200"/>
              </a:spcAft>
              <a:buClr>
                <a:srgbClr val="7AB800"/>
              </a:buClr>
              <a:buFont typeface="Wingdings" panose="05000000000000000000" pitchFamily="2" charset="2"/>
              <a:buChar char="§"/>
            </a:pP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Wärmere Temperaturen und längere Vegetationszeiträume ermöglichen den Anbau </a:t>
            </a:r>
            <a:r>
              <a:rPr lang="de-DE" sz="5400" b="1" dirty="0">
                <a:solidFill>
                  <a:srgbClr val="7AB8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wärmeliebender Obstarten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Vor allem in Weinbaugebieten lohnt es sich, mit Besonderheiten wie Feigen, Mandeln oder Kakis zu experimentieren. </a:t>
            </a:r>
          </a:p>
          <a:p>
            <a:pPr marL="685800" lvl="0" indent="-685800">
              <a:lnSpc>
                <a:spcPct val="107000"/>
              </a:lnSpc>
              <a:spcAft>
                <a:spcPts val="1200"/>
              </a:spcAft>
              <a:buClr>
                <a:srgbClr val="7AB800"/>
              </a:buClr>
              <a:buFont typeface="Wingdings" panose="05000000000000000000" pitchFamily="2" charset="2"/>
              <a:buChar char="§"/>
            </a:pPr>
            <a:r>
              <a:rPr lang="de-DE" sz="5400" b="1" dirty="0">
                <a:solidFill>
                  <a:srgbClr val="7AB8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Späte Sorten 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bekannter Obstarten reifen jetzt auch in ungünstigen Lagen immer besser aus.</a:t>
            </a:r>
            <a:endParaRPr lang="de-DE" sz="5400" b="1" dirty="0">
              <a:solidFill>
                <a:srgbClr val="7AB8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F0D63532-6449-478B-BC81-0EF9C582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8125" y="26778906"/>
            <a:ext cx="13428580" cy="1256728"/>
          </a:xfrm>
          <a:prstGeom prst="rect">
            <a:avLst/>
          </a:prstGeom>
          <a:noFill/>
          <a:ln>
            <a:noFill/>
          </a:ln>
        </p:spPr>
        <p:txBody>
          <a:bodyPr wrap="square" lIns="162000" tIns="154800" rIns="162000" bIns="154800">
            <a:spAutoFit/>
          </a:bodyPr>
          <a:lstStyle>
            <a:lvl1pPr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9pPr>
          </a:lstStyle>
          <a:p>
            <a:pPr lvl="0">
              <a:lnSpc>
                <a:spcPct val="107000"/>
              </a:lnSpc>
              <a:spcAft>
                <a:spcPts val="1200"/>
              </a:spcAft>
              <a:buClr>
                <a:srgbClr val="7AB800"/>
              </a:buClr>
            </a:pPr>
            <a:r>
              <a:rPr lang="de-DE" sz="6000" b="1" dirty="0">
                <a:solidFill>
                  <a:srgbClr val="7AB8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Chancen</a:t>
            </a:r>
            <a:endParaRPr lang="de-DE" sz="6000" b="1" dirty="0">
              <a:solidFill>
                <a:srgbClr val="7AB8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 Box 11">
            <a:extLst>
              <a:ext uri="{FF2B5EF4-FFF2-40B4-BE49-F238E27FC236}">
                <a16:creationId xmlns:a16="http://schemas.microsoft.com/office/drawing/2014/main" id="{A2700AB4-1568-455B-AE59-881133860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018" y="10098692"/>
            <a:ext cx="27192549" cy="1256728"/>
          </a:xfrm>
          <a:prstGeom prst="rect">
            <a:avLst/>
          </a:prstGeom>
          <a:noFill/>
          <a:ln>
            <a:noFill/>
          </a:ln>
        </p:spPr>
        <p:txBody>
          <a:bodyPr wrap="square" lIns="162000" tIns="154800" rIns="162000" bIns="154800">
            <a:spAutoFit/>
          </a:bodyPr>
          <a:lstStyle>
            <a:lvl1pPr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nivers" pitchFamily="34" charset="0"/>
                <a:cs typeface="Arial" panose="020B0604020202020204" pitchFamily="34" charset="0"/>
              </a:defRPr>
            </a:lvl9pPr>
          </a:lstStyle>
          <a:p>
            <a:pPr lvl="0">
              <a:lnSpc>
                <a:spcPct val="107000"/>
              </a:lnSpc>
              <a:spcAft>
                <a:spcPts val="1200"/>
              </a:spcAft>
              <a:buClr>
                <a:srgbClr val="7AB800"/>
              </a:buClr>
            </a:pPr>
            <a:r>
              <a:rPr lang="de-DE" sz="6000" b="1" dirty="0">
                <a:solidFill>
                  <a:srgbClr val="7AB8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Herausforderungen</a:t>
            </a:r>
            <a:endParaRPr lang="de-DE" sz="6000" b="1" dirty="0">
              <a:solidFill>
                <a:srgbClr val="7AB8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8C895A9B-A01B-4151-B684-5D7CB0C6A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40" y="5304979"/>
            <a:ext cx="3952606" cy="3972469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740ED645-3465-4F85-AA19-4F9C072E06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4" b="8331"/>
          <a:stretch/>
        </p:blipFill>
        <p:spPr>
          <a:xfrm>
            <a:off x="16148125" y="19809694"/>
            <a:ext cx="12147495" cy="6785987"/>
          </a:xfrm>
          <a:prstGeom prst="roundRect">
            <a:avLst>
              <a:gd name="adj" fmla="val 1193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A457432F-46B7-46D1-9B7C-C55E324DAB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0" b="13233"/>
          <a:stretch/>
        </p:blipFill>
        <p:spPr>
          <a:xfrm>
            <a:off x="16148125" y="11587089"/>
            <a:ext cx="12147496" cy="6785987"/>
          </a:xfrm>
          <a:prstGeom prst="roundRect">
            <a:avLst>
              <a:gd name="adj" fmla="val 10754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82E0F156-B86E-4B80-94E1-F346CFE672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5854" r="12305" b="6242"/>
          <a:stretch/>
        </p:blipFill>
        <p:spPr>
          <a:xfrm>
            <a:off x="1455947" y="28134360"/>
            <a:ext cx="13251979" cy="10193881"/>
          </a:xfrm>
          <a:prstGeom prst="roundRect">
            <a:avLst>
              <a:gd name="adj" fmla="val 11083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A6DB2C0D-48EA-4BAD-9777-451FF76A8428}"/>
              </a:ext>
            </a:extLst>
          </p:cNvPr>
          <p:cNvSpPr txBox="1"/>
          <p:nvPr/>
        </p:nvSpPr>
        <p:spPr>
          <a:xfrm>
            <a:off x="5166115" y="8863269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9D90B32-B85B-40EC-A0D4-5272DE394593}"/>
              </a:ext>
            </a:extLst>
          </p:cNvPr>
          <p:cNvSpPr txBox="1"/>
          <p:nvPr/>
        </p:nvSpPr>
        <p:spPr>
          <a:xfrm>
            <a:off x="27503511" y="8863269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0E894A7-FD97-41EE-A764-9648E7030B9B}"/>
              </a:ext>
            </a:extLst>
          </p:cNvPr>
          <p:cNvSpPr txBox="1"/>
          <p:nvPr/>
        </p:nvSpPr>
        <p:spPr>
          <a:xfrm>
            <a:off x="27502153" y="18428150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DE0CEEA-C414-4DF9-9480-58602F0CB563}"/>
              </a:ext>
            </a:extLst>
          </p:cNvPr>
          <p:cNvSpPr txBox="1"/>
          <p:nvPr/>
        </p:nvSpPr>
        <p:spPr>
          <a:xfrm>
            <a:off x="27502153" y="26701211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7D59C7F-2A16-4BB1-BAD5-2D9A62BE97B1}"/>
              </a:ext>
            </a:extLst>
          </p:cNvPr>
          <p:cNvSpPr txBox="1"/>
          <p:nvPr/>
        </p:nvSpPr>
        <p:spPr>
          <a:xfrm>
            <a:off x="14241810" y="38294582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175141623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Univers"/>
        <a:ea typeface=""/>
        <a:cs typeface="Arial"/>
      </a:majorFont>
      <a:minorFont>
        <a:latin typeface="Univers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17639" tIns="208820" rIns="417639" bIns="208820" numCol="1" anchor="t" anchorCtr="0" compatLnSpc="1">
        <a:prstTxWarp prst="textNoShape">
          <a:avLst/>
        </a:prstTxWarp>
      </a:bodyPr>
      <a:lstStyle>
        <a:defPPr marL="0" marR="0" indent="0" algn="l" defTabSz="4173538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17639" tIns="208820" rIns="417639" bIns="208820" numCol="1" anchor="t" anchorCtr="0" compatLnSpc="1">
        <a:prstTxWarp prst="textNoShape">
          <a:avLst/>
        </a:prstTxWarp>
      </a:bodyPr>
      <a:lstStyle>
        <a:defPPr marL="0" marR="0" indent="0" algn="l" defTabSz="4173538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Benutzerdefiniert</PresentationFormat>
  <Paragraphs>20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Univers</vt:lpstr>
      <vt:lpstr>Wingdings</vt:lpstr>
      <vt:lpstr>Standarddesign</vt:lpstr>
      <vt:lpstr>PowerPoint-Präsentation</vt:lpstr>
    </vt:vector>
  </TitlesOfParts>
  <Company>FH Weihenstephan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Zentrale Datenverarbeitung</dc:creator>
  <cp:lastModifiedBy>User</cp:lastModifiedBy>
  <cp:revision>595</cp:revision>
  <cp:lastPrinted>2013-11-07T10:24:37Z</cp:lastPrinted>
  <dcterms:created xsi:type="dcterms:W3CDTF">2010-03-29T08:35:48Z</dcterms:created>
  <dcterms:modified xsi:type="dcterms:W3CDTF">2021-10-28T08:35:44Z</dcterms:modified>
</cp:coreProperties>
</file>