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>
        <p:scale>
          <a:sx n="11" d="100"/>
          <a:sy n="11" d="100"/>
        </p:scale>
        <p:origin x="3149" y="298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B4AC2E5A-1345-4256-A07D-A0AC77358631}"/>
              </a:ext>
            </a:extLst>
          </p:cNvPr>
          <p:cNvSpPr/>
          <p:nvPr/>
        </p:nvSpPr>
        <p:spPr bwMode="auto">
          <a:xfrm>
            <a:off x="1552828" y="10337393"/>
            <a:ext cx="12329207" cy="7531414"/>
          </a:xfrm>
          <a:prstGeom prst="roundRect">
            <a:avLst/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19964657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4: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Pflanzenschutz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6E02C95E-D215-487F-8F38-D63807A36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047" y="10468913"/>
            <a:ext cx="11418525" cy="7268374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ts val="1200"/>
              </a:spcBef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Steigende Durchschnittstemperaturen und mildere Winter bescheren zahlreichen Schaderregern bessere Lebens- und Ausbreitungsbedingungen.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Infolge des Klimawandels und der fortschreitenden Globalisierung fassen neue Schaderreger in unseren Breiten zunehmend Fuß.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800219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4, 5)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(3) Lohrer, T.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21FEBFFB-E61B-413E-866C-419406840CDB}"/>
              </a:ext>
            </a:extLst>
          </p:cNvPr>
          <p:cNvSpPr/>
          <p:nvPr/>
        </p:nvSpPr>
        <p:spPr bwMode="auto">
          <a:xfrm>
            <a:off x="1552831" y="29890597"/>
            <a:ext cx="12329204" cy="8275573"/>
          </a:xfrm>
          <a:prstGeom prst="roundRect">
            <a:avLst/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84C6D603-41F0-419E-9D09-D5E259C1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71" y="5406652"/>
            <a:ext cx="3899788" cy="3899788"/>
          </a:xfrm>
          <a:prstGeom prst="rect">
            <a:avLst/>
          </a:prstGeom>
        </p:spPr>
      </p:pic>
      <p:sp>
        <p:nvSpPr>
          <p:cNvPr id="29" name="Text Box 11">
            <a:extLst>
              <a:ext uri="{FF2B5EF4-FFF2-40B4-BE49-F238E27FC236}">
                <a16:creationId xmlns:a16="http://schemas.microsoft.com/office/drawing/2014/main" id="{687E13C2-EBA4-4CC0-BCCA-F79EA04CD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3427" y="19234758"/>
            <a:ext cx="12932194" cy="9238144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spcBef>
                <a:spcPts val="1200"/>
              </a:spcBef>
              <a:spcAft>
                <a:spcPts val="1200"/>
              </a:spcAft>
              <a:buClr>
                <a:srgbClr val="7AB800"/>
              </a:buClr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Nützlinge regulieren Schädlinge auf natürliche Weise.</a:t>
            </a:r>
          </a:p>
          <a:p>
            <a:pPr marL="0" marR="0" lvl="0" indent="0" defTabSz="914400" rtl="0" eaLnBrk="1" fontAlgn="base" latinLnBrk="0" hangingPunct="1">
              <a:spcBef>
                <a:spcPts val="1200"/>
              </a:spcBef>
              <a:spcAft>
                <a:spcPts val="1200"/>
              </a:spcAft>
              <a:buClr>
                <a:srgbClr val="7AB800"/>
              </a:buClr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Sie profitieren von wärmeren Temperaturen, werden aber durch Extremwetterereignisse und neue Gegenspieler auch vor </a:t>
            </a:r>
            <a:b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Herausforderungen gestellt. </a:t>
            </a:r>
          </a:p>
          <a:p>
            <a:pPr marL="0" marR="0" lvl="0" indent="0" defTabSz="914400" rtl="0" eaLnBrk="1" fontAlgn="base" latinLnBrk="0" hangingPunct="1">
              <a:spcBef>
                <a:spcPts val="1200"/>
              </a:spcBef>
              <a:spcAft>
                <a:spcPts val="1200"/>
              </a:spcAft>
              <a:buClr>
                <a:srgbClr val="7AB800"/>
              </a:buClr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Umso wichtiger ist es, Nützlinge im Garten zu fördern, z. B. durch naturnahe Gartengestaltung mit vielfältigem Angebot an Nahrung</a:t>
            </a:r>
            <a:r>
              <a:rPr lang="de-DE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Lebensräumen.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A14F1E31-1CD6-4DF3-9307-592084EEB469}"/>
              </a:ext>
            </a:extLst>
          </p:cNvPr>
          <p:cNvSpPr/>
          <p:nvPr/>
        </p:nvSpPr>
        <p:spPr bwMode="auto">
          <a:xfrm>
            <a:off x="14901694" y="19206351"/>
            <a:ext cx="13393927" cy="9363353"/>
          </a:xfrm>
          <a:prstGeom prst="roundRect">
            <a:avLst>
              <a:gd name="adj" fmla="val 11288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8756D70-1029-41E7-BA43-6EB658F11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047" y="30175129"/>
            <a:ext cx="11552400" cy="7706507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besten ist es, einen Schaderreger-befall von vorne herein zu vermeiden.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Beispielsweise lassen sich Schädlinge mit Hilfe von Netzen aussperren. Auch eine weitgestellte Fruchtfolge, die Wahl robuster Sorten und die Gewährleistung optimaler Kulturbedingungen helfen, einem Befall vorzubeugen.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243449-8155-447F-BEB6-45CC3F958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18" t="-1" r="12467" b="152"/>
          <a:stretch/>
        </p:blipFill>
        <p:spPr>
          <a:xfrm>
            <a:off x="1552828" y="19203728"/>
            <a:ext cx="12329204" cy="9368600"/>
          </a:xfrm>
          <a:prstGeom prst="roundRect">
            <a:avLst>
              <a:gd name="adj" fmla="val 1005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DB0232A-0B02-4DE1-9CAA-CDA89D79C6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4063"/>
          <a:stretch/>
        </p:blipFill>
        <p:spPr>
          <a:xfrm>
            <a:off x="14944817" y="10401853"/>
            <a:ext cx="13393928" cy="7531415"/>
          </a:xfrm>
          <a:prstGeom prst="roundRect">
            <a:avLst>
              <a:gd name="adj" fmla="val 10169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84B9E2C-1B3B-4ECF-AE51-257540EFF7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3" t="8487" r="11155"/>
          <a:stretch/>
        </p:blipFill>
        <p:spPr>
          <a:xfrm>
            <a:off x="14819845" y="29890597"/>
            <a:ext cx="13475776" cy="8275573"/>
          </a:xfrm>
          <a:prstGeom prst="roundRect">
            <a:avLst>
              <a:gd name="adj" fmla="val 1096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0ED9593-9F1D-4F50-9C73-D88588F0A716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667DC98-BCD7-4180-83A6-B0C5DAB9B665}"/>
              </a:ext>
            </a:extLst>
          </p:cNvPr>
          <p:cNvSpPr txBox="1"/>
          <p:nvPr/>
        </p:nvSpPr>
        <p:spPr>
          <a:xfrm>
            <a:off x="27503511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A952A4C-C8E6-4ECE-B61D-80475F61EF63}"/>
              </a:ext>
            </a:extLst>
          </p:cNvPr>
          <p:cNvSpPr txBox="1"/>
          <p:nvPr/>
        </p:nvSpPr>
        <p:spPr>
          <a:xfrm>
            <a:off x="27503511" y="18129820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D406088-B7D2-42A1-9980-368189541FDA}"/>
              </a:ext>
            </a:extLst>
          </p:cNvPr>
          <p:cNvSpPr txBox="1"/>
          <p:nvPr/>
        </p:nvSpPr>
        <p:spPr>
          <a:xfrm>
            <a:off x="13359755" y="28621691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82CB817-113C-4A44-B331-CB24BBA6737C}"/>
              </a:ext>
            </a:extLst>
          </p:cNvPr>
          <p:cNvSpPr txBox="1"/>
          <p:nvPr/>
        </p:nvSpPr>
        <p:spPr>
          <a:xfrm>
            <a:off x="27503511" y="3832865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Benutzerdefiniert</PresentationFormat>
  <Paragraphs>18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Univers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User</cp:lastModifiedBy>
  <cp:revision>593</cp:revision>
  <cp:lastPrinted>2013-11-07T10:24:37Z</cp:lastPrinted>
  <dcterms:created xsi:type="dcterms:W3CDTF">2010-03-29T08:35:48Z</dcterms:created>
  <dcterms:modified xsi:type="dcterms:W3CDTF">2021-11-12T12:42:43Z</dcterms:modified>
</cp:coreProperties>
</file>