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  <p:sldMasterId id="2147483687" r:id="rId2"/>
    <p:sldMasterId id="2147483654" r:id="rId3"/>
    <p:sldMasterId id="2147483702" r:id="rId4"/>
  </p:sldMasterIdLst>
  <p:notesMasterIdLst>
    <p:notesMasterId r:id="rId68"/>
  </p:notesMasterIdLst>
  <p:handoutMasterIdLst>
    <p:handoutMasterId r:id="rId69"/>
  </p:handoutMasterIdLst>
  <p:sldIdLst>
    <p:sldId id="268" r:id="rId5"/>
    <p:sldId id="350" r:id="rId6"/>
    <p:sldId id="406" r:id="rId7"/>
    <p:sldId id="419" r:id="rId8"/>
    <p:sldId id="407" r:id="rId9"/>
    <p:sldId id="408" r:id="rId10"/>
    <p:sldId id="420" r:id="rId11"/>
    <p:sldId id="284" r:id="rId12"/>
    <p:sldId id="409" r:id="rId13"/>
    <p:sldId id="352" r:id="rId14"/>
    <p:sldId id="353" r:id="rId15"/>
    <p:sldId id="363" r:id="rId16"/>
    <p:sldId id="355" r:id="rId17"/>
    <p:sldId id="370" r:id="rId18"/>
    <p:sldId id="372" r:id="rId19"/>
    <p:sldId id="405" r:id="rId20"/>
    <p:sldId id="403" r:id="rId21"/>
    <p:sldId id="369" r:id="rId22"/>
    <p:sldId id="400" r:id="rId23"/>
    <p:sldId id="401" r:id="rId24"/>
    <p:sldId id="373" r:id="rId25"/>
    <p:sldId id="358" r:id="rId26"/>
    <p:sldId id="357" r:id="rId27"/>
    <p:sldId id="356" r:id="rId28"/>
    <p:sldId id="364" r:id="rId29"/>
    <p:sldId id="365" r:id="rId30"/>
    <p:sldId id="366" r:id="rId31"/>
    <p:sldId id="367" r:id="rId32"/>
    <p:sldId id="368" r:id="rId33"/>
    <p:sldId id="374" r:id="rId34"/>
    <p:sldId id="375" r:id="rId35"/>
    <p:sldId id="376" r:id="rId36"/>
    <p:sldId id="377" r:id="rId37"/>
    <p:sldId id="378" r:id="rId38"/>
    <p:sldId id="379" r:id="rId39"/>
    <p:sldId id="381" r:id="rId40"/>
    <p:sldId id="382" r:id="rId41"/>
    <p:sldId id="383" r:id="rId42"/>
    <p:sldId id="384" r:id="rId43"/>
    <p:sldId id="398" r:id="rId44"/>
    <p:sldId id="388" r:id="rId45"/>
    <p:sldId id="390" r:id="rId46"/>
    <p:sldId id="389" r:id="rId47"/>
    <p:sldId id="391" r:id="rId48"/>
    <p:sldId id="404" r:id="rId49"/>
    <p:sldId id="392" r:id="rId50"/>
    <p:sldId id="393" r:id="rId51"/>
    <p:sldId id="394" r:id="rId52"/>
    <p:sldId id="410" r:id="rId53"/>
    <p:sldId id="423" r:id="rId54"/>
    <p:sldId id="402" r:id="rId55"/>
    <p:sldId id="349" r:id="rId56"/>
    <p:sldId id="395" r:id="rId57"/>
    <p:sldId id="396" r:id="rId58"/>
    <p:sldId id="399" r:id="rId59"/>
    <p:sldId id="412" r:id="rId60"/>
    <p:sldId id="413" r:id="rId61"/>
    <p:sldId id="414" r:id="rId62"/>
    <p:sldId id="415" r:id="rId63"/>
    <p:sldId id="416" r:id="rId64"/>
    <p:sldId id="417" r:id="rId65"/>
    <p:sldId id="418" r:id="rId66"/>
    <p:sldId id="422" r:id="rId67"/>
  </p:sldIdLst>
  <p:sldSz cx="9144000" cy="5143500" type="screen16x9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" id="{2DECB533-2DEF-1944-98A3-789A684D1CFE}">
          <p14:sldIdLst>
            <p14:sldId id="268"/>
            <p14:sldId id="350"/>
            <p14:sldId id="406"/>
            <p14:sldId id="419"/>
            <p14:sldId id="407"/>
            <p14:sldId id="408"/>
            <p14:sldId id="420"/>
            <p14:sldId id="284"/>
            <p14:sldId id="409"/>
            <p14:sldId id="352"/>
            <p14:sldId id="353"/>
            <p14:sldId id="363"/>
            <p14:sldId id="355"/>
            <p14:sldId id="370"/>
            <p14:sldId id="372"/>
            <p14:sldId id="405"/>
            <p14:sldId id="403"/>
            <p14:sldId id="369"/>
            <p14:sldId id="400"/>
            <p14:sldId id="401"/>
            <p14:sldId id="373"/>
            <p14:sldId id="358"/>
            <p14:sldId id="357"/>
            <p14:sldId id="356"/>
            <p14:sldId id="364"/>
            <p14:sldId id="365"/>
            <p14:sldId id="366"/>
            <p14:sldId id="367"/>
            <p14:sldId id="368"/>
            <p14:sldId id="374"/>
            <p14:sldId id="375"/>
            <p14:sldId id="376"/>
            <p14:sldId id="377"/>
            <p14:sldId id="378"/>
            <p14:sldId id="379"/>
            <p14:sldId id="381"/>
            <p14:sldId id="382"/>
            <p14:sldId id="383"/>
            <p14:sldId id="384"/>
            <p14:sldId id="398"/>
            <p14:sldId id="388"/>
            <p14:sldId id="390"/>
            <p14:sldId id="389"/>
            <p14:sldId id="391"/>
            <p14:sldId id="404"/>
            <p14:sldId id="392"/>
            <p14:sldId id="393"/>
            <p14:sldId id="394"/>
            <p14:sldId id="410"/>
            <p14:sldId id="423"/>
            <p14:sldId id="402"/>
            <p14:sldId id="349"/>
            <p14:sldId id="395"/>
            <p14:sldId id="396"/>
            <p14:sldId id="399"/>
            <p14:sldId id="412"/>
            <p14:sldId id="413"/>
            <p14:sldId id="414"/>
            <p14:sldId id="415"/>
            <p14:sldId id="416"/>
            <p14:sldId id="417"/>
            <p14:sldId id="418"/>
            <p14:sldId id="422"/>
          </p14:sldIdLst>
        </p14:section>
        <p14:section name="Schlussfolie" id="{A42BD0D9-7311-4C4E-866E-5CACF351645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140" userDrawn="1">
          <p15:clr>
            <a:srgbClr val="A4A3A4"/>
          </p15:clr>
        </p15:guide>
        <p15:guide id="2" pos="612">
          <p15:clr>
            <a:srgbClr val="A4A3A4"/>
          </p15:clr>
        </p15:guide>
        <p15:guide id="3" pos="5329">
          <p15:clr>
            <a:srgbClr val="A4A3A4"/>
          </p15:clr>
        </p15:guide>
        <p15:guide id="4" orient="horz" pos="1166">
          <p15:clr>
            <a:srgbClr val="A4A3A4"/>
          </p15:clr>
        </p15:guide>
        <p15:guide id="5" pos="2971">
          <p15:clr>
            <a:srgbClr val="A4A3A4"/>
          </p15:clr>
        </p15:guide>
        <p15:guide id="6" pos="2835">
          <p15:clr>
            <a:srgbClr val="A4A3A4"/>
          </p15:clr>
        </p15:guide>
        <p15:guide id="7" pos="3107">
          <p15:clr>
            <a:srgbClr val="A4A3A4"/>
          </p15:clr>
        </p15:guide>
        <p15:guide id="8" orient="horz" pos="2890" userDrawn="1">
          <p15:clr>
            <a:srgbClr val="A4A3A4"/>
          </p15:clr>
        </p15:guide>
        <p15:guide id="9" orient="horz" pos="2777" userDrawn="1">
          <p15:clr>
            <a:srgbClr val="A4A3A4"/>
          </p15:clr>
        </p15:guide>
        <p15:guide id="10" orient="horz" pos="7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8B800"/>
    <a:srgbClr val="79B800"/>
    <a:srgbClr val="7AB800"/>
    <a:srgbClr val="FFFF99"/>
    <a:srgbClr val="FFFFFF"/>
    <a:srgbClr val="ED7D31"/>
    <a:srgbClr val="CC0000"/>
    <a:srgbClr val="856005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95250" autoAdjust="0"/>
  </p:normalViewPr>
  <p:slideViewPr>
    <p:cSldViewPr snapToGrid="0" showGuides="1">
      <p:cViewPr varScale="1">
        <p:scale>
          <a:sx n="107" d="100"/>
          <a:sy n="107" d="100"/>
        </p:scale>
        <p:origin x="114" y="498"/>
      </p:cViewPr>
      <p:guideLst>
        <p:guide orient="horz" pos="3140"/>
        <p:guide pos="612"/>
        <p:guide pos="5329"/>
        <p:guide orient="horz" pos="1166"/>
        <p:guide pos="2971"/>
        <p:guide pos="2835"/>
        <p:guide pos="3107"/>
        <p:guide orient="horz" pos="2890"/>
        <p:guide orient="horz" pos="2777"/>
        <p:guide orient="horz" pos="7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653"/>
    </p:cViewPr>
  </p:sorterViewPr>
  <p:notesViewPr>
    <p:cSldViewPr snapToGrid="0">
      <p:cViewPr>
        <p:scale>
          <a:sx n="100" d="100"/>
          <a:sy n="100" d="100"/>
        </p:scale>
        <p:origin x="1548" y="-50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939F028-D89F-C046-822F-837811D2D4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703030-51C4-C344-99E7-B14DFD7502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3F08E-1E37-7145-A622-D3E39134B2B1}" type="datetimeFigureOut">
              <a:rPr lang="de-DE" smtClean="0"/>
              <a:t>11.03.2022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AD0A15-FD0C-C245-A883-A76A5021F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8EDF909-BF86-3547-AD47-42363E9E19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06E7B-9D3C-6849-A7F1-AA9A084F15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9347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74754B4-8D1D-2B41-BDA7-52ABE22D2E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5EE89F-9D41-4348-A65C-4EAD28C4BD4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141D68A-27D0-954B-B677-A78B99C7E5B8}" type="datetimeFigureOut">
              <a:rPr lang="de-DE"/>
              <a:pPr>
                <a:defRPr/>
              </a:pPr>
              <a:t>11.03.2022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0A771452-3ED6-A84B-AC5C-561043E034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F5EE78D8-7438-A141-86CB-03A317E5AD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1810F62-1431-9D40-AB36-61009CBA38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7BCBDC-F6FA-3E48-8279-29DA9E09C6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73CBCBF-FFDA-C943-A2C8-A35F76A11E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rtl="0" fontAlgn="base">
      <a:spcBef>
        <a:spcPts val="6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rtl="0" fontAlgn="base">
      <a:spcBef>
        <a:spcPct val="30000"/>
      </a:spcBef>
      <a:spcAft>
        <a:spcPct val="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274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049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4671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324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898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1620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4188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6567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7557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255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5881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20545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508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6214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1087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3645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41747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6548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59521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63207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36397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5063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1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7325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9532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48607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15536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03688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8790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15333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81828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09846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6993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8608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78189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76128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56394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0643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18817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94897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16521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8530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5481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18441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8307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318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16955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85536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109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9659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867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1861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621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mi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164431E-EAC1-CB49-AA70-9F75F51F744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6262" y="1058863"/>
            <a:ext cx="7956551" cy="3565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Hintergrundbild über diesen Platzhalter hinzufügen. Falls kein Hintergrundbild vorhanden ist, bitte eine der anderen Titelfolien verwenden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22F645E-E365-024D-AD0E-0205983FBBA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-358890" y="1579048"/>
            <a:ext cx="3925888" cy="39243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/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Bitte hier nichts einfügen.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61193814-994C-3040-A597-729DEBEC2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287986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971551" y="3912118"/>
            <a:ext cx="3796710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</p:spTree>
    <p:extLst>
      <p:ext uri="{BB962C8B-B14F-4D97-AF65-F5344CB8AC3E}">
        <p14:creationId xmlns:p14="http://schemas.microsoft.com/office/powerpoint/2010/main" val="2496817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 userDrawn="1">
          <p15:clr>
            <a:srgbClr val="FBAE40"/>
          </p15:clr>
        </p15:guide>
        <p15:guide id="4" orient="horz" pos="291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5">
            <a:extLst>
              <a:ext uri="{FF2B5EF4-FFF2-40B4-BE49-F238E27FC236}">
                <a16:creationId xmlns:a16="http://schemas.microsoft.com/office/drawing/2014/main" id="{511A0D6D-0695-2147-8146-7BCDB70E3A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1550" y="1295399"/>
            <a:ext cx="2603965" cy="28803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389C19C7-F8DC-FB46-A5DE-AFA62745BD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1550" y="663575"/>
            <a:ext cx="5527861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" name="Bildplatzhalter 5">
            <a:extLst>
              <a:ext uri="{FF2B5EF4-FFF2-40B4-BE49-F238E27FC236}">
                <a16:creationId xmlns:a16="http://schemas.microsoft.com/office/drawing/2014/main" id="{42013419-2524-8242-995B-47C1E14E67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32364" y="1295398"/>
            <a:ext cx="2603965" cy="28803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B0109FE9-C55D-B949-9FF1-13B699A717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551" y="4308050"/>
            <a:ext cx="2600450" cy="184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46A8EE62-3AF7-A44B-8E5E-83CD60CD5C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140" y="4308050"/>
            <a:ext cx="2600450" cy="184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173645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1" userDrawn="1">
          <p15:clr>
            <a:srgbClr val="FBAE40"/>
          </p15:clr>
        </p15:guide>
        <p15:guide id="2" orient="horz" pos="291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6576733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34879D79-ED8E-C442-8DED-C6DE23461BBC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971551" y="1249680"/>
            <a:ext cx="3074520" cy="2879725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9" name="Diagrammplatzhalter 3">
            <a:extLst>
              <a:ext uri="{FF2B5EF4-FFF2-40B4-BE49-F238E27FC236}">
                <a16:creationId xmlns:a16="http://schemas.microsoft.com/office/drawing/2014/main" id="{0BF4F407-D991-3944-B834-9D39AD06CF7A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524188" y="1249680"/>
            <a:ext cx="3024095" cy="2879725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3098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6645420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523358DF-D349-A544-A68A-E2102A7533B0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971550" y="1249680"/>
            <a:ext cx="6582709" cy="2736850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1697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77">
          <p15:clr>
            <a:srgbClr val="FBAE40"/>
          </p15:clr>
        </p15:guide>
        <p15:guide id="2" orient="horz" pos="289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_mit_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1D6AE9A-6707-104A-903A-662D6A58B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883" t="46315" r="4712" b="1825"/>
          <a:stretch/>
        </p:blipFill>
        <p:spPr>
          <a:xfrm>
            <a:off x="-112295" y="-115747"/>
            <a:ext cx="9372042" cy="5370654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98838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</p:spTree>
    <p:extLst>
      <p:ext uri="{BB962C8B-B14F-4D97-AF65-F5344CB8AC3E}">
        <p14:creationId xmlns:p14="http://schemas.microsoft.com/office/powerpoint/2010/main" val="4018914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79CB8E5-9732-4048-BEB4-F154CF925930}"/>
              </a:ext>
            </a:extLst>
          </p:cNvPr>
          <p:cNvSpPr txBox="1"/>
          <p:nvPr userDrawn="1"/>
        </p:nvSpPr>
        <p:spPr>
          <a:xfrm>
            <a:off x="971550" y="4850651"/>
            <a:ext cx="270662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Hochschule Weihenstephan-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Triesdorf</a:t>
            </a:r>
            <a:endParaRPr lang="de-DE" sz="1100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041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3F8556-4BDC-214D-9518-F6B8B143E5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0728" y="3702270"/>
            <a:ext cx="3190746" cy="107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2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611104" y="971576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80592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B9A80-6656-45CE-946F-29994AB1F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864943-9063-4659-ACD0-F4BDE0C63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B5831A-8A52-4934-B534-7CE490B26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11.03.2022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B81969-1ABB-4B91-B563-C595B4FF3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8BA8A1-18F9-498F-803C-6E0DF5A3C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0432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3A9018-F8F0-4FF9-A97A-8DEF6D97B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AE7B1C-2E2B-4B1A-9756-E7561E171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DD46A4-BFA1-44D5-A86A-87A127DFB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11.03.2022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BD001C-10BC-4B35-91D7-36A7C5A91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4EACEC-5D48-4CB0-B6BA-5F074081F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628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1F1E8-E6F8-4767-86D0-29AEEA34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92BE5B-903A-4DFF-A269-AF6A4E434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7DD2F7-6DD1-424F-A831-3A1402E7B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11.03.2022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B9D1F1-6E6D-449B-9EBC-DE85B0AFB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160BD7-F1B0-4146-94DD-943422D96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6748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_mit_Keyvisual_im_P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210" t="41806" r="21776" b="9700"/>
          <a:stretch/>
        </p:blipFill>
        <p:spPr>
          <a:xfrm>
            <a:off x="597408" y="1123581"/>
            <a:ext cx="7935405" cy="517590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87552" y="1188732"/>
            <a:ext cx="7407176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87552" y="1671468"/>
            <a:ext cx="7407176" cy="3246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EE1536B-D72F-9F43-BFF5-361152D008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9506" y="3912118"/>
            <a:ext cx="399825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9C9E519-5629-154E-9EDA-9F1D7E0980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9505" y="4287986"/>
            <a:ext cx="1772121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210" t="41806" r="21776" b="9700"/>
          <a:stretch/>
        </p:blipFill>
        <p:spPr>
          <a:xfrm>
            <a:off x="597407" y="4712861"/>
            <a:ext cx="7935405" cy="2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00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 userDrawn="1">
          <p15:clr>
            <a:srgbClr val="FBAE40"/>
          </p15:clr>
        </p15:guide>
        <p15:guide id="4" orient="horz" pos="291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40BCAA-80F4-4478-AD62-60F91FC10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DC811C-75AE-4701-9432-966EB6F00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CEA6A6C-15AA-40E3-9458-E4C09CACB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BB97E36-37FE-4182-8CF5-EC8C26608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11.03.2022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8D9655F-0100-40B9-A209-CF49DE6F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07D8DE2-405A-44E0-ABA7-4E5705C9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3828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3E861-0CE6-4A5A-A15A-5DF317F04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77240-D8AD-417E-977D-4355556BF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2CC7F7A-07D4-48CF-8905-9BCC8FC11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959FD2C-4922-48FA-A74C-F2051FF91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ACD4C03-DEBE-476F-8570-6B595B1A3E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A5E8B77-78A7-4098-B9E1-DBEC8421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11.03.2022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5734EC3-C01E-44D2-B546-50A9555AC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3A31936-7F69-476D-BF26-CB425C89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5788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144E26-FFB7-4937-AD8B-137136642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D90F7A-DACA-4CFE-B764-248D9210E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11.03.2022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857594-9200-4411-A383-12E438D29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B7EF5A-C5B0-435F-B394-F04BE668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668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8241682-03D1-45A4-AE8C-591BE10B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11.03.2022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D109ECD-9450-4EE5-8FCC-8B6C45401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D0694C-4FC0-4840-B4A2-08DF4B1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001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D559AA-A20C-4034-B233-5843EF6B9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726003-7028-4330-B5A0-948F6AF43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78A65E-A040-4C08-922F-BD16E90FC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F23EE32-EFEA-4F94-98DE-AC155A1D6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11.03.2022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2C381A-11DB-4881-90B2-1F1C976AD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E98F83-6AC9-49A2-8A0A-0F4F41FA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681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2F224-DD9B-4EE4-BBA4-437E417EC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35B58E6-8C2E-47E6-8384-88FE3951E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0D7C9EE-3C57-4BF4-99B4-F40631361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04E8D20-3647-420D-A57D-A3DE42F9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11.03.2022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CCF3B70-BF1A-40E0-823C-4E7DC8352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D995C25-0B68-4A76-A327-2FF4FEDDD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047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63981C-C883-4FC5-9FA0-E63F30A08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6999ED3-B4E7-48DF-B563-C0A36DAEF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65E2E5-1DC6-4E4E-AC7D-422B427B9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11.03.2022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1F1818-312C-4DEB-850C-726E081A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C6F1DB-2B35-47F0-9DC2-4C2562841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7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DFDB47B-D5F2-4CD9-A65A-65A79312E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832EFD9-3701-4439-84E0-BB8D6B4CD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BA8FCF-F455-4E1A-993A-BBE448EC1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11.03.2022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3BBE19-E7DD-469D-9ECD-1842A2E11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43D79F-7EDA-4A3F-84A8-29015F904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78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mit_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1D6AE9A-6707-104A-903A-662D6A58B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883" t="46315" r="4712" b="1825"/>
          <a:stretch/>
        </p:blipFill>
        <p:spPr>
          <a:xfrm>
            <a:off x="-112295" y="-115747"/>
            <a:ext cx="9372042" cy="5370654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98838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</p:spTree>
    <p:extLst>
      <p:ext uri="{BB962C8B-B14F-4D97-AF65-F5344CB8AC3E}">
        <p14:creationId xmlns:p14="http://schemas.microsoft.com/office/powerpoint/2010/main" val="2326242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 userDrawn="1">
          <p15:clr>
            <a:srgbClr val="FBAE40"/>
          </p15:clr>
        </p15:guide>
        <p15:guide id="2" pos="36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hlussfolie_mit_Keyvisual_im_P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2617" t="37669" r="37345" b="24527"/>
          <a:stretch/>
        </p:blipFill>
        <p:spPr>
          <a:xfrm>
            <a:off x="576262" y="1058863"/>
            <a:ext cx="7956551" cy="3565525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E3697CF-F509-1E40-9750-D195256D74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158807" y="3427858"/>
            <a:ext cx="1955240" cy="656779"/>
          </a:xfrm>
          <a:prstGeom prst="rect">
            <a:avLst/>
          </a:prstGeom>
        </p:spPr>
      </p:pic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4143453E-A24A-D748-91E3-3BE0B033D9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3912118"/>
            <a:ext cx="360044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82E727C1-573A-034B-A94F-51C998FD8D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287986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7356BA4-41D0-4A46-A02B-6A78F79A8DE8}"/>
              </a:ext>
            </a:extLst>
          </p:cNvPr>
          <p:cNvSpPr/>
          <p:nvPr userDrawn="1"/>
        </p:nvSpPr>
        <p:spPr>
          <a:xfrm>
            <a:off x="-394574" y="2303888"/>
            <a:ext cx="3921651" cy="3194999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75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>
          <p15:clr>
            <a:srgbClr val="FBAE40"/>
          </p15:clr>
        </p15:guide>
        <p15:guide id="4" orient="horz" pos="291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6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219201"/>
            <a:ext cx="6576732" cy="299386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50000"/>
              </a:lnSpc>
              <a:spcBef>
                <a:spcPts val="300"/>
              </a:spcBef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21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50000"/>
              </a:lnSpc>
              <a:spcBef>
                <a:spcPts val="0"/>
              </a:spcBef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9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50000"/>
              </a:lnSpc>
              <a:buClr>
                <a:srgbClr val="71AD2A"/>
              </a:buClr>
              <a:buFont typeface="Wingdings" pitchFamily="2" charset="2"/>
              <a:buChar char="§"/>
              <a:defRPr sz="17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Wingdings" pitchFamily="2" charset="2"/>
              <a:buChar char="§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81964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428625"/>
            <a:ext cx="6558803" cy="495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14">
            <a:extLst>
              <a:ext uri="{FF2B5EF4-FFF2-40B4-BE49-F238E27FC236}">
                <a16:creationId xmlns:a16="http://schemas.microsoft.com/office/drawing/2014/main" id="{25C72EC8-14E5-3B4D-8C02-FBC2E74CD8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2828" y="1295395"/>
            <a:ext cx="3057525" cy="31975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rgbClr val="7AB800"/>
              </a:buClr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>
              <a:buClr>
                <a:srgbClr val="7AB800"/>
              </a:buClr>
              <a:buFont typeface="Symbol" panose="05050102010706020507" pitchFamily="18" charset="2"/>
              <a:buChar char="-"/>
              <a:defRPr sz="1600"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25C72EC8-14E5-3B4D-8C02-FBC2E74CD8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1550" y="1295396"/>
            <a:ext cx="3057525" cy="31975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rgbClr val="7AB800"/>
              </a:buClr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>
              <a:buClr>
                <a:srgbClr val="7AB800"/>
              </a:buClr>
              <a:buFont typeface="Symbol" panose="05050102010706020507" pitchFamily="18" charset="2"/>
              <a:buChar char="-"/>
              <a:defRPr sz="1600">
                <a:latin typeface="+mn-lt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3766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_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9466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8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742560"/>
            <a:ext cx="6594662" cy="247050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50000"/>
              </a:lnSpc>
              <a:spcBef>
                <a:spcPts val="300"/>
              </a:spcBef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21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50000"/>
              </a:lnSpc>
              <a:spcBef>
                <a:spcPts val="0"/>
              </a:spcBef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9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50000"/>
              </a:lnSpc>
              <a:buClr>
                <a:srgbClr val="71AD2A"/>
              </a:buClr>
              <a:buFont typeface="Wingdings" panose="05000000000000000000" pitchFamily="2" charset="2"/>
              <a:buChar char="§"/>
              <a:defRPr sz="17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Systemschrift"/>
              <a:buChar char="+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Systemschrift"/>
              <a:buChar char="+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 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960326" y="1248857"/>
            <a:ext cx="6594662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 err="1"/>
              <a:t>txtformat</a:t>
            </a:r>
            <a:r>
              <a:rPr lang="de-DE" dirty="0"/>
              <a:t> bearbeiten</a:t>
            </a:r>
          </a:p>
        </p:txBody>
      </p:sp>
    </p:spTree>
    <p:extLst>
      <p:ext uri="{BB962C8B-B14F-4D97-AF65-F5344CB8AC3E}">
        <p14:creationId xmlns:p14="http://schemas.microsoft.com/office/powerpoint/2010/main" val="896430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Ueberschrif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1416" y="605533"/>
            <a:ext cx="661077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61416" y="1254823"/>
            <a:ext cx="6610772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platzhalter 14"/>
          <p:cNvSpPr>
            <a:spLocks noGrp="1"/>
          </p:cNvSpPr>
          <p:nvPr>
            <p:ph type="body" sz="quarter" idx="15"/>
          </p:nvPr>
        </p:nvSpPr>
        <p:spPr>
          <a:xfrm>
            <a:off x="961416" y="1783461"/>
            <a:ext cx="6610772" cy="243721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63752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971550" y="1174768"/>
            <a:ext cx="6612591" cy="29565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617855"/>
            <a:ext cx="6612591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400" b="1"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 err="1"/>
              <a:t>tformat</a:t>
            </a:r>
            <a:r>
              <a:rPr lang="de-DE" dirty="0"/>
              <a:t> bearbeiten</a:t>
            </a:r>
          </a:p>
        </p:txBody>
      </p:sp>
    </p:spTree>
    <p:extLst>
      <p:ext uri="{BB962C8B-B14F-4D97-AF65-F5344CB8AC3E}">
        <p14:creationId xmlns:p14="http://schemas.microsoft.com/office/powerpoint/2010/main" val="3839371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>
            <a:extLst>
              <a:ext uri="{FF2B5EF4-FFF2-40B4-BE49-F238E27FC236}">
                <a16:creationId xmlns:a16="http://schemas.microsoft.com/office/drawing/2014/main" id="{CC183D64-BBAA-904A-97C3-8E4BA257885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6" y="377825"/>
            <a:ext cx="235743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8" r:id="rId2"/>
    <p:sldLayoutId id="2147483679" r:id="rId3"/>
    <p:sldLayoutId id="2147483699" r:id="rId4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2" userDrawn="1">
          <p15:clr>
            <a:srgbClr val="F26B43"/>
          </p15:clr>
        </p15:guide>
        <p15:guide id="2" orient="horz" pos="41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7356BA4-41D0-4A46-A02B-6A78F79A8DE8}"/>
              </a:ext>
            </a:extLst>
          </p:cNvPr>
          <p:cNvSpPr/>
          <p:nvPr userDrawn="1"/>
        </p:nvSpPr>
        <p:spPr>
          <a:xfrm>
            <a:off x="8420846" y="-68293"/>
            <a:ext cx="777298" cy="5279775"/>
          </a:xfrm>
          <a:prstGeom prst="rect">
            <a:avLst/>
          </a:prstGeom>
          <a:solidFill>
            <a:srgbClr val="7AB8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Ellipse 3"/>
          <p:cNvSpPr/>
          <p:nvPr userDrawn="1"/>
        </p:nvSpPr>
        <p:spPr>
          <a:xfrm>
            <a:off x="7930620" y="154219"/>
            <a:ext cx="1146562" cy="115197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" name="Ellipse 1"/>
          <p:cNvSpPr/>
          <p:nvPr userDrawn="1"/>
        </p:nvSpPr>
        <p:spPr>
          <a:xfrm>
            <a:off x="7046259" y="508000"/>
            <a:ext cx="923542" cy="950259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platzhalter 4"/>
          <p:cNvSpPr txBox="1">
            <a:spLocks/>
          </p:cNvSpPr>
          <p:nvPr userDrawn="1"/>
        </p:nvSpPr>
        <p:spPr>
          <a:xfrm>
            <a:off x="49249" y="4918152"/>
            <a:ext cx="7595616" cy="2133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l"/>
            <a:r>
              <a:rPr lang="de-DE" sz="900" b="1" dirty="0">
                <a:ln>
                  <a:noFill/>
                </a:ln>
                <a:solidFill>
                  <a:srgbClr val="7AB800"/>
                </a:solidFill>
                <a:latin typeface="+mn-lt"/>
                <a:cs typeface="Arial" panose="020B0604020202020204" pitchFamily="34" charset="0"/>
              </a:rPr>
              <a:t>www.garten-klima.de</a:t>
            </a:r>
          </a:p>
        </p:txBody>
      </p:sp>
      <p:sp>
        <p:nvSpPr>
          <p:cNvPr id="9" name="Titelplatzhalter 4"/>
          <p:cNvSpPr txBox="1">
            <a:spLocks/>
          </p:cNvSpPr>
          <p:nvPr userDrawn="1"/>
        </p:nvSpPr>
        <p:spPr>
          <a:xfrm>
            <a:off x="8366222" y="4896816"/>
            <a:ext cx="837898" cy="234696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900" b="0" dirty="0">
                <a:latin typeface="+mn-lt"/>
                <a:cs typeface="Arial" panose="020B0604020202020204" pitchFamily="34" charset="0"/>
              </a:rPr>
              <a:t>Seite </a:t>
            </a:r>
            <a:fld id="{1A5B88D0-3AD2-45F2-B417-8A795343CD4D}" type="slidenum">
              <a:rPr lang="de-DE" sz="900" b="0" smtClean="0">
                <a:latin typeface="+mn-lt"/>
                <a:cs typeface="Arial" panose="020B0604020202020204" pitchFamily="34" charset="0"/>
              </a:rPr>
              <a:t>‹Nr.›</a:t>
            </a:fld>
            <a:r>
              <a:rPr lang="de-DE" sz="900" b="0">
                <a:latin typeface="+mn-lt"/>
                <a:cs typeface="Arial" panose="020B0604020202020204" pitchFamily="34" charset="0"/>
              </a:rPr>
              <a:t>/</a:t>
            </a:r>
            <a:r>
              <a:rPr lang="de-DE" sz="900" b="0" smtClean="0">
                <a:latin typeface="+mn-lt"/>
                <a:cs typeface="Arial" panose="020B0604020202020204" pitchFamily="34" charset="0"/>
              </a:rPr>
              <a:t>52</a:t>
            </a:r>
            <a:endParaRPr lang="de-DE" sz="900" b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elplatzhalter 4"/>
          <p:cNvSpPr txBox="1">
            <a:spLocks/>
          </p:cNvSpPr>
          <p:nvPr userDrawn="1"/>
        </p:nvSpPr>
        <p:spPr>
          <a:xfrm>
            <a:off x="8342318" y="1306189"/>
            <a:ext cx="862282" cy="72263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 baseline="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900" dirty="0" err="1">
                <a:latin typeface="+mn-lt"/>
                <a:cs typeface="Arial" panose="020B0604020202020204" pitchFamily="34" charset="0"/>
              </a:rPr>
              <a:t>GartenKlimA</a:t>
            </a:r>
            <a:r>
              <a:rPr lang="de-DE" sz="900" dirty="0">
                <a:latin typeface="+mn-lt"/>
                <a:cs typeface="Arial" panose="020B0604020202020204" pitchFamily="34" charset="0"/>
              </a:rPr>
              <a:t> </a:t>
            </a:r>
          </a:p>
          <a:p>
            <a:endParaRPr lang="de-DE" sz="500" b="0" dirty="0">
              <a:latin typeface="+mn-lt"/>
              <a:cs typeface="Arial" panose="020B0604020202020204" pitchFamily="34" charset="0"/>
            </a:endParaRPr>
          </a:p>
          <a:p>
            <a:r>
              <a:rPr lang="de-DE" sz="900" b="0" dirty="0">
                <a:latin typeface="+mn-lt"/>
                <a:cs typeface="Arial" panose="020B0604020202020204" pitchFamily="34" charset="0"/>
              </a:rPr>
              <a:t>Gartenarbeit und Gesundheit</a:t>
            </a:r>
            <a:endParaRPr lang="de-DE" sz="800" b="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952" y="68489"/>
            <a:ext cx="1218543" cy="130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3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4" r:id="rId2"/>
    <p:sldLayoutId id="2147483700" r:id="rId3"/>
    <p:sldLayoutId id="2147483692" r:id="rId4"/>
    <p:sldLayoutId id="2147483693" r:id="rId5"/>
    <p:sldLayoutId id="2147483695" r:id="rId6"/>
    <p:sldLayoutId id="2147483696" r:id="rId7"/>
    <p:sldLayoutId id="2147483697" r:id="rId8"/>
    <p:sldLayoutId id="2147483714" r:id="rId9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1600" b="1" kern="1200">
          <a:solidFill>
            <a:schemeClr val="bg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0" indent="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12">
          <p15:clr>
            <a:srgbClr val="F26B43"/>
          </p15:clr>
        </p15:guide>
        <p15:guide id="2" orient="horz" pos="41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5" r:id="rId3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3EB606-ACAD-4DE3-9685-0F62BEFF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2F3CB3-0A83-40D0-9076-4677CA098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36B161-AECB-4DCD-B1CB-48288314E1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3AD6B-AB68-4A2E-9CD1-BB4BEA3E3DF7}" type="datetimeFigureOut">
              <a:rPr lang="de-DE" smtClean="0"/>
              <a:t>11.03.2022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97B1D4-2EDC-47C0-9D76-0CB99F5A0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EC7AE6-D95C-4965-8B68-79ECBBE64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44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bfs.de/DE/themen/opt/uv/uv-index/aktuelle-tagesverlaeufe/aktuell_node.html" TargetMode="Externa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19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7.jp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19906E-73AD-AC40-98D6-8AC96C670D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658" y="1182386"/>
            <a:ext cx="7874094" cy="452438"/>
          </a:xfrm>
        </p:spPr>
        <p:txBody>
          <a:bodyPr/>
          <a:lstStyle/>
          <a:p>
            <a:pPr algn="ctr"/>
            <a:r>
              <a:rPr lang="de-DE" dirty="0" err="1">
                <a:latin typeface="+mj-lt"/>
              </a:rPr>
              <a:t>GartenKlimA</a:t>
            </a:r>
            <a:r>
              <a:rPr lang="de-DE" dirty="0">
                <a:latin typeface="+mj-lt"/>
              </a:rPr>
              <a:t> - Klimawandel im Freizeitgartenbau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F6B74-95A2-394E-8500-EFBF025EB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1658" y="1683357"/>
            <a:ext cx="7874094" cy="381000"/>
          </a:xfrm>
        </p:spPr>
        <p:txBody>
          <a:bodyPr/>
          <a:lstStyle/>
          <a:p>
            <a:pPr algn="ctr"/>
            <a:r>
              <a:rPr lang="de-DE" sz="2400" b="1" dirty="0">
                <a:latin typeface="+mj-lt"/>
              </a:rPr>
              <a:t>Gartenarbeit und Gesundheit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B0086B-DE50-4E43-874D-932846BCED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658" y="4753976"/>
            <a:ext cx="7874094" cy="233363"/>
          </a:xfrm>
        </p:spPr>
        <p:txBody>
          <a:bodyPr/>
          <a:lstStyle/>
          <a:p>
            <a:pPr algn="ctr"/>
            <a:r>
              <a:rPr lang="de-DE" sz="1400" b="1" dirty="0" err="1">
                <a:latin typeface="+mn-lt"/>
              </a:rPr>
              <a:t>GartenKlimA</a:t>
            </a:r>
            <a:r>
              <a:rPr lang="de-DE" sz="1400" b="1" dirty="0">
                <a:latin typeface="+mn-lt"/>
              </a:rPr>
              <a:t>  -  mehr unter www.garten-klima.de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381" y="159560"/>
            <a:ext cx="2740371" cy="54913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78" y="3647209"/>
            <a:ext cx="1203159" cy="1063398"/>
          </a:xfrm>
          <a:prstGeom prst="rect">
            <a:avLst/>
          </a:prstGeom>
          <a:noFill/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5" b="14488"/>
          <a:stretch/>
        </p:blipFill>
        <p:spPr>
          <a:xfrm>
            <a:off x="2513997" y="2021097"/>
            <a:ext cx="3657600" cy="2667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9E54E1E-3AE9-46DE-9E3B-8B91EAB7A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141" y="387753"/>
            <a:ext cx="678322" cy="2893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57F94B3-11C9-4B8F-BC77-CEC981E2DE20}"/>
              </a:ext>
            </a:extLst>
          </p:cNvPr>
          <p:cNvSpPr txBox="1"/>
          <p:nvPr/>
        </p:nvSpPr>
        <p:spPr>
          <a:xfrm>
            <a:off x="5228302" y="4397871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3991997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Hitzewellen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</a:pPr>
            <a:r>
              <a:rPr lang="de-DE" dirty="0"/>
              <a:t>In der jüngeren Vergangenheit zunehmende </a:t>
            </a:r>
            <a:br>
              <a:rPr lang="de-DE" dirty="0"/>
            </a:br>
            <a:r>
              <a:rPr lang="de-DE" dirty="0"/>
              <a:t>Häufigkeit und Intensität von Hitzewellen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</a:pPr>
            <a:r>
              <a:rPr lang="de-DE" dirty="0"/>
              <a:t>Belastung insbesondere für Herz-Kreislauf-System und Atemwege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2682544"/>
            <a:ext cx="5550622" cy="223466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63" y="2351989"/>
            <a:ext cx="574243" cy="169156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295" y="226290"/>
            <a:ext cx="1518036" cy="140829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D620DD0-0979-4D21-AF72-50CD6DBF8FE3}"/>
              </a:ext>
            </a:extLst>
          </p:cNvPr>
          <p:cNvSpPr txBox="1"/>
          <p:nvPr/>
        </p:nvSpPr>
        <p:spPr>
          <a:xfrm>
            <a:off x="8560469" y="2679541"/>
            <a:ext cx="461665" cy="1245990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Hitze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0FCEF40-CAC6-4C44-A219-F2A7723CF8C7}"/>
              </a:ext>
            </a:extLst>
          </p:cNvPr>
          <p:cNvSpPr txBox="1"/>
          <p:nvPr/>
        </p:nvSpPr>
        <p:spPr>
          <a:xfrm>
            <a:off x="6540047" y="4191796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(12)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5641BD5-277C-46EC-A37F-38F794F12147}"/>
              </a:ext>
            </a:extLst>
          </p:cNvPr>
          <p:cNvSpPr txBox="1"/>
          <p:nvPr/>
        </p:nvSpPr>
        <p:spPr>
          <a:xfrm>
            <a:off x="7627594" y="3873200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(11)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3482170-688D-4F5B-ACDB-46BFDE181220}"/>
              </a:ext>
            </a:extLst>
          </p:cNvPr>
          <p:cNvSpPr txBox="1"/>
          <p:nvPr/>
        </p:nvSpPr>
        <p:spPr>
          <a:xfrm>
            <a:off x="7212919" y="1318667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(10)</a:t>
            </a:r>
          </a:p>
        </p:txBody>
      </p:sp>
      <p:sp>
        <p:nvSpPr>
          <p:cNvPr id="4" name="Rechteck 3"/>
          <p:cNvSpPr/>
          <p:nvPr/>
        </p:nvSpPr>
        <p:spPr>
          <a:xfrm>
            <a:off x="962640" y="4088644"/>
            <a:ext cx="140019" cy="31859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05435" y="4084960"/>
            <a:ext cx="3585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700" b="1" smtClean="0">
                <a:latin typeface="+mn-lt"/>
              </a:rPr>
              <a:t>d</a:t>
            </a:r>
            <a:endParaRPr lang="de-DE" sz="1700" b="1" dirty="0" smtClean="0"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 rot="20505303">
            <a:off x="5585012" y="2564900"/>
            <a:ext cx="4388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300" smtClean="0">
                <a:latin typeface="+mn-lt"/>
              </a:rPr>
              <a:t>,</a:t>
            </a:r>
            <a:endParaRPr lang="de-DE" sz="23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636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Thermoregulierung des Körpers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3946133" y="1250386"/>
            <a:ext cx="3590925" cy="3317875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ts val="1200"/>
              </a:spcBef>
              <a:buClr>
                <a:srgbClr val="78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chemeClr val="tx1"/>
                </a:solidFill>
              </a:rPr>
              <a:t>Thermorezeptoren nehmen Temperaturanstieg wahr</a:t>
            </a:r>
          </a:p>
          <a:p>
            <a:pPr marL="342900" indent="-342900">
              <a:spcBef>
                <a:spcPts val="1200"/>
              </a:spcBef>
              <a:buClr>
                <a:srgbClr val="78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chemeClr val="tx1"/>
                </a:solidFill>
              </a:rPr>
              <a:t>Information wird an das Temperatur-Regulierungs-Zentrum im Gehirn weitergeleitet </a:t>
            </a:r>
          </a:p>
          <a:p>
            <a:pPr marL="342900" indent="-342900">
              <a:spcBef>
                <a:spcPts val="1200"/>
              </a:spcBef>
              <a:buClr>
                <a:srgbClr val="78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chemeClr val="tx1"/>
                </a:solidFill>
              </a:rPr>
              <a:t>Wärmeabgabe wird durch stärkere </a:t>
            </a:r>
            <a:r>
              <a:rPr lang="de-DE" sz="1900" b="1" dirty="0">
                <a:solidFill>
                  <a:schemeClr val="tx1"/>
                </a:solidFill>
              </a:rPr>
              <a:t>Durchblutung</a:t>
            </a:r>
            <a:r>
              <a:rPr lang="de-DE" sz="1900" dirty="0">
                <a:solidFill>
                  <a:schemeClr val="tx1"/>
                </a:solidFill>
              </a:rPr>
              <a:t> der Haut und Anregung der </a:t>
            </a:r>
            <a:r>
              <a:rPr lang="de-DE" sz="1900" b="1" dirty="0">
                <a:solidFill>
                  <a:schemeClr val="tx1"/>
                </a:solidFill>
              </a:rPr>
              <a:t>Schweißproduktion</a:t>
            </a:r>
            <a:r>
              <a:rPr lang="de-DE" sz="1900" dirty="0">
                <a:solidFill>
                  <a:schemeClr val="tx1"/>
                </a:solidFill>
              </a:rPr>
              <a:t> veranlasst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26" y="1234793"/>
            <a:ext cx="2633654" cy="358787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A49D0E6-2034-448C-A9CC-E29474824B9B}"/>
              </a:ext>
            </a:extLst>
          </p:cNvPr>
          <p:cNvSpPr txBox="1"/>
          <p:nvPr/>
        </p:nvSpPr>
        <p:spPr>
          <a:xfrm>
            <a:off x="8560469" y="2679541"/>
            <a:ext cx="461665" cy="1245990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Hitze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46B5F0A-E8F4-4F23-A242-751238981F84}"/>
              </a:ext>
            </a:extLst>
          </p:cNvPr>
          <p:cNvSpPr txBox="1"/>
          <p:nvPr/>
        </p:nvSpPr>
        <p:spPr>
          <a:xfrm>
            <a:off x="2835622" y="4714947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(13)</a:t>
            </a:r>
          </a:p>
        </p:txBody>
      </p:sp>
    </p:spTree>
    <p:extLst>
      <p:ext uri="{BB962C8B-B14F-4D97-AF65-F5344CB8AC3E}">
        <p14:creationId xmlns:p14="http://schemas.microsoft.com/office/powerpoint/2010/main" val="3256423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66101BB-05D9-4077-A85E-E574662786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Hitzebedingte Erkrankungen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399D1C5-9A4D-430B-9407-5EB520DE4B42}"/>
              </a:ext>
            </a:extLst>
          </p:cNvPr>
          <p:cNvSpPr txBox="1"/>
          <p:nvPr/>
        </p:nvSpPr>
        <p:spPr>
          <a:xfrm>
            <a:off x="8560469" y="2679541"/>
            <a:ext cx="461665" cy="1245990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Hitze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59235" y="3840480"/>
            <a:ext cx="689480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latin typeface="+mj-lt"/>
              </a:rPr>
              <a:t>Körperliche Anstrengung </a:t>
            </a:r>
            <a:r>
              <a:rPr lang="de-DE" sz="1600" dirty="0">
                <a:latin typeface="+mj-lt"/>
              </a:rPr>
              <a:t>erhöht das Risiko für hitzebedingte Erkrankungen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latin typeface="+mj-lt"/>
              </a:rPr>
              <a:t>Bei ersten Anzeichen gilt: </a:t>
            </a:r>
            <a:r>
              <a:rPr lang="de-DE" sz="1600" b="1" dirty="0">
                <a:latin typeface="+mj-lt"/>
              </a:rPr>
              <a:t>Aktivitäten sofort einstellen</a:t>
            </a:r>
            <a:r>
              <a:rPr lang="de-DE" sz="1600" dirty="0">
                <a:latin typeface="+mj-lt"/>
              </a:rPr>
              <a:t>, an einen </a:t>
            </a:r>
            <a:r>
              <a:rPr lang="de-DE" sz="1600" b="1" dirty="0">
                <a:latin typeface="+mj-lt"/>
              </a:rPr>
              <a:t>kühlen</a:t>
            </a:r>
            <a:r>
              <a:rPr lang="de-DE" sz="1600" dirty="0">
                <a:latin typeface="+mj-lt"/>
              </a:rPr>
              <a:t> Ortbegeben, den Körper </a:t>
            </a:r>
            <a:r>
              <a:rPr lang="de-DE" sz="1600" b="1" dirty="0">
                <a:latin typeface="+mj-lt"/>
              </a:rPr>
              <a:t>aktiv kühlen </a:t>
            </a:r>
            <a:r>
              <a:rPr lang="de-DE" sz="1600" dirty="0">
                <a:latin typeface="+mj-lt"/>
              </a:rPr>
              <a:t>und viel </a:t>
            </a:r>
            <a:r>
              <a:rPr lang="de-DE" sz="1600" b="1" dirty="0">
                <a:latin typeface="+mj-lt"/>
              </a:rPr>
              <a:t>trinken</a:t>
            </a:r>
            <a:r>
              <a:rPr lang="de-DE" sz="1600" dirty="0">
                <a:latin typeface="+mj-lt"/>
              </a:rPr>
              <a:t>!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959235" y="3763227"/>
            <a:ext cx="6692327" cy="106244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3" y="1198577"/>
            <a:ext cx="5740733" cy="230521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162DB64-B76D-43DC-A821-3E3A5CC454A8}"/>
              </a:ext>
            </a:extLst>
          </p:cNvPr>
          <p:cNvSpPr txBox="1"/>
          <p:nvPr/>
        </p:nvSpPr>
        <p:spPr>
          <a:xfrm>
            <a:off x="6778699" y="3219254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(14)</a:t>
            </a:r>
          </a:p>
        </p:txBody>
      </p:sp>
    </p:spTree>
    <p:extLst>
      <p:ext uri="{BB962C8B-B14F-4D97-AF65-F5344CB8AC3E}">
        <p14:creationId xmlns:p14="http://schemas.microsoft.com/office/powerpoint/2010/main" val="1304522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Einflüsse auf die Temperaturtoleranz</a:t>
            </a:r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r="8458" b="7048"/>
          <a:stretch/>
        </p:blipFill>
        <p:spPr>
          <a:xfrm>
            <a:off x="5686698" y="1295397"/>
            <a:ext cx="2307772" cy="260604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9" t="24725" r="53883" b="55454"/>
          <a:stretch/>
        </p:blipFill>
        <p:spPr>
          <a:xfrm>
            <a:off x="4002539" y="1324261"/>
            <a:ext cx="1302230" cy="116959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/>
          <a:srcRect l="12237" t="9556" r="24460" b="6889"/>
          <a:stretch/>
        </p:blipFill>
        <p:spPr>
          <a:xfrm>
            <a:off x="4002539" y="2894193"/>
            <a:ext cx="1425392" cy="188135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4EAD112-4621-4123-A775-C410E3B98C90}"/>
              </a:ext>
            </a:extLst>
          </p:cNvPr>
          <p:cNvSpPr txBox="1"/>
          <p:nvPr/>
        </p:nvSpPr>
        <p:spPr>
          <a:xfrm>
            <a:off x="8560469" y="2679541"/>
            <a:ext cx="461665" cy="1245990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Hitze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4294967295"/>
          </p:nvPr>
        </p:nvSpPr>
        <p:spPr>
          <a:xfrm>
            <a:off x="971550" y="1295396"/>
            <a:ext cx="3057525" cy="3197595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78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chemeClr val="tx1"/>
                </a:solidFill>
              </a:rPr>
              <a:t>Gewohntes Klima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78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chemeClr val="tx1"/>
                </a:solidFill>
              </a:rPr>
              <a:t>Alter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78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chemeClr val="tx1"/>
                </a:solidFill>
              </a:rPr>
              <a:t>Vorerkrankungen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78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chemeClr val="tx1"/>
                </a:solidFill>
              </a:rPr>
              <a:t>Bestimmte Medikamente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78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chemeClr val="tx1"/>
                </a:solidFill>
              </a:rPr>
              <a:t>Übergewicht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78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chemeClr val="tx1"/>
                </a:solidFill>
              </a:rPr>
              <a:t>Alkoholkonsum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78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chemeClr val="tx1"/>
                </a:solidFill>
              </a:rPr>
              <a:t>Körperliche Anstrengung</a:t>
            </a:r>
            <a:endParaRPr lang="de-DE" dirty="0"/>
          </a:p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C30A5B-CE21-4D47-822E-BD7F0CFCC3B7}"/>
              </a:ext>
            </a:extLst>
          </p:cNvPr>
          <p:cNvSpPr txBox="1"/>
          <p:nvPr/>
        </p:nvSpPr>
        <p:spPr>
          <a:xfrm>
            <a:off x="5322439" y="4562934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(17)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A4A102B-C11B-4B98-9033-2C04FC0F7B3B}"/>
              </a:ext>
            </a:extLst>
          </p:cNvPr>
          <p:cNvSpPr txBox="1"/>
          <p:nvPr/>
        </p:nvSpPr>
        <p:spPr>
          <a:xfrm>
            <a:off x="7838848" y="3710087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(16)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6EBF458-DF7D-40E6-8AE5-4E49FEBD1167}"/>
              </a:ext>
            </a:extLst>
          </p:cNvPr>
          <p:cNvSpPr txBox="1"/>
          <p:nvPr/>
        </p:nvSpPr>
        <p:spPr>
          <a:xfrm>
            <a:off x="5149146" y="2180830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(15)</a:t>
            </a:r>
          </a:p>
        </p:txBody>
      </p:sp>
    </p:spTree>
    <p:extLst>
      <p:ext uri="{BB962C8B-B14F-4D97-AF65-F5344CB8AC3E}">
        <p14:creationId xmlns:p14="http://schemas.microsoft.com/office/powerpoint/2010/main" val="1337995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7B96F58-7CC1-40B5-B046-1D41C25124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0000" y="900000"/>
            <a:ext cx="7434000" cy="452438"/>
          </a:xfrm>
        </p:spPr>
        <p:txBody>
          <a:bodyPr/>
          <a:lstStyle/>
          <a:p>
            <a:r>
              <a:rPr lang="de-DE" sz="3200" dirty="0"/>
              <a:t>2.2  UV-Strahlung</a:t>
            </a:r>
          </a:p>
        </p:txBody>
      </p:sp>
    </p:spTree>
    <p:extLst>
      <p:ext uri="{BB962C8B-B14F-4D97-AF65-F5344CB8AC3E}">
        <p14:creationId xmlns:p14="http://schemas.microsoft.com/office/powerpoint/2010/main" val="498370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Filterwirkung der Ozonschicht</a:t>
            </a:r>
          </a:p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54" y="963991"/>
            <a:ext cx="3318671" cy="403458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F777FE8-7484-448D-B7A8-823CC105962E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UV-Strahlung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CADB6316-6D6A-45DE-919D-A451C744E5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4017" y="1714236"/>
            <a:ext cx="3496369" cy="2993860"/>
          </a:xfrm>
        </p:spPr>
        <p:txBody>
          <a:bodyPr>
            <a:normAutofit/>
          </a:bodyPr>
          <a:lstStyle/>
          <a:p>
            <a:pPr marL="361950" indent="-360363">
              <a:lnSpc>
                <a:spcPct val="100000"/>
              </a:lnSpc>
              <a:spcAft>
                <a:spcPts val="600"/>
              </a:spcAft>
            </a:pPr>
            <a:r>
              <a:rPr lang="de-DE" sz="1900" dirty="0"/>
              <a:t>Ozonschicht hält einen großen Teil der schädlichen UV-Strahlung vom Erdboden fern</a:t>
            </a:r>
          </a:p>
          <a:p>
            <a:pPr marL="361950" indent="-360363">
              <a:lnSpc>
                <a:spcPct val="100000"/>
              </a:lnSpc>
              <a:spcAft>
                <a:spcPts val="600"/>
              </a:spcAft>
            </a:pPr>
            <a:r>
              <a:rPr lang="de-DE" sz="1900" dirty="0"/>
              <a:t>Anthropogene Emissionen führen zur Abnahme der Ozon-Schicht</a:t>
            </a:r>
          </a:p>
          <a:p>
            <a:pPr marL="715963" lvl="1" indent="-354013">
              <a:lnSpc>
                <a:spcPct val="100000"/>
              </a:lnSpc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dirty="0"/>
              <a:t>Zunehmende UV-Belastung am Erdboden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EBE307C-0716-41D4-8229-F908BFCEDB09}"/>
              </a:ext>
            </a:extLst>
          </p:cNvPr>
          <p:cNvSpPr txBox="1"/>
          <p:nvPr/>
        </p:nvSpPr>
        <p:spPr>
          <a:xfrm>
            <a:off x="3910538" y="4783130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(18)</a:t>
            </a:r>
          </a:p>
        </p:txBody>
      </p:sp>
    </p:spTree>
    <p:extLst>
      <p:ext uri="{BB962C8B-B14F-4D97-AF65-F5344CB8AC3E}">
        <p14:creationId xmlns:p14="http://schemas.microsoft.com/office/powerpoint/2010/main" val="4095046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Einflüsse auf die Intensität der UV-Strahlung</a:t>
            </a:r>
          </a:p>
          <a:p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B6A9CEB-DC53-41E7-AD37-D6E98D48F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288" y="1094629"/>
            <a:ext cx="4754808" cy="393733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8B88C73-DC25-4AA1-B015-ECDB904B1A26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UV-Strahlung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57FDD44-AA8C-4A5C-80A1-106AB8549AB3}"/>
              </a:ext>
            </a:extLst>
          </p:cNvPr>
          <p:cNvSpPr txBox="1"/>
          <p:nvPr/>
        </p:nvSpPr>
        <p:spPr>
          <a:xfrm>
            <a:off x="6548439" y="4866966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(19)</a:t>
            </a:r>
          </a:p>
        </p:txBody>
      </p:sp>
    </p:spTree>
    <p:extLst>
      <p:ext uri="{BB962C8B-B14F-4D97-AF65-F5344CB8AC3E}">
        <p14:creationId xmlns:p14="http://schemas.microsoft.com/office/powerpoint/2010/main" val="1115212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Wirkung von UV-Strahlung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D3012E1-7DEF-4C60-AB13-88DF49970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998" y="923925"/>
            <a:ext cx="5370163" cy="271257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565FFBE-B9E0-44CD-AE27-627AFE60E8E5}"/>
              </a:ext>
            </a:extLst>
          </p:cNvPr>
          <p:cNvSpPr txBox="1"/>
          <p:nvPr/>
        </p:nvSpPr>
        <p:spPr>
          <a:xfrm>
            <a:off x="1147397" y="4130100"/>
            <a:ext cx="5802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+mn-lt"/>
              </a:rPr>
              <a:t>Beim Auftreffen auf die Haut ist die energiereiche UV-Strahlung in der Lage Zellstrukturen zu verändern und das Erbgut zu schädigen! 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47300E9-3EF8-4D4E-B7A3-A4E9A7B9EAE2}"/>
              </a:ext>
            </a:extLst>
          </p:cNvPr>
          <p:cNvSpPr/>
          <p:nvPr/>
        </p:nvSpPr>
        <p:spPr>
          <a:xfrm>
            <a:off x="1041009" y="4058529"/>
            <a:ext cx="5802044" cy="719650"/>
          </a:xfrm>
          <a:prstGeom prst="roundRect">
            <a:avLst/>
          </a:prstGeom>
          <a:ln w="28575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CB923F4-9968-4B50-AC8E-841C2CEF8B48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UV-Strahlung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66E41D8-AF86-4209-B411-88FAC12A5B8D}"/>
              </a:ext>
            </a:extLst>
          </p:cNvPr>
          <p:cNvSpPr txBox="1"/>
          <p:nvPr/>
        </p:nvSpPr>
        <p:spPr>
          <a:xfrm>
            <a:off x="6316574" y="3480605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(20)</a:t>
            </a:r>
          </a:p>
        </p:txBody>
      </p:sp>
    </p:spTree>
    <p:extLst>
      <p:ext uri="{BB962C8B-B14F-4D97-AF65-F5344CB8AC3E}">
        <p14:creationId xmlns:p14="http://schemas.microsoft.com/office/powerpoint/2010/main" val="167144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876" y="2790877"/>
            <a:ext cx="2875113" cy="1811715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029362-AD1F-4FA8-B1E0-34B2AA3A53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Sonnenbrand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4C435EE-F46A-4A50-8BB8-CC658DA12D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49" y="1219201"/>
            <a:ext cx="3902793" cy="3328523"/>
          </a:xfrm>
        </p:spPr>
        <p:txBody>
          <a:bodyPr>
            <a:normAutofit/>
          </a:bodyPr>
          <a:lstStyle/>
          <a:p>
            <a:pPr marL="361950" indent="-360363">
              <a:lnSpc>
                <a:spcPct val="100000"/>
              </a:lnSpc>
              <a:spcBef>
                <a:spcPts val="1200"/>
              </a:spcBef>
            </a:pPr>
            <a:r>
              <a:rPr lang="de-DE" sz="1900" dirty="0"/>
              <a:t>Besondere Gefahr im Frühjahr</a:t>
            </a:r>
          </a:p>
          <a:p>
            <a:pPr marL="715963" lvl="1" indent="-354013">
              <a:lnSpc>
                <a:spcPct val="100000"/>
              </a:lnSpc>
              <a:spcBef>
                <a:spcPts val="1200"/>
              </a:spcBef>
            </a:pPr>
            <a:r>
              <a:rPr lang="de-DE" sz="1700" dirty="0"/>
              <a:t>Mangelnde Vorsicht</a:t>
            </a:r>
          </a:p>
          <a:p>
            <a:pPr marL="715963" lvl="1" indent="-354013">
              <a:lnSpc>
                <a:spcPct val="100000"/>
              </a:lnSpc>
              <a:spcBef>
                <a:spcPts val="1200"/>
              </a:spcBef>
            </a:pPr>
            <a:r>
              <a:rPr lang="de-DE" sz="1700" dirty="0"/>
              <a:t>Erhöhte Empfindlichkeit nach winterlicher „Abstinenz“</a:t>
            </a:r>
          </a:p>
          <a:p>
            <a:pPr marL="361950" indent="-360363">
              <a:lnSpc>
                <a:spcPct val="100000"/>
              </a:lnSpc>
              <a:spcBef>
                <a:spcPts val="1200"/>
              </a:spcBef>
            </a:pPr>
            <a:r>
              <a:rPr lang="de-DE" sz="1900" dirty="0"/>
              <a:t>Nach der vorübergehenden</a:t>
            </a:r>
            <a:r>
              <a:rPr lang="de-DE" sz="1900" b="1" dirty="0"/>
              <a:t/>
            </a:r>
            <a:br>
              <a:rPr lang="de-DE" sz="1900" b="1" dirty="0"/>
            </a:br>
            <a:r>
              <a:rPr lang="de-DE" sz="1900" b="1" dirty="0"/>
              <a:t>Entzündung </a:t>
            </a:r>
            <a:r>
              <a:rPr lang="de-DE" sz="1900" dirty="0"/>
              <a:t>der Haut sind latente </a:t>
            </a:r>
            <a:br>
              <a:rPr lang="de-DE" sz="1900" dirty="0"/>
            </a:br>
            <a:r>
              <a:rPr lang="de-DE" sz="1900" b="1" dirty="0"/>
              <a:t>Schäden im Erbgut </a:t>
            </a:r>
            <a:r>
              <a:rPr lang="de-DE" sz="1900" dirty="0"/>
              <a:t>möglich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688" y="668683"/>
            <a:ext cx="1052406" cy="103394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563" y="1850196"/>
            <a:ext cx="1247372" cy="163917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953" y="1926944"/>
            <a:ext cx="1247372" cy="163917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09" y="1751815"/>
            <a:ext cx="1247372" cy="163917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A559CE0-A265-4F88-A162-89E71E0622AA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UV-Strahlung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5D9636C-3422-4D9B-BDC1-E116D983ED2B}"/>
              </a:ext>
            </a:extLst>
          </p:cNvPr>
          <p:cNvSpPr txBox="1"/>
          <p:nvPr/>
        </p:nvSpPr>
        <p:spPr>
          <a:xfrm>
            <a:off x="7397299" y="4255887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(21)</a:t>
            </a:r>
          </a:p>
        </p:txBody>
      </p:sp>
    </p:spTree>
    <p:extLst>
      <p:ext uri="{BB962C8B-B14F-4D97-AF65-F5344CB8AC3E}">
        <p14:creationId xmlns:p14="http://schemas.microsoft.com/office/powerpoint/2010/main" val="3306289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Hautkrebsneuerkrankungen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01" y="1065382"/>
            <a:ext cx="5875742" cy="2847714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026090" y="4102744"/>
            <a:ext cx="5571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latin typeface="+mn-lt"/>
              </a:rPr>
              <a:t>Altersstandardisierte Neuerkrankungsraten für das maligne Melanom der Haut in Deutschland, Skandinavien und den USA nach Geschlecht im Zeitraum 1970–2014 </a:t>
            </a:r>
            <a:r>
              <a:rPr lang="de-DE" sz="800" dirty="0">
                <a:latin typeface="+mn-lt"/>
              </a:rPr>
              <a:t>(22)</a:t>
            </a:r>
            <a:endParaRPr lang="de-DE" sz="1200" dirty="0">
              <a:latin typeface="+mn-lt"/>
            </a:endParaRP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32D4E1B1-8B24-4B7F-8584-E0246D21F40A}"/>
              </a:ext>
            </a:extLst>
          </p:cNvPr>
          <p:cNvCxnSpPr>
            <a:cxnSpLocks/>
          </p:cNvCxnSpPr>
          <p:nvPr/>
        </p:nvCxnSpPr>
        <p:spPr>
          <a:xfrm flipV="1">
            <a:off x="2813538" y="1741734"/>
            <a:ext cx="1990578" cy="49940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E813F2A-B4CE-4729-A0C3-65DAFD1C23B3}"/>
              </a:ext>
            </a:extLst>
          </p:cNvPr>
          <p:cNvSpPr/>
          <p:nvPr/>
        </p:nvSpPr>
        <p:spPr>
          <a:xfrm>
            <a:off x="6780616" y="1671619"/>
            <a:ext cx="1350509" cy="1465476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C926DB4-C7C9-48F2-9F44-989128165064}"/>
              </a:ext>
            </a:extLst>
          </p:cNvPr>
          <p:cNvSpPr txBox="1"/>
          <p:nvPr/>
        </p:nvSpPr>
        <p:spPr>
          <a:xfrm>
            <a:off x="6780616" y="1742637"/>
            <a:ext cx="1362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Immer</a:t>
            </a:r>
            <a:r>
              <a:rPr lang="de-DE" sz="1600" b="1" dirty="0">
                <a:latin typeface="+mn-lt"/>
              </a:rPr>
              <a:t> mehr </a:t>
            </a:r>
            <a:r>
              <a:rPr lang="de-DE" sz="1600" b="1" dirty="0" err="1">
                <a:latin typeface="+mn-lt"/>
              </a:rPr>
              <a:t>Neuerkran-kungen</a:t>
            </a:r>
            <a:r>
              <a:rPr lang="de-DE" sz="1600" b="1" dirty="0">
                <a:latin typeface="+mn-lt"/>
              </a:rPr>
              <a:t> </a:t>
            </a:r>
            <a:r>
              <a:rPr lang="de-DE" sz="1600" dirty="0">
                <a:latin typeface="+mn-lt"/>
              </a:rPr>
              <a:t>in den letzten Jahren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E5A9E3B-1A6E-407F-BE5F-C0D2E79DA7FC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UV-Strahlung</a:t>
            </a:r>
          </a:p>
        </p:txBody>
      </p:sp>
    </p:spTree>
    <p:extLst>
      <p:ext uri="{BB962C8B-B14F-4D97-AF65-F5344CB8AC3E}">
        <p14:creationId xmlns:p14="http://schemas.microsoft.com/office/powerpoint/2010/main" val="1719087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Klimawandel und Gesundheit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93" y="1183615"/>
            <a:ext cx="5043481" cy="357412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1DC5928-EC75-4430-853E-DA0CD09300D3}"/>
              </a:ext>
            </a:extLst>
          </p:cNvPr>
          <p:cNvSpPr txBox="1"/>
          <p:nvPr/>
        </p:nvSpPr>
        <p:spPr>
          <a:xfrm>
            <a:off x="8426535" y="2286410"/>
            <a:ext cx="738664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Klimawandel und Gesundheit</a:t>
            </a:r>
          </a:p>
        </p:txBody>
      </p:sp>
      <p:sp>
        <p:nvSpPr>
          <p:cNvPr id="4" name="Ellipse 3"/>
          <p:cNvSpPr/>
          <p:nvPr/>
        </p:nvSpPr>
        <p:spPr>
          <a:xfrm>
            <a:off x="3038475" y="1952625"/>
            <a:ext cx="1724025" cy="1885950"/>
          </a:xfrm>
          <a:prstGeom prst="ellipse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98" y="1880455"/>
            <a:ext cx="1805702" cy="192954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195879B-3099-4A69-B134-6EDB56054700}"/>
              </a:ext>
            </a:extLst>
          </p:cNvPr>
          <p:cNvSpPr txBox="1"/>
          <p:nvPr/>
        </p:nvSpPr>
        <p:spPr>
          <a:xfrm>
            <a:off x="6504037" y="4612064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442786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Grauer Star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sz="1900" dirty="0"/>
              <a:t>Trübung der Augenlinse führt zur </a:t>
            </a:r>
            <a:r>
              <a:rPr lang="de-DE" sz="1900" b="1" dirty="0"/>
              <a:t>Beeinträchtigung des Sehvermögens</a:t>
            </a:r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1" t="28685" r="26920" b="29422"/>
          <a:stretch/>
        </p:blipFill>
        <p:spPr>
          <a:xfrm>
            <a:off x="437223" y="2234036"/>
            <a:ext cx="3487667" cy="271377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1" t="23747" r="21115" b="24324"/>
          <a:stretch/>
        </p:blipFill>
        <p:spPr>
          <a:xfrm>
            <a:off x="4834991" y="2309808"/>
            <a:ext cx="3576679" cy="2638005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>
          <a:xfrm flipH="1">
            <a:off x="2181057" y="1765005"/>
            <a:ext cx="1487176" cy="1825919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4459217" y="1765005"/>
            <a:ext cx="1287230" cy="1825919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F930891D-158C-445C-980D-27553D365706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UV-Strahlung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B71F918-6D3A-4BD9-981D-5417CCF299E7}"/>
              </a:ext>
            </a:extLst>
          </p:cNvPr>
          <p:cNvSpPr txBox="1"/>
          <p:nvPr/>
        </p:nvSpPr>
        <p:spPr>
          <a:xfrm>
            <a:off x="7548282" y="4498037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(24)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2B25FAC-EF39-4F71-804A-F6B7D597BE64}"/>
              </a:ext>
            </a:extLst>
          </p:cNvPr>
          <p:cNvSpPr txBox="1"/>
          <p:nvPr/>
        </p:nvSpPr>
        <p:spPr>
          <a:xfrm>
            <a:off x="2995642" y="4498037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(23)</a:t>
            </a:r>
          </a:p>
        </p:txBody>
      </p:sp>
    </p:spTree>
    <p:extLst>
      <p:ext uri="{BB962C8B-B14F-4D97-AF65-F5344CB8AC3E}">
        <p14:creationId xmlns:p14="http://schemas.microsoft.com/office/powerpoint/2010/main" val="4244265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E605CF71-5FEF-4482-923D-B5F086AC4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856" y="1044312"/>
            <a:ext cx="3355940" cy="2883884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5D950F5-F597-4AD8-B937-C09C6EFED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DE" sz="2600" dirty="0"/>
              <a:t>Künftiges Gefahrenpotenzial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0CD65039-A231-4CC8-A92F-C1D7AD5FF9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1" y="1219201"/>
            <a:ext cx="3539954" cy="2993860"/>
          </a:xfrm>
        </p:spPr>
        <p:txBody>
          <a:bodyPr>
            <a:normAutofit/>
          </a:bodyPr>
          <a:lstStyle/>
          <a:p>
            <a:pPr marL="361950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900" dirty="0"/>
              <a:t>Keine wesentlich stärkere UV-Intensität, aber dennoch stärkere UV-Exposition</a:t>
            </a:r>
          </a:p>
          <a:p>
            <a:pPr marL="715963" lvl="1" indent="-354013">
              <a:lnSpc>
                <a:spcPct val="100000"/>
              </a:lnSpc>
              <a:spcAft>
                <a:spcPts val="600"/>
              </a:spcAft>
            </a:pPr>
            <a:r>
              <a:rPr lang="de-DE" sz="1700" dirty="0"/>
              <a:t>Zunehmende Sonnenscheindauer</a:t>
            </a:r>
          </a:p>
          <a:p>
            <a:pPr marL="715963" lvl="1" indent="-354013">
              <a:lnSpc>
                <a:spcPct val="100000"/>
              </a:lnSpc>
              <a:spcAft>
                <a:spcPts val="600"/>
              </a:spcAft>
            </a:pPr>
            <a:r>
              <a:rPr lang="de-DE" sz="1700" dirty="0"/>
              <a:t>Längere Aufenthalte im Freien</a:t>
            </a:r>
          </a:p>
          <a:p>
            <a:pPr marL="361950" indent="-360363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DE" sz="1900" dirty="0"/>
              <a:t>Gleichzeitig positive Wirkung von frischer Luft und Bewegung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17" y="3901652"/>
            <a:ext cx="1239986" cy="108626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C084FB1-09E9-4694-BAAB-8D91317972A0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UV-Strahlung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52921D3-D8A8-4954-B376-2724935440CC}"/>
              </a:ext>
            </a:extLst>
          </p:cNvPr>
          <p:cNvSpPr/>
          <p:nvPr/>
        </p:nvSpPr>
        <p:spPr>
          <a:xfrm>
            <a:off x="960326" y="4174848"/>
            <a:ext cx="5177310" cy="738170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E41F040-6814-44C3-AE53-E72F402A254E}"/>
              </a:ext>
            </a:extLst>
          </p:cNvPr>
          <p:cNvSpPr txBox="1"/>
          <p:nvPr/>
        </p:nvSpPr>
        <p:spPr>
          <a:xfrm>
            <a:off x="8092683" y="3163426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(25)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335EE96-E0D1-45F0-A1A4-975BD8D5A2DA}"/>
              </a:ext>
            </a:extLst>
          </p:cNvPr>
          <p:cNvSpPr txBox="1"/>
          <p:nvPr/>
        </p:nvSpPr>
        <p:spPr>
          <a:xfrm>
            <a:off x="1031221" y="4205379"/>
            <a:ext cx="50355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900" b="1" dirty="0">
                <a:latin typeface="+mn-lt"/>
              </a:rPr>
              <a:t>Aufenthalte im Freien nicht reduzieren sondern gewissenhaften UV-Schutz integrieren!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8B4B281-E47E-470C-8FB1-9D6B81F4675F}"/>
              </a:ext>
            </a:extLst>
          </p:cNvPr>
          <p:cNvSpPr txBox="1"/>
          <p:nvPr/>
        </p:nvSpPr>
        <p:spPr>
          <a:xfrm>
            <a:off x="0" y="0"/>
            <a:ext cx="72175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1" dirty="0">
                <a:latin typeface="+mn-lt"/>
              </a:rPr>
              <a:t>UV-Index des BfS:</a:t>
            </a:r>
            <a:r>
              <a:rPr lang="de-DE" sz="1200" dirty="0">
                <a:latin typeface="+mn-lt"/>
              </a:rPr>
              <a:t/>
            </a:r>
            <a:br>
              <a:rPr lang="de-DE" sz="1200" dirty="0">
                <a:latin typeface="+mn-lt"/>
              </a:rPr>
            </a:br>
            <a:r>
              <a:rPr lang="de-DE" sz="1000" dirty="0">
                <a:latin typeface="+mn-lt"/>
                <a:hlinkClick r:id="rId5"/>
              </a:rPr>
              <a:t>https://www.bfs.de/DE/themen/opt/uv/uv-index/aktuelle-tagesverlaeufe/aktuell_node.html</a:t>
            </a:r>
            <a:r>
              <a:rPr lang="de-DE" sz="1000" dirty="0">
                <a:latin typeface="+mn-lt"/>
              </a:rPr>
              <a:t> </a:t>
            </a:r>
            <a:endParaRPr lang="de-DE" sz="1200" dirty="0">
              <a:latin typeface="+mn-lt"/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154E237A-D1BE-4491-9F57-54F479C4DC04}"/>
              </a:ext>
            </a:extLst>
          </p:cNvPr>
          <p:cNvSpPr/>
          <p:nvPr/>
        </p:nvSpPr>
        <p:spPr>
          <a:xfrm>
            <a:off x="5410292" y="2422378"/>
            <a:ext cx="2011680" cy="472638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7C047E2-ABF4-4678-81F0-6A0C431FAE73}"/>
              </a:ext>
            </a:extLst>
          </p:cNvPr>
          <p:cNvSpPr txBox="1"/>
          <p:nvPr/>
        </p:nvSpPr>
        <p:spPr>
          <a:xfrm>
            <a:off x="5295207" y="2433351"/>
            <a:ext cx="224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Seit 1951 rund </a:t>
            </a:r>
            <a:r>
              <a:rPr lang="de-DE" sz="1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Stunden</a:t>
            </a:r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Sonnenschein mehr pro Jahr</a:t>
            </a:r>
            <a:endParaRPr lang="de-DE" sz="1200" dirty="0">
              <a:latin typeface="+mn-lt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D3790CF-1459-4F4F-AD12-36279F0B38E4}"/>
              </a:ext>
            </a:extLst>
          </p:cNvPr>
          <p:cNvSpPr txBox="1"/>
          <p:nvPr/>
        </p:nvSpPr>
        <p:spPr>
          <a:xfrm>
            <a:off x="8101693" y="4805296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(26)</a:t>
            </a:r>
          </a:p>
        </p:txBody>
      </p:sp>
    </p:spTree>
    <p:extLst>
      <p:ext uri="{BB962C8B-B14F-4D97-AF65-F5344CB8AC3E}">
        <p14:creationId xmlns:p14="http://schemas.microsoft.com/office/powerpoint/2010/main" val="46341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AA8CF79-2466-4FD7-BA80-A066B09F58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0000" y="900000"/>
            <a:ext cx="7434000" cy="452438"/>
          </a:xfrm>
        </p:spPr>
        <p:txBody>
          <a:bodyPr/>
          <a:lstStyle/>
          <a:p>
            <a:r>
              <a:rPr lang="de-DE" sz="3200" dirty="0"/>
              <a:t>2.3  Luftverunreinigungen</a:t>
            </a:r>
          </a:p>
        </p:txBody>
      </p:sp>
    </p:spTree>
    <p:extLst>
      <p:ext uri="{BB962C8B-B14F-4D97-AF65-F5344CB8AC3E}">
        <p14:creationId xmlns:p14="http://schemas.microsoft.com/office/powerpoint/2010/main" val="2274430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AA8CF79-2466-4FD7-BA80-A066B09F58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0000" y="900000"/>
            <a:ext cx="7434000" cy="452438"/>
          </a:xfrm>
        </p:spPr>
        <p:txBody>
          <a:bodyPr/>
          <a:lstStyle/>
          <a:p>
            <a:r>
              <a:rPr lang="de-DE" sz="3000" dirty="0">
                <a:latin typeface="+mj-lt"/>
              </a:rPr>
              <a:t>2.3.1 Ozon</a:t>
            </a:r>
          </a:p>
        </p:txBody>
      </p:sp>
    </p:spTree>
    <p:extLst>
      <p:ext uri="{BB962C8B-B14F-4D97-AF65-F5344CB8AC3E}">
        <p14:creationId xmlns:p14="http://schemas.microsoft.com/office/powerpoint/2010/main" val="2242034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015753" y="1365735"/>
            <a:ext cx="2514600" cy="3197595"/>
          </a:xfrm>
        </p:spPr>
        <p:txBody>
          <a:bodyPr/>
          <a:lstStyle/>
          <a:p>
            <a:pPr marL="0" indent="0" algn="ctr">
              <a:buNone/>
            </a:pPr>
            <a:r>
              <a:rPr lang="de-DE" sz="2400" b="1" dirty="0"/>
              <a:t>Bodennahes Ozon</a:t>
            </a:r>
          </a:p>
          <a:p>
            <a:r>
              <a:rPr lang="de-DE" dirty="0"/>
              <a:t>Gefährlicher Luftschadstoff</a:t>
            </a:r>
          </a:p>
          <a:p>
            <a:r>
              <a:rPr lang="de-DE" dirty="0"/>
              <a:t>Besonders schädlich für Atemwege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/>
          </p:nvPr>
        </p:nvSpPr>
        <p:spPr>
          <a:xfrm>
            <a:off x="971551" y="1365736"/>
            <a:ext cx="2514600" cy="3197595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/>
              <a:t>Ozonschicht</a:t>
            </a:r>
          </a:p>
          <a:p>
            <a:r>
              <a:rPr lang="de-DE" dirty="0"/>
              <a:t>Hält schädliche UV-Strahlung von der Erde fern</a:t>
            </a:r>
          </a:p>
        </p:txBody>
      </p:sp>
      <p:sp>
        <p:nvSpPr>
          <p:cNvPr id="2" name="Pfeil: nach links und rechts 1">
            <a:extLst>
              <a:ext uri="{FF2B5EF4-FFF2-40B4-BE49-F238E27FC236}">
                <a16:creationId xmlns:a16="http://schemas.microsoft.com/office/drawing/2014/main" id="{D3277288-D9ED-4FAA-9EA1-DCC816DCFFE5}"/>
              </a:ext>
            </a:extLst>
          </p:cNvPr>
          <p:cNvSpPr/>
          <p:nvPr/>
        </p:nvSpPr>
        <p:spPr>
          <a:xfrm>
            <a:off x="3854027" y="1365735"/>
            <a:ext cx="792480" cy="358987"/>
          </a:xfrm>
          <a:prstGeom prst="left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51" y="2825746"/>
            <a:ext cx="2256200" cy="210905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44" y="3190297"/>
            <a:ext cx="1164358" cy="76351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5044">
            <a:off x="5460492" y="3854750"/>
            <a:ext cx="1130201" cy="74111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0B43C2A-D1E9-45AD-9BD9-703A89A2640D}"/>
              </a:ext>
            </a:extLst>
          </p:cNvPr>
          <p:cNvSpPr txBox="1"/>
          <p:nvPr/>
        </p:nvSpPr>
        <p:spPr>
          <a:xfrm>
            <a:off x="8565034" y="2333821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Luftverunreinigungen</a:t>
            </a:r>
          </a:p>
        </p:txBody>
      </p:sp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55908A3B-09D0-43FD-ACF6-036235812C1D}"/>
              </a:ext>
            </a:extLst>
          </p:cNvPr>
          <p:cNvSpPr txBox="1">
            <a:spLocks/>
          </p:cNvSpPr>
          <p:nvPr/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/>
          <a:lstStyle>
            <a:lvl1pPr mar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00" b="1" dirty="0">
                <a:solidFill>
                  <a:schemeClr val="tx1"/>
                </a:solidFill>
              </a:rPr>
              <a:t>Gut oder böse?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27AF77A-96E0-4F2D-A2B8-60E9FDC49105}"/>
              </a:ext>
            </a:extLst>
          </p:cNvPr>
          <p:cNvSpPr txBox="1"/>
          <p:nvPr/>
        </p:nvSpPr>
        <p:spPr>
          <a:xfrm>
            <a:off x="7567462" y="4541602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(28)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D9A6C1C-41EA-4278-A677-FBC973DC854E}"/>
              </a:ext>
            </a:extLst>
          </p:cNvPr>
          <p:cNvSpPr txBox="1"/>
          <p:nvPr/>
        </p:nvSpPr>
        <p:spPr>
          <a:xfrm>
            <a:off x="3647940" y="4719358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(27)</a:t>
            </a:r>
          </a:p>
        </p:txBody>
      </p:sp>
    </p:spTree>
    <p:extLst>
      <p:ext uri="{BB962C8B-B14F-4D97-AF65-F5344CB8AC3E}">
        <p14:creationId xmlns:p14="http://schemas.microsoft.com/office/powerpoint/2010/main" val="1321643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592D249-C213-47E6-84B2-BE90790ED68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0" y="1295396"/>
            <a:ext cx="4956284" cy="319759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dirty="0"/>
              <a:t>Für die Bildung von Ozon sind </a:t>
            </a:r>
            <a:r>
              <a:rPr lang="de-DE" b="1" dirty="0"/>
              <a:t>Vorläufersubstanzen</a:t>
            </a:r>
            <a:r>
              <a:rPr lang="de-DE" dirty="0"/>
              <a:t> notwendig </a:t>
            </a:r>
            <a:br>
              <a:rPr lang="de-DE" dirty="0"/>
            </a:br>
            <a:r>
              <a:rPr lang="de-DE" dirty="0"/>
              <a:t>(u. a. Stickstoffoxide (NO</a:t>
            </a:r>
            <a:r>
              <a:rPr lang="de-DE" baseline="-25000" dirty="0"/>
              <a:t>x</a:t>
            </a:r>
            <a:r>
              <a:rPr lang="de-DE" dirty="0"/>
              <a:t>) und flüchtige organische Verbindungen (VOC))</a:t>
            </a:r>
          </a:p>
          <a:p>
            <a:r>
              <a:rPr lang="de-DE" dirty="0"/>
              <a:t>Durch Einwirkung von </a:t>
            </a:r>
            <a:r>
              <a:rPr lang="de-DE" b="1" dirty="0"/>
              <a:t>Sonnenlicht</a:t>
            </a:r>
            <a:r>
              <a:rPr lang="de-DE" dirty="0"/>
              <a:t> Umwandlung über Zwischenstufen zum schädlichen </a:t>
            </a:r>
            <a:r>
              <a:rPr lang="de-DE" b="1" dirty="0"/>
              <a:t>Ozon</a:t>
            </a:r>
            <a:r>
              <a:rPr lang="de-DE" dirty="0"/>
              <a:t> </a:t>
            </a:r>
          </a:p>
          <a:p>
            <a:pPr>
              <a:spcBef>
                <a:spcPts val="1800"/>
              </a:spcBef>
              <a:buFont typeface="Calibri" panose="020F0502020204030204" pitchFamily="34" charset="0"/>
              <a:buChar char="→"/>
            </a:pPr>
            <a:r>
              <a:rPr lang="de-DE" b="1" dirty="0"/>
              <a:t>Hohe Ozonbelastung an strahlungsreichen Sommertagen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39" y="428625"/>
            <a:ext cx="1702257" cy="434471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E06FB64-B1C0-4A2B-8A3F-90888783232B}"/>
              </a:ext>
            </a:extLst>
          </p:cNvPr>
          <p:cNvSpPr txBox="1"/>
          <p:nvPr/>
        </p:nvSpPr>
        <p:spPr>
          <a:xfrm>
            <a:off x="8565034" y="2333821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Luftverunreinigungen</a:t>
            </a: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AC5F3000-421E-412D-AC35-A1B492C1DB8F}"/>
              </a:ext>
            </a:extLst>
          </p:cNvPr>
          <p:cNvSpPr txBox="1">
            <a:spLocks/>
          </p:cNvSpPr>
          <p:nvPr/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/>
          <a:lstStyle>
            <a:lvl1pPr mar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00" b="1" dirty="0">
                <a:solidFill>
                  <a:schemeClr val="tx1"/>
                </a:solidFill>
              </a:rPr>
              <a:t>Entstehung von bodennahem Ozon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2DBEC0-D051-4849-8907-7070420AA282}"/>
              </a:ext>
            </a:extLst>
          </p:cNvPr>
          <p:cNvSpPr txBox="1"/>
          <p:nvPr/>
        </p:nvSpPr>
        <p:spPr>
          <a:xfrm>
            <a:off x="7713834" y="4557895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(29)</a:t>
            </a:r>
          </a:p>
        </p:txBody>
      </p:sp>
    </p:spTree>
    <p:extLst>
      <p:ext uri="{BB962C8B-B14F-4D97-AF65-F5344CB8AC3E}">
        <p14:creationId xmlns:p14="http://schemas.microsoft.com/office/powerpoint/2010/main" val="3727352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39952" t="4125" r="2764" b="12769"/>
          <a:stretch/>
        </p:blipFill>
        <p:spPr>
          <a:xfrm>
            <a:off x="5563858" y="1218119"/>
            <a:ext cx="2424004" cy="3111063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20"/>
          </p:nvPr>
        </p:nvSpPr>
        <p:spPr>
          <a:xfrm>
            <a:off x="971549" y="1260761"/>
            <a:ext cx="6898715" cy="3197595"/>
          </a:xfrm>
        </p:spPr>
        <p:txBody>
          <a:bodyPr/>
          <a:lstStyle/>
          <a:p>
            <a:r>
              <a:rPr lang="de-DE" dirty="0"/>
              <a:t>Beeinträchtigung der Atemwege</a:t>
            </a:r>
          </a:p>
          <a:p>
            <a:r>
              <a:rPr lang="de-DE" dirty="0"/>
              <a:t>Verminderte Leistungsfähigkeit</a:t>
            </a:r>
          </a:p>
          <a:p>
            <a:r>
              <a:rPr lang="de-DE" dirty="0"/>
              <a:t>Kopfschmerzen</a:t>
            </a:r>
          </a:p>
          <a:p>
            <a:r>
              <a:rPr lang="de-DE" dirty="0"/>
              <a:t>Reizerscheinungen der Augen</a:t>
            </a:r>
          </a:p>
          <a:p>
            <a:r>
              <a:rPr lang="de-DE" dirty="0"/>
              <a:t>Herz-Kreislauf-Leiden</a:t>
            </a:r>
          </a:p>
          <a:p>
            <a:pPr>
              <a:spcBef>
                <a:spcPts val="0"/>
              </a:spcBef>
            </a:pPr>
            <a:endParaRPr lang="de-DE" dirty="0"/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de-DE" dirty="0"/>
              <a:t>Empfindlichkeit stark abhängig von </a:t>
            </a:r>
            <a:br>
              <a:rPr lang="de-DE" dirty="0"/>
            </a:br>
            <a:r>
              <a:rPr lang="de-DE" b="1" dirty="0"/>
              <a:t>individueller Verfassung</a:t>
            </a:r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de-DE" dirty="0"/>
              <a:t>Wirkung in der Regel </a:t>
            </a:r>
            <a:r>
              <a:rPr lang="de-DE" b="1" dirty="0"/>
              <a:t>vorübergehend</a:t>
            </a:r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de-DE" dirty="0"/>
              <a:t>Bei tiefem Eindringen in die Lunge</a:t>
            </a:r>
            <a:br>
              <a:rPr lang="de-DE" dirty="0"/>
            </a:br>
            <a:r>
              <a:rPr lang="de-DE" b="1" dirty="0"/>
              <a:t>bleibende Schäden </a:t>
            </a:r>
            <a:r>
              <a:rPr lang="de-DE" dirty="0"/>
              <a:t>möglich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907" y="2678093"/>
            <a:ext cx="345554" cy="35275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221" y="2716287"/>
            <a:ext cx="345554" cy="35275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878" y="2783504"/>
            <a:ext cx="345554" cy="35275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11" y="2807156"/>
            <a:ext cx="345554" cy="35275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065" y="1992063"/>
            <a:ext cx="345554" cy="35275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95" y="2302003"/>
            <a:ext cx="345554" cy="35275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95" y="1587138"/>
            <a:ext cx="345554" cy="35275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EBFF26C-4BD3-4994-9194-CAF1C6C16441}"/>
              </a:ext>
            </a:extLst>
          </p:cNvPr>
          <p:cNvSpPr txBox="1"/>
          <p:nvPr/>
        </p:nvSpPr>
        <p:spPr>
          <a:xfrm>
            <a:off x="8565034" y="2333821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Luftverunreinigungen</a:t>
            </a:r>
          </a:p>
        </p:txBody>
      </p:sp>
      <p:sp>
        <p:nvSpPr>
          <p:cNvPr id="15" name="Textplatzhalter 1">
            <a:extLst>
              <a:ext uri="{FF2B5EF4-FFF2-40B4-BE49-F238E27FC236}">
                <a16:creationId xmlns:a16="http://schemas.microsoft.com/office/drawing/2014/main" id="{419D2331-20AC-4022-935F-CB0C0CFBFF13}"/>
              </a:ext>
            </a:extLst>
          </p:cNvPr>
          <p:cNvSpPr txBox="1">
            <a:spLocks/>
          </p:cNvSpPr>
          <p:nvPr/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/>
          <a:lstStyle>
            <a:lvl1pPr mar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00" b="1" dirty="0">
                <a:solidFill>
                  <a:schemeClr val="tx1"/>
                </a:solidFill>
              </a:rPr>
              <a:t>Gesundheitliche Wirkung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7087FC-9064-48D3-A04A-8B9E8E05CE4B}"/>
              </a:ext>
            </a:extLst>
          </p:cNvPr>
          <p:cNvSpPr txBox="1"/>
          <p:nvPr/>
        </p:nvSpPr>
        <p:spPr>
          <a:xfrm>
            <a:off x="7871061" y="4113738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(30)</a:t>
            </a:r>
          </a:p>
        </p:txBody>
      </p:sp>
    </p:spTree>
    <p:extLst>
      <p:ext uri="{BB962C8B-B14F-4D97-AF65-F5344CB8AC3E}">
        <p14:creationId xmlns:p14="http://schemas.microsoft.com/office/powerpoint/2010/main" val="3989146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AA8CF79-2466-4FD7-BA80-A066B09F58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0000" y="900000"/>
            <a:ext cx="6101269" cy="452438"/>
          </a:xfrm>
        </p:spPr>
        <p:txBody>
          <a:bodyPr/>
          <a:lstStyle/>
          <a:p>
            <a:r>
              <a:rPr lang="de-DE" sz="3000" dirty="0"/>
              <a:t>2.3.2 Feinstaub</a:t>
            </a:r>
          </a:p>
        </p:txBody>
      </p:sp>
    </p:spTree>
    <p:extLst>
      <p:ext uri="{BB962C8B-B14F-4D97-AF65-F5344CB8AC3E}">
        <p14:creationId xmlns:p14="http://schemas.microsoft.com/office/powerpoint/2010/main" val="3589301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Quellen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971550" y="1219200"/>
            <a:ext cx="3342353" cy="3299541"/>
          </a:xfrm>
        </p:spPr>
        <p:txBody>
          <a:bodyPr>
            <a:noAutofit/>
          </a:bodyPr>
          <a:lstStyle/>
          <a:p>
            <a:pPr marL="361950" indent="-360363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900" b="1" dirty="0"/>
              <a:t>Verbrennungsprozesse</a:t>
            </a:r>
          </a:p>
          <a:p>
            <a:pPr marL="361950" indent="-360363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900" b="1" dirty="0"/>
              <a:t>Straßenverkehr</a:t>
            </a:r>
          </a:p>
          <a:p>
            <a:pPr marL="361950" indent="-360363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900" dirty="0"/>
              <a:t>Tierhaltung</a:t>
            </a:r>
          </a:p>
          <a:p>
            <a:pPr marL="361950" indent="-360363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900" dirty="0"/>
              <a:t>Natürliche Vorgänge </a:t>
            </a:r>
            <a:br>
              <a:rPr lang="de-DE" sz="1900" dirty="0"/>
            </a:br>
            <a:r>
              <a:rPr lang="de-DE" sz="1900" dirty="0"/>
              <a:t>(u. a. Bodenerosion oder Vulkanausbrüche)</a:t>
            </a:r>
          </a:p>
          <a:p>
            <a:pPr marL="361950" indent="-360363">
              <a:lnSpc>
                <a:spcPct val="120000"/>
              </a:lnSpc>
              <a:spcBef>
                <a:spcPts val="1200"/>
              </a:spcBef>
              <a:buFont typeface="Calibri" panose="020F0502020204030204" pitchFamily="34" charset="0"/>
              <a:buChar char="→"/>
            </a:pPr>
            <a:r>
              <a:rPr lang="de-DE" sz="1900" b="1" dirty="0"/>
              <a:t>Anreicherung bei behindertem Abtransport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3" t="57896" r="2488"/>
          <a:stretch/>
        </p:blipFill>
        <p:spPr>
          <a:xfrm>
            <a:off x="4456644" y="1295396"/>
            <a:ext cx="3256112" cy="302575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E12DA39-6A8E-4F52-B7AB-539AC315FEAE}"/>
              </a:ext>
            </a:extLst>
          </p:cNvPr>
          <p:cNvSpPr txBox="1"/>
          <p:nvPr/>
        </p:nvSpPr>
        <p:spPr>
          <a:xfrm>
            <a:off x="8565034" y="2333821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Luftverunreinigungen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FAD7AC6-51D9-499D-B2E8-4DAD9660E63A}"/>
              </a:ext>
            </a:extLst>
          </p:cNvPr>
          <p:cNvSpPr txBox="1"/>
          <p:nvPr/>
        </p:nvSpPr>
        <p:spPr>
          <a:xfrm>
            <a:off x="7363764" y="4328489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(31)</a:t>
            </a:r>
          </a:p>
        </p:txBody>
      </p:sp>
    </p:spTree>
    <p:extLst>
      <p:ext uri="{BB962C8B-B14F-4D97-AF65-F5344CB8AC3E}">
        <p14:creationId xmlns:p14="http://schemas.microsoft.com/office/powerpoint/2010/main" val="3856740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A47C283-2E32-41F5-8499-DE3E95C714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Gesundheitliche Wirkung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41B93FB-9909-4B2B-A5F2-8B73966085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20308" y="1219201"/>
            <a:ext cx="3017520" cy="299386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sz="1900" dirty="0"/>
              <a:t>Betroffen sind in erster Linie die </a:t>
            </a:r>
            <a:r>
              <a:rPr lang="de-DE" sz="1900" b="1" dirty="0"/>
              <a:t>Atemwege</a:t>
            </a:r>
            <a:r>
              <a:rPr lang="de-DE" sz="1900" dirty="0"/>
              <a:t>:</a:t>
            </a:r>
          </a:p>
          <a:p>
            <a:pPr marL="715963" lvl="1" indent="-354013">
              <a:lnSpc>
                <a:spcPct val="100000"/>
              </a:lnSpc>
              <a:spcAft>
                <a:spcPts val="1200"/>
              </a:spcAft>
            </a:pPr>
            <a:r>
              <a:rPr lang="de-DE" dirty="0"/>
              <a:t>Verschlimmerung von asthmatischen Beschwerden</a:t>
            </a:r>
          </a:p>
          <a:p>
            <a:pPr marL="715963" lvl="1" indent="-354013">
              <a:lnSpc>
                <a:spcPct val="100000"/>
              </a:lnSpc>
              <a:spcAft>
                <a:spcPts val="1200"/>
              </a:spcAft>
            </a:pPr>
            <a:r>
              <a:rPr lang="de-DE" dirty="0"/>
              <a:t>Risikofaktor für Lungenkrebs</a:t>
            </a:r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t="3304" r="8939" b="10954"/>
          <a:stretch/>
        </p:blipFill>
        <p:spPr>
          <a:xfrm>
            <a:off x="971550" y="1295395"/>
            <a:ext cx="2839746" cy="293674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E364577-B712-41FD-B38D-0A66383398C7}"/>
              </a:ext>
            </a:extLst>
          </p:cNvPr>
          <p:cNvSpPr txBox="1"/>
          <p:nvPr/>
        </p:nvSpPr>
        <p:spPr>
          <a:xfrm>
            <a:off x="8565034" y="2333821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Luftverunreinigungen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77E9922-1F7A-4476-8082-1A1C9C27B877}"/>
              </a:ext>
            </a:extLst>
          </p:cNvPr>
          <p:cNvSpPr txBox="1"/>
          <p:nvPr/>
        </p:nvSpPr>
        <p:spPr>
          <a:xfrm>
            <a:off x="3556149" y="4213061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(32)</a:t>
            </a:r>
          </a:p>
        </p:txBody>
      </p:sp>
    </p:spTree>
    <p:extLst>
      <p:ext uri="{BB962C8B-B14F-4D97-AF65-F5344CB8AC3E}">
        <p14:creationId xmlns:p14="http://schemas.microsoft.com/office/powerpoint/2010/main" val="2007018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2EE1C24-F205-4D42-8BCB-94B293D1AD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1. Gartenarbeit und Gesundheit</a:t>
            </a:r>
          </a:p>
        </p:txBody>
      </p:sp>
    </p:spTree>
    <p:extLst>
      <p:ext uri="{BB962C8B-B14F-4D97-AF65-F5344CB8AC3E}">
        <p14:creationId xmlns:p14="http://schemas.microsoft.com/office/powerpoint/2010/main" val="3208357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7922DB2-A35F-47BE-95E2-0DA7D0AC00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0000" y="900000"/>
            <a:ext cx="7434000" cy="452438"/>
          </a:xfrm>
        </p:spPr>
        <p:txBody>
          <a:bodyPr/>
          <a:lstStyle/>
          <a:p>
            <a:r>
              <a:rPr lang="de-DE" sz="3200" dirty="0"/>
              <a:t>2.4  Allergie</a:t>
            </a:r>
          </a:p>
        </p:txBody>
      </p:sp>
    </p:spTree>
    <p:extLst>
      <p:ext uri="{BB962C8B-B14F-4D97-AF65-F5344CB8AC3E}">
        <p14:creationId xmlns:p14="http://schemas.microsoft.com/office/powerpoint/2010/main" val="370484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Verlängerte Pollensaison</a:t>
            </a:r>
          </a:p>
          <a:p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136844"/>
              </p:ext>
            </p:extLst>
          </p:nvPr>
        </p:nvGraphicFramePr>
        <p:xfrm>
          <a:off x="4070773" y="1127931"/>
          <a:ext cx="3956530" cy="33270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8248">
                  <a:extLst>
                    <a:ext uri="{9D8B030D-6E8A-4147-A177-3AD203B41FA5}">
                      <a16:colId xmlns:a16="http://schemas.microsoft.com/office/drawing/2014/main" val="358134732"/>
                    </a:ext>
                  </a:extLst>
                </a:gridCol>
                <a:gridCol w="1319141">
                  <a:extLst>
                    <a:ext uri="{9D8B030D-6E8A-4147-A177-3AD203B41FA5}">
                      <a16:colId xmlns:a16="http://schemas.microsoft.com/office/drawing/2014/main" val="2372246421"/>
                    </a:ext>
                  </a:extLst>
                </a:gridCol>
                <a:gridCol w="1319141">
                  <a:extLst>
                    <a:ext uri="{9D8B030D-6E8A-4147-A177-3AD203B41FA5}">
                      <a16:colId xmlns:a16="http://schemas.microsoft.com/office/drawing/2014/main" val="3651625394"/>
                    </a:ext>
                  </a:extLst>
                </a:gridCol>
              </a:tblGrid>
              <a:tr h="383801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Deutscher Name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Verfrühung des</a:t>
                      </a:r>
                      <a:r>
                        <a:rPr lang="de-DE" sz="1200" baseline="0" dirty="0">
                          <a:effectLst/>
                        </a:rPr>
                        <a:t> Beginns </a:t>
                      </a:r>
                      <a:br>
                        <a:rPr lang="de-DE" sz="1200" baseline="0" dirty="0">
                          <a:effectLst/>
                        </a:rPr>
                      </a:br>
                      <a:r>
                        <a:rPr lang="de-DE" sz="1200" baseline="0">
                          <a:effectLst/>
                        </a:rPr>
                        <a:t>der</a:t>
                      </a:r>
                      <a:r>
                        <a:rPr lang="de-DE" sz="1200">
                          <a:effectLst/>
                        </a:rPr>
                        <a:t> </a:t>
                      </a:r>
                      <a:r>
                        <a:rPr lang="de-DE" sz="1200" smtClean="0">
                          <a:effectLst/>
                        </a:rPr>
                        <a:t>Pollensaison in Tagen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275705"/>
                  </a:ext>
                </a:extLst>
              </a:tr>
              <a:tr h="38380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  <a:effectLst/>
                        </a:rPr>
                        <a:t>1970-1990</a:t>
                      </a:r>
                      <a:endParaRPr lang="de-DE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>
                    <a:solidFill>
                      <a:srgbClr val="7AB8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  <a:effectLst/>
                        </a:rPr>
                        <a:t>2000-2090 </a:t>
                      </a:r>
                      <a:endParaRPr lang="de-DE" sz="11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  <a:effectLst/>
                        </a:rPr>
                        <a:t>(Prognose)</a:t>
                      </a:r>
                      <a:endParaRPr lang="de-DE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>
                    <a:solidFill>
                      <a:srgbClr val="7AB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681529"/>
                  </a:ext>
                </a:extLst>
              </a:tr>
              <a:tr h="191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Ulme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-19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-17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extLst>
                  <a:ext uri="{0D108BD9-81ED-4DB2-BD59-A6C34878D82A}">
                    <a16:rowId xmlns:a16="http://schemas.microsoft.com/office/drawing/2014/main" val="1353464658"/>
                  </a:ext>
                </a:extLst>
              </a:tr>
              <a:tr h="191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Pappel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-18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-20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extLst>
                  <a:ext uri="{0D108BD9-81ED-4DB2-BD59-A6C34878D82A}">
                    <a16:rowId xmlns:a16="http://schemas.microsoft.com/office/drawing/2014/main" val="258660144"/>
                  </a:ext>
                </a:extLst>
              </a:tr>
              <a:tr h="191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Weide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-12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-12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extLst>
                  <a:ext uri="{0D108BD9-81ED-4DB2-BD59-A6C34878D82A}">
                    <a16:rowId xmlns:a16="http://schemas.microsoft.com/office/drawing/2014/main" val="3867670544"/>
                  </a:ext>
                </a:extLst>
              </a:tr>
              <a:tr h="191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Esche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-19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extLst>
                  <a:ext uri="{0D108BD9-81ED-4DB2-BD59-A6C34878D82A}">
                    <a16:rowId xmlns:a16="http://schemas.microsoft.com/office/drawing/2014/main" val="2965652473"/>
                  </a:ext>
                </a:extLst>
              </a:tr>
              <a:tr h="191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Birke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-10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-13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extLst>
                  <a:ext uri="{0D108BD9-81ED-4DB2-BD59-A6C34878D82A}">
                    <a16:rowId xmlns:a16="http://schemas.microsoft.com/office/drawing/2014/main" val="1736756998"/>
                  </a:ext>
                </a:extLst>
              </a:tr>
              <a:tr h="191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Eiche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-18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-14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extLst>
                  <a:ext uri="{0D108BD9-81ED-4DB2-BD59-A6C34878D82A}">
                    <a16:rowId xmlns:a16="http://schemas.microsoft.com/office/drawing/2014/main" val="975656392"/>
                  </a:ext>
                </a:extLst>
              </a:tr>
              <a:tr h="191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Gräser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-11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extLst>
                  <a:ext uri="{0D108BD9-81ED-4DB2-BD59-A6C34878D82A}">
                    <a16:rowId xmlns:a16="http://schemas.microsoft.com/office/drawing/2014/main" val="2896361765"/>
                  </a:ext>
                </a:extLst>
              </a:tr>
              <a:tr h="191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Ampfer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-13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extLst>
                  <a:ext uri="{0D108BD9-81ED-4DB2-BD59-A6C34878D82A}">
                    <a16:rowId xmlns:a16="http://schemas.microsoft.com/office/drawing/2014/main" val="3056598425"/>
                  </a:ext>
                </a:extLst>
              </a:tr>
              <a:tr h="191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Kiefer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-9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-20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extLst>
                  <a:ext uri="{0D108BD9-81ED-4DB2-BD59-A6C34878D82A}">
                    <a16:rowId xmlns:a16="http://schemas.microsoft.com/office/drawing/2014/main" val="2742115680"/>
                  </a:ext>
                </a:extLst>
              </a:tr>
              <a:tr h="191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Brennnessel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-11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-16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extLst>
                  <a:ext uri="{0D108BD9-81ED-4DB2-BD59-A6C34878D82A}">
                    <a16:rowId xmlns:a16="http://schemas.microsoft.com/office/drawing/2014/main" val="634461321"/>
                  </a:ext>
                </a:extLst>
              </a:tr>
              <a:tr h="191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Holunder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-15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-23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extLst>
                  <a:ext uri="{0D108BD9-81ED-4DB2-BD59-A6C34878D82A}">
                    <a16:rowId xmlns:a16="http://schemas.microsoft.com/office/drawing/2014/main" val="832343527"/>
                  </a:ext>
                </a:extLst>
              </a:tr>
              <a:tr h="191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Gänsefuß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-9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-16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extLst>
                  <a:ext uri="{0D108BD9-81ED-4DB2-BD59-A6C34878D82A}">
                    <a16:rowId xmlns:a16="http://schemas.microsoft.com/office/drawing/2014/main" val="4276508898"/>
                  </a:ext>
                </a:extLst>
              </a:tr>
              <a:tr h="191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Beifuß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-9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-15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46" marR="67246" marT="0" marB="0"/>
                </a:tc>
                <a:extLst>
                  <a:ext uri="{0D108BD9-81ED-4DB2-BD59-A6C34878D82A}">
                    <a16:rowId xmlns:a16="http://schemas.microsoft.com/office/drawing/2014/main" val="2643411578"/>
                  </a:ext>
                </a:extLst>
              </a:tr>
            </a:tbl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9E9AD1F1-EC66-4BC0-B496-7B9BF75ED96D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Allergie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6E27AF0-85D3-4AB0-BB03-77A6BB5D1812}"/>
              </a:ext>
            </a:extLst>
          </p:cNvPr>
          <p:cNvSpPr txBox="1"/>
          <p:nvPr/>
        </p:nvSpPr>
        <p:spPr>
          <a:xfrm>
            <a:off x="4070772" y="4444319"/>
            <a:ext cx="3956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Verfrühung der Pollensaison verschiedener </a:t>
            </a:r>
            <a:r>
              <a:rPr lang="de-DE" sz="1200" dirty="0" err="1">
                <a:latin typeface="+mn-lt"/>
              </a:rPr>
              <a:t>allergener</a:t>
            </a:r>
            <a:r>
              <a:rPr lang="de-DE" sz="1200" dirty="0">
                <a:latin typeface="+mn-lt"/>
              </a:rPr>
              <a:t> Arten für zwei Zeiträume </a:t>
            </a:r>
            <a:r>
              <a:rPr lang="de-DE" sz="800" dirty="0">
                <a:latin typeface="+mn-lt"/>
              </a:rPr>
              <a:t>(34)</a:t>
            </a:r>
            <a:endParaRPr lang="de-DE" sz="1200" dirty="0">
              <a:latin typeface="+mn-lt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BBC9AA7-4D86-4830-8336-641AEDD70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682"/>
          <a:stretch/>
        </p:blipFill>
        <p:spPr>
          <a:xfrm>
            <a:off x="3142211" y="963691"/>
            <a:ext cx="4964598" cy="3864772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971550" y="1219201"/>
            <a:ext cx="2170661" cy="29938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sz="1900" dirty="0"/>
              <a:t>Ausdehnung der Vegetationsperiode nach vorne und hinten bringt </a:t>
            </a:r>
            <a:r>
              <a:rPr lang="de-DE" sz="1900" b="1" dirty="0"/>
              <a:t>verlängerte Pollensaison </a:t>
            </a:r>
            <a:r>
              <a:rPr lang="de-DE" sz="1900" dirty="0"/>
              <a:t>mit sich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sz="1900" dirty="0"/>
              <a:t>Allergene Pollen mittlerweile </a:t>
            </a:r>
            <a:r>
              <a:rPr lang="de-DE" sz="1900" b="1" dirty="0"/>
              <a:t>fast ganzjährig</a:t>
            </a:r>
            <a:r>
              <a:rPr lang="de-DE" sz="1900" dirty="0"/>
              <a:t> in der Luft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314270C-EAD8-4C60-A92C-27FFACA9940E}"/>
              </a:ext>
            </a:extLst>
          </p:cNvPr>
          <p:cNvSpPr/>
          <p:nvPr/>
        </p:nvSpPr>
        <p:spPr>
          <a:xfrm>
            <a:off x="7939780" y="139520"/>
            <a:ext cx="1146562" cy="115197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607C6AB-0BDA-4AE3-A6BB-426829F51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451" y="50121"/>
            <a:ext cx="1218543" cy="130211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B836F73-9BBF-48E2-89EC-65CBDDEBB2C3}"/>
              </a:ext>
            </a:extLst>
          </p:cNvPr>
          <p:cNvSpPr/>
          <p:nvPr/>
        </p:nvSpPr>
        <p:spPr>
          <a:xfrm>
            <a:off x="7425813" y="4471331"/>
            <a:ext cx="816487" cy="48654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3" name="Bogen 12">
            <a:extLst>
              <a:ext uri="{FF2B5EF4-FFF2-40B4-BE49-F238E27FC236}">
                <a16:creationId xmlns:a16="http://schemas.microsoft.com/office/drawing/2014/main" id="{2C57522F-29B0-4EE9-93F5-B3CD496C563A}"/>
              </a:ext>
            </a:extLst>
          </p:cNvPr>
          <p:cNvSpPr/>
          <p:nvPr/>
        </p:nvSpPr>
        <p:spPr>
          <a:xfrm>
            <a:off x="5036710" y="1826748"/>
            <a:ext cx="2046801" cy="1858222"/>
          </a:xfrm>
          <a:prstGeom prst="arc">
            <a:avLst>
              <a:gd name="adj1" fmla="val 17994560"/>
              <a:gd name="adj2" fmla="val 19502225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Gleichschenkliges Dreieck 13">
            <a:extLst>
              <a:ext uri="{FF2B5EF4-FFF2-40B4-BE49-F238E27FC236}">
                <a16:creationId xmlns:a16="http://schemas.microsoft.com/office/drawing/2014/main" id="{F870BE2D-0A60-47E3-B53B-0F2F97AEB107}"/>
              </a:ext>
            </a:extLst>
          </p:cNvPr>
          <p:cNvSpPr/>
          <p:nvPr/>
        </p:nvSpPr>
        <p:spPr>
          <a:xfrm rot="17788619">
            <a:off x="6473470" y="1904178"/>
            <a:ext cx="109001" cy="53371"/>
          </a:xfrm>
          <a:prstGeom prst="triangle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5" name="Gleichschenkliges Dreieck 14">
            <a:extLst>
              <a:ext uri="{FF2B5EF4-FFF2-40B4-BE49-F238E27FC236}">
                <a16:creationId xmlns:a16="http://schemas.microsoft.com/office/drawing/2014/main" id="{7DF4894A-B875-4857-B960-8F823260279A}"/>
              </a:ext>
            </a:extLst>
          </p:cNvPr>
          <p:cNvSpPr/>
          <p:nvPr/>
        </p:nvSpPr>
        <p:spPr>
          <a:xfrm rot="18882563" flipH="1" flipV="1">
            <a:off x="6818610" y="2162254"/>
            <a:ext cx="109001" cy="53371"/>
          </a:xfrm>
          <a:prstGeom prst="triangle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21F4C69-D61C-48D8-BD95-5E9D5C761DE9}"/>
              </a:ext>
            </a:extLst>
          </p:cNvPr>
          <p:cNvSpPr txBox="1"/>
          <p:nvPr/>
        </p:nvSpPr>
        <p:spPr>
          <a:xfrm>
            <a:off x="7083511" y="1298746"/>
            <a:ext cx="693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FF0000"/>
                </a:solidFill>
                <a:latin typeface="+mn-lt"/>
              </a:rPr>
              <a:t>Fast 3 Wochen zu früh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8767242F-E4BE-48D6-8C34-09977C0DD550}"/>
              </a:ext>
            </a:extLst>
          </p:cNvPr>
          <p:cNvSpPr/>
          <p:nvPr/>
        </p:nvSpPr>
        <p:spPr>
          <a:xfrm>
            <a:off x="7083511" y="1298746"/>
            <a:ext cx="676471" cy="615047"/>
          </a:xfrm>
          <a:prstGeom prst="roundRect">
            <a:avLst/>
          </a:prstGeom>
          <a:ln w="1905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C5AB82D4-134F-41BA-BA93-D99F4889410B}"/>
              </a:ext>
            </a:extLst>
          </p:cNvPr>
          <p:cNvCxnSpPr/>
          <p:nvPr/>
        </p:nvCxnSpPr>
        <p:spPr>
          <a:xfrm flipV="1">
            <a:off x="6732147" y="1792428"/>
            <a:ext cx="351364" cy="19911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E9E56848-4631-4779-B222-4951388F5B8B}"/>
              </a:ext>
            </a:extLst>
          </p:cNvPr>
          <p:cNvSpPr txBox="1"/>
          <p:nvPr/>
        </p:nvSpPr>
        <p:spPr>
          <a:xfrm>
            <a:off x="7606309" y="4621002"/>
            <a:ext cx="5005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latin typeface="+mn-lt"/>
              </a:rPr>
              <a:t>(33)</a:t>
            </a:r>
          </a:p>
        </p:txBody>
      </p:sp>
    </p:spTree>
    <p:extLst>
      <p:ext uri="{BB962C8B-B14F-4D97-AF65-F5344CB8AC3E}">
        <p14:creationId xmlns:p14="http://schemas.microsoft.com/office/powerpoint/2010/main" val="399024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 animBg="1"/>
      <p:bldP spid="16" grpId="0"/>
      <p:bldP spid="17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" r="66362" b="29204"/>
          <a:stretch/>
        </p:blipFill>
        <p:spPr>
          <a:xfrm>
            <a:off x="4633689" y="3157222"/>
            <a:ext cx="882791" cy="1986278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2885AF6-1E1D-427C-8A35-306729B552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99238" y="1964168"/>
            <a:ext cx="2437519" cy="1530189"/>
          </a:xfrm>
        </p:spPr>
        <p:txBody>
          <a:bodyPr>
            <a:normAutofit/>
          </a:bodyPr>
          <a:lstStyle/>
          <a:p>
            <a:pPr marL="357188" indent="-355600">
              <a:lnSpc>
                <a:spcPct val="10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de-DE" sz="1900" b="1" dirty="0"/>
              <a:t>Anregung der Pollenproduktion</a:t>
            </a:r>
          </a:p>
          <a:p>
            <a:pPr marL="357188" indent="-355600">
              <a:lnSpc>
                <a:spcPct val="10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de-DE" sz="1900" b="1" dirty="0"/>
              <a:t>Höhere </a:t>
            </a:r>
            <a:r>
              <a:rPr lang="de-DE" sz="1900" b="1" dirty="0" err="1"/>
              <a:t>Allergenität</a:t>
            </a:r>
            <a:r>
              <a:rPr lang="de-DE" sz="1900" b="1" dirty="0"/>
              <a:t> der Pollen</a:t>
            </a:r>
          </a:p>
          <a:p>
            <a:pPr>
              <a:lnSpc>
                <a:spcPct val="100000"/>
              </a:lnSpc>
            </a:pPr>
            <a:endParaRPr lang="de-DE" sz="19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72" y="1368484"/>
            <a:ext cx="3531831" cy="2768171"/>
          </a:xfrm>
          <a:prstGeom prst="rect">
            <a:avLst/>
          </a:prstGeom>
        </p:spPr>
      </p:pic>
      <p:sp>
        <p:nvSpPr>
          <p:cNvPr id="17" name="Ellipse 16"/>
          <p:cNvSpPr/>
          <p:nvPr/>
        </p:nvSpPr>
        <p:spPr>
          <a:xfrm>
            <a:off x="5711634" y="3874723"/>
            <a:ext cx="56645" cy="77464"/>
          </a:xfrm>
          <a:prstGeom prst="ellipse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5486037" y="4202788"/>
            <a:ext cx="56645" cy="77464"/>
          </a:xfrm>
          <a:prstGeom prst="ellipse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5442879" y="3572451"/>
            <a:ext cx="56645" cy="77464"/>
          </a:xfrm>
          <a:prstGeom prst="ellipse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4425000" y="3494357"/>
            <a:ext cx="56645" cy="77464"/>
          </a:xfrm>
          <a:prstGeom prst="ellipse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5988111" y="3701586"/>
            <a:ext cx="56645" cy="77464"/>
          </a:xfrm>
          <a:prstGeom prst="ellipse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4458717" y="3937643"/>
            <a:ext cx="56645" cy="77464"/>
          </a:xfrm>
          <a:prstGeom prst="ellipse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5884437" y="4244059"/>
            <a:ext cx="56645" cy="77464"/>
          </a:xfrm>
          <a:prstGeom prst="ellipse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FD4AF0C-D03D-42EC-AE8C-2B0CCEC3EB1F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Allergie</a:t>
            </a:r>
          </a:p>
        </p:txBody>
      </p:sp>
      <p:sp>
        <p:nvSpPr>
          <p:cNvPr id="27" name="Textplatzhalter 8">
            <a:extLst>
              <a:ext uri="{FF2B5EF4-FFF2-40B4-BE49-F238E27FC236}">
                <a16:creationId xmlns:a16="http://schemas.microsoft.com/office/drawing/2014/main" id="{B805CC50-D570-4AE3-91AE-30B752A0F2E3}"/>
              </a:ext>
            </a:extLst>
          </p:cNvPr>
          <p:cNvSpPr txBox="1">
            <a:spLocks/>
          </p:cNvSpPr>
          <p:nvPr/>
        </p:nvSpPr>
        <p:spPr>
          <a:xfrm>
            <a:off x="1839548" y="1990177"/>
            <a:ext cx="2265864" cy="1530189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21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5600">
              <a:lnSpc>
                <a:spcPct val="10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de-DE" sz="1900" b="1" dirty="0"/>
              <a:t>Höhere Temperaturen</a:t>
            </a:r>
          </a:p>
          <a:p>
            <a:pPr marL="357188" indent="-355600">
              <a:lnSpc>
                <a:spcPct val="10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de-DE" sz="1900" b="1" dirty="0"/>
              <a:t>Steigende CO</a:t>
            </a:r>
            <a:r>
              <a:rPr lang="de-DE" sz="1900" b="1" baseline="-25000" dirty="0"/>
              <a:t>2</a:t>
            </a:r>
            <a:r>
              <a:rPr lang="de-DE" sz="1900" b="1" dirty="0"/>
              <a:t>-Konzentration</a:t>
            </a:r>
            <a:endParaRPr lang="de-DE" sz="1900" dirty="0"/>
          </a:p>
        </p:txBody>
      </p:sp>
      <p:sp>
        <p:nvSpPr>
          <p:cNvPr id="28" name="Textplatzhalter 1">
            <a:extLst>
              <a:ext uri="{FF2B5EF4-FFF2-40B4-BE49-F238E27FC236}">
                <a16:creationId xmlns:a16="http://schemas.microsoft.com/office/drawing/2014/main" id="{30A0B9D4-2929-42FD-8F61-EAD7F057FEA0}"/>
              </a:ext>
            </a:extLst>
          </p:cNvPr>
          <p:cNvSpPr txBox="1">
            <a:spLocks/>
          </p:cNvSpPr>
          <p:nvPr/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/>
          <a:lstStyle>
            <a:lvl1pPr mar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00" b="1" dirty="0">
                <a:solidFill>
                  <a:schemeClr val="tx1"/>
                </a:solidFill>
              </a:rPr>
              <a:t>Intensivere Pollenbelastung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758B08D-F379-4E80-85F7-3B45A1FFC118}"/>
              </a:ext>
            </a:extLst>
          </p:cNvPr>
          <p:cNvSpPr txBox="1"/>
          <p:nvPr/>
        </p:nvSpPr>
        <p:spPr>
          <a:xfrm>
            <a:off x="5288220" y="4843567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(37)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FDD068EA-07FE-4D36-8164-5053CA1EC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97" y="1626090"/>
            <a:ext cx="351787" cy="103627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6EF3A87-3D7D-4BDC-B409-DF22F2EAE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972" y="3254429"/>
            <a:ext cx="678880" cy="44450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73B3880-D415-4F38-BA05-B5290F5DC8A5}"/>
              </a:ext>
            </a:extLst>
          </p:cNvPr>
          <p:cNvSpPr txBox="1"/>
          <p:nvPr/>
        </p:nvSpPr>
        <p:spPr>
          <a:xfrm>
            <a:off x="1360944" y="3361530"/>
            <a:ext cx="406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b="1" dirty="0">
                <a:latin typeface="+mn-lt"/>
              </a:rPr>
              <a:t>CO</a:t>
            </a:r>
            <a:r>
              <a:rPr lang="de-DE" sz="1100" b="1" baseline="-25000" dirty="0">
                <a:latin typeface="+mn-lt"/>
              </a:rPr>
              <a:t>2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24B8E03-2BCD-47D0-B8E2-0C9D5AE0281B}"/>
              </a:ext>
            </a:extLst>
          </p:cNvPr>
          <p:cNvSpPr txBox="1"/>
          <p:nvPr/>
        </p:nvSpPr>
        <p:spPr>
          <a:xfrm>
            <a:off x="1837433" y="3542193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(36)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9D7264C-0836-4190-A053-25AA2FDEA462}"/>
              </a:ext>
            </a:extLst>
          </p:cNvPr>
          <p:cNvSpPr txBox="1"/>
          <p:nvPr/>
        </p:nvSpPr>
        <p:spPr>
          <a:xfrm>
            <a:off x="1622185" y="2554018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(35)</a:t>
            </a:r>
          </a:p>
        </p:txBody>
      </p:sp>
    </p:spTree>
    <p:extLst>
      <p:ext uri="{BB962C8B-B14F-4D97-AF65-F5344CB8AC3E}">
        <p14:creationId xmlns:p14="http://schemas.microsoft.com/office/powerpoint/2010/main" val="111387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38BB3A5-8C60-4BD5-BAD6-AF6249784D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600" dirty="0"/>
              <a:t>Neue </a:t>
            </a:r>
            <a:r>
              <a:rPr lang="de-DE" sz="2600" dirty="0" err="1"/>
              <a:t>allergene</a:t>
            </a:r>
            <a:r>
              <a:rPr lang="de-DE" sz="2600" dirty="0"/>
              <a:t> Arten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9CBE7-9DAD-4935-B812-F3E6D7D6E7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326" y="1074820"/>
            <a:ext cx="6576732" cy="2993860"/>
          </a:xfrm>
        </p:spPr>
        <p:txBody>
          <a:bodyPr/>
          <a:lstStyle/>
          <a:p>
            <a:pPr marL="2381" indent="0">
              <a:buNone/>
            </a:pPr>
            <a:r>
              <a:rPr lang="de-DE" sz="1900" b="1" dirty="0"/>
              <a:t>Beispiel 1: Beifuß-</a:t>
            </a:r>
            <a:r>
              <a:rPr lang="de-DE" sz="1900" b="1" dirty="0" err="1"/>
              <a:t>Ambrosie</a:t>
            </a:r>
            <a:r>
              <a:rPr lang="de-DE" sz="1900" b="1" dirty="0"/>
              <a:t> </a:t>
            </a:r>
            <a:r>
              <a:rPr lang="de-DE" sz="1600" b="1" dirty="0"/>
              <a:t>(</a:t>
            </a:r>
            <a:r>
              <a:rPr lang="de-DE" sz="1600" b="1" i="1" dirty="0"/>
              <a:t>Ambrosia </a:t>
            </a:r>
            <a:r>
              <a:rPr lang="de-DE" sz="1600" b="1" i="1" dirty="0" err="1"/>
              <a:t>artemisiifolia</a:t>
            </a:r>
            <a:r>
              <a:rPr lang="de-DE" sz="1600" b="1" dirty="0"/>
              <a:t>)</a:t>
            </a:r>
          </a:p>
          <a:p>
            <a:pPr marL="2381" indent="0">
              <a:buNone/>
            </a:pPr>
            <a:endParaRPr lang="de-DE" b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933" y="2072948"/>
            <a:ext cx="3471482" cy="231432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4694519" y="4402200"/>
            <a:ext cx="1432508" cy="453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Beifuß-</a:t>
            </a:r>
            <a:r>
              <a:rPr lang="de-DE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Ambrosie</a:t>
            </a: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(38)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endParaRPr lang="de-DE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55EE0F8-29EA-452C-BD56-1E27A316E6AA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Allergie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C043F81A-E75C-45FD-AE83-F4E8E6BD577B}"/>
              </a:ext>
            </a:extLst>
          </p:cNvPr>
          <p:cNvSpPr txBox="1">
            <a:spLocks/>
          </p:cNvSpPr>
          <p:nvPr/>
        </p:nvSpPr>
        <p:spPr>
          <a:xfrm>
            <a:off x="971550" y="1742560"/>
            <a:ext cx="3608542" cy="2975098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21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sz="1900" dirty="0"/>
              <a:t>Die </a:t>
            </a:r>
            <a:r>
              <a:rPr lang="de-DE" sz="1900" b="1" dirty="0"/>
              <a:t>invasive Pflanze </a:t>
            </a:r>
            <a:r>
              <a:rPr lang="de-DE" sz="1900" dirty="0"/>
              <a:t>breite sich seit einigen Jahren in Mitteleuropa aus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sz="1900" dirty="0"/>
              <a:t>Hochallergene Pollen können </a:t>
            </a:r>
            <a:r>
              <a:rPr lang="de-DE" sz="1900" b="1" dirty="0"/>
              <a:t>Spätsommerheuschnupfen</a:t>
            </a:r>
            <a:r>
              <a:rPr lang="de-DE" sz="1900" dirty="0"/>
              <a:t> oder </a:t>
            </a:r>
            <a:r>
              <a:rPr lang="de-DE" sz="1900" b="1" dirty="0"/>
              <a:t>Asthma</a:t>
            </a:r>
            <a:r>
              <a:rPr lang="de-DE" sz="1900" dirty="0"/>
              <a:t> auslösen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sz="1900" dirty="0"/>
              <a:t>Berührung kann gerötete, </a:t>
            </a:r>
            <a:r>
              <a:rPr lang="de-DE" sz="1900" b="1" dirty="0"/>
              <a:t>geschwollene oder juckende Hautpartien </a:t>
            </a:r>
            <a:r>
              <a:rPr lang="de-DE" sz="1900" dirty="0"/>
              <a:t>hervorrufen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340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A30289C-DE9B-4288-AA82-D9D8CB52E6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Neue </a:t>
            </a:r>
            <a:r>
              <a:rPr lang="de-DE" dirty="0" err="1"/>
              <a:t>allergene</a:t>
            </a:r>
            <a:r>
              <a:rPr lang="de-DE" dirty="0"/>
              <a:t> Arten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202588B-E1B4-4086-941C-F974B1CC8A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326" y="1044072"/>
            <a:ext cx="6576732" cy="455649"/>
          </a:xfrm>
        </p:spPr>
        <p:txBody>
          <a:bodyPr>
            <a:normAutofit lnSpcReduction="10000"/>
          </a:bodyPr>
          <a:lstStyle/>
          <a:p>
            <a:pPr marL="2381" indent="0">
              <a:buNone/>
            </a:pPr>
            <a:r>
              <a:rPr lang="de-DE" sz="1900" b="1" dirty="0"/>
              <a:t>Beispiel 2: Eichenprozessionsspinner </a:t>
            </a:r>
            <a:r>
              <a:rPr lang="de-DE" sz="1600" b="0" dirty="0"/>
              <a:t>(</a:t>
            </a:r>
            <a:r>
              <a:rPr lang="de-DE" sz="1600" b="0" i="1" dirty="0" err="1"/>
              <a:t>Thaumetopoea</a:t>
            </a:r>
            <a:r>
              <a:rPr lang="de-DE" sz="1600" b="0" i="1" dirty="0"/>
              <a:t> </a:t>
            </a:r>
            <a:r>
              <a:rPr lang="de-DE" sz="1600" b="0" i="1" dirty="0" err="1"/>
              <a:t>processionea</a:t>
            </a:r>
            <a:r>
              <a:rPr lang="de-DE" sz="1600" b="0" dirty="0"/>
              <a:t>)</a:t>
            </a:r>
            <a:endParaRPr lang="de-DE" b="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7"/>
          <a:stretch/>
        </p:blipFill>
        <p:spPr>
          <a:xfrm>
            <a:off x="960326" y="1659466"/>
            <a:ext cx="2003666" cy="255175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1DECA44-A00F-4A78-8E6A-28A8504A791A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Allergie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9355FC0-3D3A-409E-A852-533C3012D04A}"/>
              </a:ext>
            </a:extLst>
          </p:cNvPr>
          <p:cNvSpPr/>
          <p:nvPr/>
        </p:nvSpPr>
        <p:spPr>
          <a:xfrm>
            <a:off x="925136" y="4211216"/>
            <a:ext cx="26410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Eichenprozessionsspinner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(39)</a:t>
            </a:r>
            <a:endParaRPr lang="de-DE" sz="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220D954E-6E8D-43A3-8728-C1F9BB91745A}"/>
              </a:ext>
            </a:extLst>
          </p:cNvPr>
          <p:cNvSpPr txBox="1">
            <a:spLocks/>
          </p:cNvSpPr>
          <p:nvPr/>
        </p:nvSpPr>
        <p:spPr>
          <a:xfrm>
            <a:off x="3439114" y="1742559"/>
            <a:ext cx="4127097" cy="2635231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21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sz="1900" dirty="0"/>
              <a:t>Raupen bilden </a:t>
            </a:r>
            <a:r>
              <a:rPr lang="de-DE" sz="1900" b="1" dirty="0"/>
              <a:t>giftige und </a:t>
            </a:r>
            <a:r>
              <a:rPr lang="de-DE" sz="1900" b="1" dirty="0" err="1"/>
              <a:t>allergene</a:t>
            </a:r>
            <a:r>
              <a:rPr lang="de-DE" sz="1900" b="1" dirty="0"/>
              <a:t> Spiegelhaare</a:t>
            </a:r>
            <a:r>
              <a:rPr lang="de-DE" sz="1900" dirty="0"/>
              <a:t> aus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sz="1900" dirty="0"/>
              <a:t>Diese werden durch den </a:t>
            </a:r>
            <a:r>
              <a:rPr lang="de-DE" sz="1900" b="1" dirty="0"/>
              <a:t>Wind verbreitet</a:t>
            </a:r>
            <a:r>
              <a:rPr lang="de-DE" sz="1900" dirty="0"/>
              <a:t> und sind sehr lange haltbar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sz="1900" dirty="0"/>
              <a:t>Kontakt mit den Spiegelhaaren kann typische </a:t>
            </a:r>
            <a:r>
              <a:rPr lang="de-DE" sz="1900" b="1" dirty="0"/>
              <a:t>Raupendermatitis</a:t>
            </a:r>
            <a:r>
              <a:rPr lang="de-DE" sz="1900" dirty="0"/>
              <a:t> oder </a:t>
            </a:r>
            <a:r>
              <a:rPr lang="de-DE" sz="1900" b="1" dirty="0"/>
              <a:t>asthmatische Leiden </a:t>
            </a:r>
            <a:r>
              <a:rPr lang="de-DE" sz="1900" dirty="0"/>
              <a:t>hervorrufen</a:t>
            </a:r>
          </a:p>
        </p:txBody>
      </p:sp>
    </p:spTree>
    <p:extLst>
      <p:ext uri="{BB962C8B-B14F-4D97-AF65-F5344CB8AC3E}">
        <p14:creationId xmlns:p14="http://schemas.microsoft.com/office/powerpoint/2010/main" val="866680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1568EA3-2B34-4B7F-BE3E-517A94AB67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0000" y="900000"/>
            <a:ext cx="7434000" cy="452438"/>
          </a:xfrm>
        </p:spPr>
        <p:txBody>
          <a:bodyPr/>
          <a:lstStyle/>
          <a:p>
            <a:r>
              <a:rPr lang="de-DE" sz="3200" dirty="0"/>
              <a:t>2.5  Infektionskrankheiten</a:t>
            </a:r>
          </a:p>
        </p:txBody>
      </p:sp>
    </p:spTree>
    <p:extLst>
      <p:ext uri="{BB962C8B-B14F-4D97-AF65-F5344CB8AC3E}">
        <p14:creationId xmlns:p14="http://schemas.microsoft.com/office/powerpoint/2010/main" val="1590110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A202C83-9955-4A60-9CB7-C3929E7361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Überträger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F249D54-6341-40F3-8FC9-CDD18052FF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219201"/>
            <a:ext cx="3213588" cy="2993860"/>
          </a:xfrm>
        </p:spPr>
        <p:txBody>
          <a:bodyPr>
            <a:normAutofit/>
          </a:bodyPr>
          <a:lstStyle/>
          <a:p>
            <a:pPr marL="357188" indent="-355600">
              <a:lnSpc>
                <a:spcPct val="100000"/>
              </a:lnSpc>
              <a:spcBef>
                <a:spcPts val="1200"/>
              </a:spcBef>
            </a:pPr>
            <a:r>
              <a:rPr lang="de-DE" sz="1900" b="1" dirty="0"/>
              <a:t>Vektor</a:t>
            </a:r>
            <a:r>
              <a:rPr lang="de-DE" sz="1900" dirty="0"/>
              <a:t> = Organismus, der Erreger überträgt</a:t>
            </a:r>
          </a:p>
          <a:p>
            <a:pPr marL="357188" indent="-355600">
              <a:lnSpc>
                <a:spcPct val="100000"/>
              </a:lnSpc>
              <a:spcBef>
                <a:spcPts val="1200"/>
              </a:spcBef>
            </a:pPr>
            <a:r>
              <a:rPr lang="de-DE" sz="1900" dirty="0"/>
              <a:t>Klimaveränderungen dürften Überträger begünstigen </a:t>
            </a:r>
            <a:br>
              <a:rPr lang="de-DE" sz="1900" dirty="0"/>
            </a:br>
            <a:r>
              <a:rPr lang="de-DE" sz="1900" dirty="0"/>
              <a:t>(u. a. bessere Überlebenschancen im Winter)</a:t>
            </a:r>
          </a:p>
          <a:p>
            <a:pPr>
              <a:lnSpc>
                <a:spcPct val="100000"/>
              </a:lnSpc>
            </a:pPr>
            <a:endParaRPr lang="de-DE" sz="19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47" y="899103"/>
            <a:ext cx="1821885" cy="159879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09" y="2869371"/>
            <a:ext cx="1846127" cy="162007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75" y="2869371"/>
            <a:ext cx="1850172" cy="162362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08B5494-C3D3-40C8-A194-D4728D850304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Infektionskrankheiten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B47A498-CCAD-4B22-95C8-1249F89C4789}"/>
              </a:ext>
            </a:extLst>
          </p:cNvPr>
          <p:cNvSpPr txBox="1"/>
          <p:nvPr/>
        </p:nvSpPr>
        <p:spPr>
          <a:xfrm>
            <a:off x="7876449" y="4524397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(40)</a:t>
            </a:r>
          </a:p>
        </p:txBody>
      </p:sp>
    </p:spTree>
    <p:extLst>
      <p:ext uri="{BB962C8B-B14F-4D97-AF65-F5344CB8AC3E}">
        <p14:creationId xmlns:p14="http://schemas.microsoft.com/office/powerpoint/2010/main" val="179303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8E042EC-F7C0-4739-8172-8FC037FCE2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Durch Zecken übertragene Infektionen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F9D8522-C855-4D75-8EF8-849626481D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064634"/>
            <a:ext cx="6576732" cy="444505"/>
          </a:xfrm>
        </p:spPr>
        <p:txBody>
          <a:bodyPr>
            <a:normAutofit fontScale="92500" lnSpcReduction="10000"/>
          </a:bodyPr>
          <a:lstStyle/>
          <a:p>
            <a:pPr marL="2381" indent="0">
              <a:buNone/>
            </a:pPr>
            <a:r>
              <a:rPr lang="de-DE" sz="1900" b="1" dirty="0"/>
              <a:t>Lyme-Borreliose und Frühsommer-Meningoenzephalitis (FSME)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8566" t="15294" r="17695" b="21455"/>
          <a:stretch/>
        </p:blipFill>
        <p:spPr>
          <a:xfrm>
            <a:off x="5079448" y="1742559"/>
            <a:ext cx="2237400" cy="142767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l="30682" t="28831" r="29197" b="30627"/>
          <a:stretch/>
        </p:blipFill>
        <p:spPr>
          <a:xfrm>
            <a:off x="5079448" y="3378870"/>
            <a:ext cx="2237400" cy="150722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282451F-D870-4E48-8636-AE4676BB5136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Infektionskrankheiten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EC664799-6425-4F92-8990-080C77E3EE16}"/>
              </a:ext>
            </a:extLst>
          </p:cNvPr>
          <p:cNvSpPr txBox="1">
            <a:spLocks/>
          </p:cNvSpPr>
          <p:nvPr/>
        </p:nvSpPr>
        <p:spPr>
          <a:xfrm>
            <a:off x="971551" y="1742559"/>
            <a:ext cx="3677822" cy="3104569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21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5600">
              <a:lnSpc>
                <a:spcPct val="100000"/>
              </a:lnSpc>
              <a:spcBef>
                <a:spcPts val="1200"/>
              </a:spcBef>
            </a:pPr>
            <a:r>
              <a:rPr lang="de-DE" sz="1900" dirty="0"/>
              <a:t>Erfolgreichere Überwinterung von Vektoren und deren Zwischenwirten</a:t>
            </a:r>
          </a:p>
          <a:p>
            <a:pPr marL="714375" lvl="1" indent="-357188">
              <a:lnSpc>
                <a:spcPct val="100000"/>
              </a:lnSpc>
              <a:spcBef>
                <a:spcPts val="1200"/>
              </a:spcBef>
              <a:buFont typeface="Calibri" panose="020F0502020204030204" pitchFamily="34" charset="0"/>
              <a:buChar char="→"/>
            </a:pPr>
            <a:r>
              <a:rPr lang="de-DE" dirty="0"/>
              <a:t>Verfrühter und erhöhter Infektionsdruck</a:t>
            </a:r>
          </a:p>
          <a:p>
            <a:pPr marL="357188" indent="-355600">
              <a:lnSpc>
                <a:spcPct val="100000"/>
              </a:lnSpc>
              <a:spcBef>
                <a:spcPts val="1200"/>
              </a:spcBef>
            </a:pPr>
            <a:r>
              <a:rPr lang="de-DE" sz="1900" dirty="0"/>
              <a:t>Möglicherweise Hemmung durch heiße, trockene Sommer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6CD68BB-FF02-4ABD-87D7-623060DCFA20}"/>
              </a:ext>
            </a:extLst>
          </p:cNvPr>
          <p:cNvSpPr txBox="1"/>
          <p:nvPr/>
        </p:nvSpPr>
        <p:spPr>
          <a:xfrm>
            <a:off x="7316847" y="4739406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(43)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9795FE-BA8D-48AC-A21B-DBF4476085FA}"/>
              </a:ext>
            </a:extLst>
          </p:cNvPr>
          <p:cNvSpPr txBox="1"/>
          <p:nvPr/>
        </p:nvSpPr>
        <p:spPr>
          <a:xfrm>
            <a:off x="7316848" y="3020740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(42)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8C039109-AF01-46F0-9658-17F441F7101A}"/>
              </a:ext>
            </a:extLst>
          </p:cNvPr>
          <p:cNvSpPr/>
          <p:nvPr/>
        </p:nvSpPr>
        <p:spPr>
          <a:xfrm>
            <a:off x="762856" y="1011581"/>
            <a:ext cx="7107472" cy="397194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B0DEE54-CDA8-44A6-B3C4-43FB829A9BFE}"/>
              </a:ext>
            </a:extLst>
          </p:cNvPr>
          <p:cNvSpPr txBox="1"/>
          <p:nvPr/>
        </p:nvSpPr>
        <p:spPr>
          <a:xfrm>
            <a:off x="7374988" y="4420822"/>
            <a:ext cx="4953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latin typeface="+mn-lt"/>
              </a:rPr>
              <a:t>(41)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B470473-D2BE-49B6-A4D4-4429CFA10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433" y="1189022"/>
            <a:ext cx="5655133" cy="348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9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DE85592-C6D2-4645-B031-8945B8F4F9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/>
              <a:t>Hantaviren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B2E813D-5BF6-4D6E-91EF-29D5AB6373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49" y="1219200"/>
            <a:ext cx="4365221" cy="3627119"/>
          </a:xfrm>
        </p:spPr>
        <p:txBody>
          <a:bodyPr>
            <a:normAutofit/>
          </a:bodyPr>
          <a:lstStyle/>
          <a:p>
            <a:pPr marL="357188" indent="-355600">
              <a:lnSpc>
                <a:spcPct val="100000"/>
              </a:lnSpc>
              <a:spcBef>
                <a:spcPts val="1200"/>
              </a:spcBef>
            </a:pPr>
            <a:r>
              <a:rPr lang="de-DE" sz="1900" dirty="0"/>
              <a:t>Erkrankung äußert sich unterschiedlich, z. B. in Form von Fieber, Kopf- und Gliederschmerzen, Kreislauf- oder Nierenproblemen</a:t>
            </a:r>
          </a:p>
          <a:p>
            <a:pPr marL="357188" indent="-355600">
              <a:lnSpc>
                <a:spcPct val="100000"/>
              </a:lnSpc>
              <a:spcBef>
                <a:spcPts val="1200"/>
              </a:spcBef>
            </a:pPr>
            <a:r>
              <a:rPr lang="de-DE" sz="1900" dirty="0"/>
              <a:t>Übertragung durch infizierte Nagetiere, meist Mäuse oder Wühlmäuse</a:t>
            </a:r>
          </a:p>
          <a:p>
            <a:pPr marL="357188" indent="-355600">
              <a:lnSpc>
                <a:spcPct val="100000"/>
              </a:lnSpc>
              <a:spcBef>
                <a:spcPts val="1200"/>
              </a:spcBef>
            </a:pPr>
            <a:r>
              <a:rPr lang="de-DE" sz="1900" dirty="0"/>
              <a:t>Infektiöse Partikel gelangen durch Ausscheidungen der Tiere in die Luft und werden vom Menschen eingeatmet</a:t>
            </a:r>
          </a:p>
          <a:p>
            <a:pPr>
              <a:lnSpc>
                <a:spcPct val="100000"/>
              </a:lnSpc>
            </a:pPr>
            <a:endParaRPr lang="de-DE" sz="1900" dirty="0"/>
          </a:p>
        </p:txBody>
      </p:sp>
      <p:pic>
        <p:nvPicPr>
          <p:cNvPr id="6" name="Grafik 5" descr="Ein Bild, das Nagetier, Säugetier, klein, Gras enthält.&#10;&#10;Automatisch generierte Beschreibung">
            <a:extLst>
              <a:ext uri="{FF2B5EF4-FFF2-40B4-BE49-F238E27FC236}">
                <a16:creationId xmlns:a16="http://schemas.microsoft.com/office/drawing/2014/main" id="{CAAA395A-7C12-4E3B-874D-C2BF7495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01"/>
          <a:stretch/>
        </p:blipFill>
        <p:spPr>
          <a:xfrm>
            <a:off x="5660737" y="1295396"/>
            <a:ext cx="2486119" cy="235296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5660737" y="3648356"/>
            <a:ext cx="2658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Rötelmaus zählt zu den Haupt-überträgern von </a:t>
            </a:r>
            <a:r>
              <a:rPr lang="de-DE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Hantaviren</a:t>
            </a: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(44)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CDFEDE5-625A-4900-85B5-053609A9C59A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Infektionskrankheiten</a:t>
            </a:r>
          </a:p>
        </p:txBody>
      </p:sp>
    </p:spTree>
    <p:extLst>
      <p:ext uri="{BB962C8B-B14F-4D97-AF65-F5344CB8AC3E}">
        <p14:creationId xmlns:p14="http://schemas.microsoft.com/office/powerpoint/2010/main" val="166212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Tropische Infektionskrankheiten</a:t>
            </a:r>
          </a:p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971550" y="1219201"/>
            <a:ext cx="3255792" cy="2993860"/>
          </a:xfrm>
        </p:spPr>
        <p:txBody>
          <a:bodyPr>
            <a:normAutofit lnSpcReduction="10000"/>
          </a:bodyPr>
          <a:lstStyle/>
          <a:p>
            <a:pPr marL="357188" indent="-355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sz="1900" dirty="0"/>
              <a:t>Einschleppung oft durch Urlaubsreisen</a:t>
            </a:r>
          </a:p>
          <a:p>
            <a:pPr marL="357188" indent="-355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sz="1900" dirty="0"/>
              <a:t>Ausbreitung in Deutschland aufgrund fehlender Vektoren, bzw. ungünstiger klimatischer Bedingungen eher unwahrscheinlich</a:t>
            </a:r>
          </a:p>
          <a:p>
            <a:pPr marL="357188" indent="-355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sz="1900" dirty="0"/>
              <a:t>Infolge des Klimawandels bessere Lebens- und Ausbreitungsbedingungen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5FC2A85-EA5B-4C4A-8E9B-D8B548261B1E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Infektionskrankheiten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DE7167-40C8-494B-B371-1F7B01560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188" y="1232196"/>
            <a:ext cx="2172781" cy="143930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E1681C1-04A2-40C3-BBC8-17EFAE6D0B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47" r="19574" b="12127"/>
          <a:stretch/>
        </p:blipFill>
        <p:spPr>
          <a:xfrm>
            <a:off x="5023188" y="3137077"/>
            <a:ext cx="2157388" cy="1621389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ABE6FB0B-C0E2-4D88-9E04-2E8CB30F2B04}"/>
              </a:ext>
            </a:extLst>
          </p:cNvPr>
          <p:cNvSpPr/>
          <p:nvPr/>
        </p:nvSpPr>
        <p:spPr>
          <a:xfrm>
            <a:off x="4941599" y="2674146"/>
            <a:ext cx="26585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Asiatische Tigermücke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(45)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C7B2F4E-6BAE-46FD-A7F3-8B7D473A142B}"/>
              </a:ext>
            </a:extLst>
          </p:cNvPr>
          <p:cNvSpPr/>
          <p:nvPr/>
        </p:nvSpPr>
        <p:spPr>
          <a:xfrm>
            <a:off x="4941599" y="4758466"/>
            <a:ext cx="26585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Malariamücke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(46)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E9C3DFE-2BE5-43F7-912D-455712881F47}"/>
              </a:ext>
            </a:extLst>
          </p:cNvPr>
          <p:cNvSpPr/>
          <p:nvPr/>
        </p:nvSpPr>
        <p:spPr>
          <a:xfrm>
            <a:off x="4282300" y="1038926"/>
            <a:ext cx="3255792" cy="39913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76" y="1230004"/>
            <a:ext cx="3314403" cy="342760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AB50C7F-E27D-490F-9C7E-18A0D4CB7F91}"/>
              </a:ext>
            </a:extLst>
          </p:cNvPr>
          <p:cNvSpPr txBox="1"/>
          <p:nvPr/>
        </p:nvSpPr>
        <p:spPr>
          <a:xfrm>
            <a:off x="7574877" y="4537876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(47)</a:t>
            </a:r>
          </a:p>
        </p:txBody>
      </p:sp>
    </p:spTree>
    <p:extLst>
      <p:ext uri="{BB962C8B-B14F-4D97-AF65-F5344CB8AC3E}">
        <p14:creationId xmlns:p14="http://schemas.microsoft.com/office/powerpoint/2010/main" val="1432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lipse 15">
            <a:extLst>
              <a:ext uri="{FF2B5EF4-FFF2-40B4-BE49-F238E27FC236}">
                <a16:creationId xmlns:a16="http://schemas.microsoft.com/office/drawing/2014/main" id="{48C07A23-7F56-4904-9761-52EF6D5332B5}"/>
              </a:ext>
            </a:extLst>
          </p:cNvPr>
          <p:cNvSpPr/>
          <p:nvPr/>
        </p:nvSpPr>
        <p:spPr>
          <a:xfrm>
            <a:off x="4838193" y="1560620"/>
            <a:ext cx="2340000" cy="2340000"/>
          </a:xfrm>
          <a:prstGeom prst="ellipse">
            <a:avLst/>
          </a:prstGeom>
          <a:ln w="1270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570F06D-B331-4BEA-8E0B-418E8F140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37" t="10770" r="9331" b="11348"/>
          <a:stretch/>
        </p:blipFill>
        <p:spPr>
          <a:xfrm>
            <a:off x="4481886" y="3160707"/>
            <a:ext cx="1876695" cy="1770943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6F0BE15-B70E-4811-9918-EB98256F31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600" dirty="0"/>
              <a:t>Gärtnern – mehr als ein Hobby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A2F31ED-DCB0-4025-B6CB-558DBF9D3F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219200"/>
            <a:ext cx="3202244" cy="3109451"/>
          </a:xfrm>
        </p:spPr>
        <p:txBody>
          <a:bodyPr>
            <a:normAutofit/>
          </a:bodyPr>
          <a:lstStyle/>
          <a:p>
            <a:pPr marL="361950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900" dirty="0"/>
              <a:t>Großteil des beruflichen wie privaten Lebens spielt sich heute in Innenräumen ab</a:t>
            </a:r>
          </a:p>
          <a:p>
            <a:pPr marL="627063" lvl="1" indent="-265113">
              <a:lnSpc>
                <a:spcPct val="100000"/>
              </a:lnSpc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sz="1700" dirty="0"/>
              <a:t>Mangel an Naturerfahrung, Bewegung, frischer Luft und Sonnenlicht</a:t>
            </a:r>
          </a:p>
          <a:p>
            <a:pPr marL="361950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900" dirty="0"/>
              <a:t>Gärtnern bietet idealen Ausgleich zur modernen Lebens- und Arbeitswelt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D03CCA5-5EA6-4FB0-BB68-F81BBA07C4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1" t="1" r="4828" b="9508"/>
          <a:stretch/>
        </p:blipFill>
        <p:spPr>
          <a:xfrm>
            <a:off x="6358581" y="1242880"/>
            <a:ext cx="1816972" cy="1777672"/>
          </a:xfrm>
          <a:prstGeom prst="rect">
            <a:avLst/>
          </a:prstGeom>
        </p:spPr>
      </p:pic>
      <p:sp>
        <p:nvSpPr>
          <p:cNvPr id="17" name="Additionszeichen 16">
            <a:extLst>
              <a:ext uri="{FF2B5EF4-FFF2-40B4-BE49-F238E27FC236}">
                <a16:creationId xmlns:a16="http://schemas.microsoft.com/office/drawing/2014/main" id="{B9A2E4B5-F742-4CBB-A1B3-44C1C34F7D74}"/>
              </a:ext>
            </a:extLst>
          </p:cNvPr>
          <p:cNvSpPr/>
          <p:nvPr/>
        </p:nvSpPr>
        <p:spPr>
          <a:xfrm>
            <a:off x="5648193" y="2367084"/>
            <a:ext cx="720000" cy="720000"/>
          </a:xfrm>
          <a:prstGeom prst="mathPlus">
            <a:avLst/>
          </a:prstGeom>
          <a:solidFill>
            <a:srgbClr val="78B8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1E976C9-A24A-4DBB-9EC1-4B01661B640E}"/>
              </a:ext>
            </a:extLst>
          </p:cNvPr>
          <p:cNvSpPr txBox="1"/>
          <p:nvPr/>
        </p:nvSpPr>
        <p:spPr>
          <a:xfrm>
            <a:off x="8457313" y="2286410"/>
            <a:ext cx="677108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Gartenarbeit und Gesundheit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6CE0AF8-8D1C-4ADD-BC62-55116E4E748C}"/>
              </a:ext>
            </a:extLst>
          </p:cNvPr>
          <p:cNvSpPr txBox="1"/>
          <p:nvPr/>
        </p:nvSpPr>
        <p:spPr>
          <a:xfrm>
            <a:off x="6194899" y="4716206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(4)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5F2515D-E13C-4917-9F04-982976B719A9}"/>
              </a:ext>
            </a:extLst>
          </p:cNvPr>
          <p:cNvSpPr txBox="1"/>
          <p:nvPr/>
        </p:nvSpPr>
        <p:spPr>
          <a:xfrm>
            <a:off x="7665916" y="2946096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8924521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Clr>
                <a:srgbClr val="7AB800"/>
              </a:buClr>
              <a:buFont typeface="Symbol" panose="05050102010706020507" pitchFamily="18" charset="2"/>
              <a:buChar char="Þ"/>
            </a:pPr>
            <a:r>
              <a:rPr lang="de-DE" dirty="0"/>
              <a:t>Keine Panik vor tropischen Erregern!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71550" y="1219201"/>
            <a:ext cx="3093374" cy="2993860"/>
          </a:xfrm>
        </p:spPr>
        <p:txBody>
          <a:bodyPr>
            <a:normAutofit/>
          </a:bodyPr>
          <a:lstStyle/>
          <a:p>
            <a:pPr marL="357188" indent="-355600">
              <a:lnSpc>
                <a:spcPct val="100000"/>
              </a:lnSpc>
              <a:spcBef>
                <a:spcPts val="1200"/>
              </a:spcBef>
            </a:pPr>
            <a:r>
              <a:rPr lang="de-DE" sz="1900" b="1" dirty="0"/>
              <a:t>Hysterie</a:t>
            </a:r>
            <a:r>
              <a:rPr lang="de-DE" sz="1900" dirty="0"/>
              <a:t> vor tropischen Infektionskrankheiten ist auch in Zeiten des Klimawandels </a:t>
            </a:r>
            <a:r>
              <a:rPr lang="de-DE" sz="1900" b="1" dirty="0"/>
              <a:t>fehl am Platz</a:t>
            </a:r>
          </a:p>
          <a:p>
            <a:pPr marL="357188" indent="-355600">
              <a:lnSpc>
                <a:spcPct val="100000"/>
              </a:lnSpc>
              <a:spcBef>
                <a:spcPts val="1200"/>
              </a:spcBef>
            </a:pPr>
            <a:r>
              <a:rPr lang="de-DE" sz="1900" b="1" dirty="0"/>
              <a:t>Hygienische Verhältnisse </a:t>
            </a:r>
            <a:r>
              <a:rPr lang="de-DE" sz="1900" dirty="0"/>
              <a:t>und </a:t>
            </a:r>
            <a:r>
              <a:rPr lang="de-DE" sz="1900" b="1" dirty="0"/>
              <a:t>hochwertiges Gesundheitssystem </a:t>
            </a:r>
            <a:r>
              <a:rPr lang="de-DE" sz="1900" dirty="0"/>
              <a:t>tragen zur Eindämmung der Gefahr bei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22" y="2177013"/>
            <a:ext cx="3353968" cy="223597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C9B27A3-46D6-40D0-863D-E20FD72BEDAE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Infektionskrankheiten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B359FA8-429C-4052-A096-00BE6AE6C1D2}"/>
              </a:ext>
            </a:extLst>
          </p:cNvPr>
          <p:cNvSpPr txBox="1"/>
          <p:nvPr/>
        </p:nvSpPr>
        <p:spPr>
          <a:xfrm>
            <a:off x="7363764" y="4255887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(49)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A231B33-CE1D-498D-881C-CD7A5B6A56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90" b="15412"/>
          <a:stretch/>
        </p:blipFill>
        <p:spPr>
          <a:xfrm rot="20746785" flipH="1">
            <a:off x="4889013" y="1358895"/>
            <a:ext cx="1248535" cy="89142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8A6A2AF-B632-4C91-BD27-A16C09B5EE9B}"/>
              </a:ext>
            </a:extLst>
          </p:cNvPr>
          <p:cNvSpPr txBox="1"/>
          <p:nvPr/>
        </p:nvSpPr>
        <p:spPr>
          <a:xfrm>
            <a:off x="5755519" y="2010951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(48)</a:t>
            </a:r>
          </a:p>
        </p:txBody>
      </p:sp>
    </p:spTree>
    <p:extLst>
      <p:ext uri="{BB962C8B-B14F-4D97-AF65-F5344CB8AC3E}">
        <p14:creationId xmlns:p14="http://schemas.microsoft.com/office/powerpoint/2010/main" val="30986371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0F5539B-C30F-4A3F-BBC2-20C4B74AB0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0000" y="900000"/>
            <a:ext cx="7434000" cy="452438"/>
          </a:xfrm>
        </p:spPr>
        <p:txBody>
          <a:bodyPr/>
          <a:lstStyle/>
          <a:p>
            <a:r>
              <a:rPr lang="de-DE" sz="3200" dirty="0"/>
              <a:t>2.6  Fazit</a:t>
            </a:r>
          </a:p>
        </p:txBody>
      </p:sp>
    </p:spTree>
    <p:extLst>
      <p:ext uri="{BB962C8B-B14F-4D97-AF65-F5344CB8AC3E}">
        <p14:creationId xmlns:p14="http://schemas.microsoft.com/office/powerpoint/2010/main" val="17964149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696B4B5-FBF9-4647-A68B-C9D57568E5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Klimawandel und Gesundheit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DE27B4B-566E-41ED-9BC5-3FFF72262B89}"/>
              </a:ext>
            </a:extLst>
          </p:cNvPr>
          <p:cNvSpPr txBox="1"/>
          <p:nvPr/>
        </p:nvSpPr>
        <p:spPr>
          <a:xfrm>
            <a:off x="8426535" y="2286410"/>
            <a:ext cx="738664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Klimawandel und Gesundheit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9D6CD59-77C8-4045-A60F-159297CB378E}"/>
              </a:ext>
            </a:extLst>
          </p:cNvPr>
          <p:cNvSpPr txBox="1"/>
          <p:nvPr/>
        </p:nvSpPr>
        <p:spPr>
          <a:xfrm>
            <a:off x="4465988" y="4328489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(50)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E22BA79-68EC-4D69-BCCE-1C527069B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326" y="1327717"/>
            <a:ext cx="3956342" cy="2803707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41FCF32-7C74-44E6-ACA6-FD4AC61DB5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2447" y="1456197"/>
            <a:ext cx="2336004" cy="3337118"/>
          </a:xfrm>
        </p:spPr>
        <p:txBody>
          <a:bodyPr>
            <a:normAutofit/>
          </a:bodyPr>
          <a:lstStyle/>
          <a:p>
            <a:pPr marL="357188" indent="-355600">
              <a:lnSpc>
                <a:spcPct val="100000"/>
              </a:lnSpc>
              <a:spcBef>
                <a:spcPts val="1200"/>
              </a:spcBef>
            </a:pPr>
            <a:r>
              <a:rPr lang="de-DE" sz="1900" dirty="0"/>
              <a:t>Klimawandel bringt direkte und indirekte Belastungen für die Gesundheit mit sich</a:t>
            </a:r>
          </a:p>
          <a:p>
            <a:pPr marL="626270" lvl="1" indent="-355600">
              <a:lnSpc>
                <a:spcPct val="100000"/>
              </a:lnSpc>
              <a:spcBef>
                <a:spcPts val="1200"/>
              </a:spcBef>
              <a:buFont typeface="Calibri" panose="020F0502020204030204" pitchFamily="34" charset="0"/>
              <a:buChar char="→"/>
            </a:pPr>
            <a:r>
              <a:rPr lang="de-DE" b="1" dirty="0"/>
              <a:t>Vorsorge- und Schutzmaß-nahmen</a:t>
            </a:r>
            <a:r>
              <a:rPr lang="de-DE" dirty="0"/>
              <a:t> im Alltag werden wichtiger denn je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C4F50239-3315-491A-96AE-41A0A0FD87FA}"/>
              </a:ext>
            </a:extLst>
          </p:cNvPr>
          <p:cNvSpPr/>
          <p:nvPr/>
        </p:nvSpPr>
        <p:spPr>
          <a:xfrm>
            <a:off x="5472038" y="1327718"/>
            <a:ext cx="2711635" cy="3402224"/>
          </a:xfrm>
          <a:prstGeom prst="roundRect">
            <a:avLst/>
          </a:prstGeom>
          <a:ln w="28575">
            <a:solidFill>
              <a:srgbClr val="78B8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0316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5A142EB-696C-4268-BA2E-2855F4FCC9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3. Anpassungsmaßnahmen bei der</a:t>
            </a:r>
            <a:br>
              <a:rPr lang="de-DE" dirty="0"/>
            </a:br>
            <a:r>
              <a:rPr lang="de-DE" dirty="0"/>
              <a:t>     Gartenarbeit</a:t>
            </a:r>
          </a:p>
        </p:txBody>
      </p:sp>
    </p:spTree>
    <p:extLst>
      <p:ext uri="{BB962C8B-B14F-4D97-AF65-F5344CB8AC3E}">
        <p14:creationId xmlns:p14="http://schemas.microsoft.com/office/powerpoint/2010/main" val="19659612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B22323A-8F32-4080-A856-6DB15441DE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Timing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78C2C3-0302-48C7-B2B9-301F691693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4666" y="1219201"/>
            <a:ext cx="6193615" cy="2993860"/>
          </a:xfrm>
        </p:spPr>
        <p:txBody>
          <a:bodyPr/>
          <a:lstStyle/>
          <a:p>
            <a:pPr marL="2381" indent="0">
              <a:lnSpc>
                <a:spcPct val="100000"/>
              </a:lnSpc>
              <a:buNone/>
            </a:pPr>
            <a:r>
              <a:rPr lang="de-DE" dirty="0"/>
              <a:t>Anfallende Arbeiten wann immer möglich in den frühen Morgen-  und späten Abendstunden erledigen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F6012BE-AEBC-44FD-8466-A3A27E083CE3}"/>
              </a:ext>
            </a:extLst>
          </p:cNvPr>
          <p:cNvSpPr txBox="1"/>
          <p:nvPr/>
        </p:nvSpPr>
        <p:spPr>
          <a:xfrm>
            <a:off x="8426535" y="2286410"/>
            <a:ext cx="738664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Klimawandel und Gartenarbeit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92A2FAA-D006-4B14-BF43-02F546D37C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52" t="13266" r="6650" b="14667"/>
          <a:stretch/>
        </p:blipFill>
        <p:spPr>
          <a:xfrm>
            <a:off x="2609806" y="2087946"/>
            <a:ext cx="3277772" cy="285991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B04E2AF-D61F-49B3-AAFF-CC8BD7D27C4C}"/>
              </a:ext>
            </a:extLst>
          </p:cNvPr>
          <p:cNvSpPr txBox="1"/>
          <p:nvPr/>
        </p:nvSpPr>
        <p:spPr>
          <a:xfrm>
            <a:off x="5623128" y="4732413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(51)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DC96224-8C2B-49A1-88BB-3DFA0B89C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26" y="1189599"/>
            <a:ext cx="319834" cy="39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078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7C800C6-FD03-4B16-AAB9-CF62F91FCC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Sofort in den Schatten!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5612F88-FFE8-4D3F-85D8-8F854F1E5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136882"/>
            <a:ext cx="6576732" cy="307779"/>
          </a:xfrm>
        </p:spPr>
        <p:txBody>
          <a:bodyPr>
            <a:normAutofit/>
          </a:bodyPr>
          <a:lstStyle/>
          <a:p>
            <a:pPr marL="2381" indent="0">
              <a:lnSpc>
                <a:spcPct val="100000"/>
              </a:lnSpc>
              <a:buNone/>
            </a:pPr>
            <a:r>
              <a:rPr lang="de-DE" sz="1600" b="1" dirty="0"/>
              <a:t>Bei diesen Anzeichen sollte die Arbeit umgehend niedergelegt werden: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DC879D4-68F5-465D-B668-7DE84A0BB5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32" r="16372"/>
          <a:stretch/>
        </p:blipFill>
        <p:spPr>
          <a:xfrm>
            <a:off x="3427139" y="1882433"/>
            <a:ext cx="1927149" cy="326106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762A943-9120-4D97-B71E-733D16394D7A}"/>
              </a:ext>
            </a:extLst>
          </p:cNvPr>
          <p:cNvSpPr txBox="1"/>
          <p:nvPr/>
        </p:nvSpPr>
        <p:spPr>
          <a:xfrm>
            <a:off x="3587785" y="1627265"/>
            <a:ext cx="1339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Erschöpfung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FBF4683-253B-49EE-9958-B82F725B961D}"/>
              </a:ext>
            </a:extLst>
          </p:cNvPr>
          <p:cNvSpPr txBox="1"/>
          <p:nvPr/>
        </p:nvSpPr>
        <p:spPr>
          <a:xfrm>
            <a:off x="1525155" y="3035535"/>
            <a:ext cx="1459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Blässe, bzw. hochroter Kopf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0CCF8D8-013F-4673-AA87-34D2DC938908}"/>
              </a:ext>
            </a:extLst>
          </p:cNvPr>
          <p:cNvSpPr txBox="1"/>
          <p:nvPr/>
        </p:nvSpPr>
        <p:spPr>
          <a:xfrm>
            <a:off x="1904983" y="4205379"/>
            <a:ext cx="1623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Trockener Mund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73E9901-B6DC-4A98-843F-999D0299F4B2}"/>
              </a:ext>
            </a:extLst>
          </p:cNvPr>
          <p:cNvSpPr txBox="1"/>
          <p:nvPr/>
        </p:nvSpPr>
        <p:spPr>
          <a:xfrm>
            <a:off x="5647960" y="3035536"/>
            <a:ext cx="1514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Konzentrations-mangel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B2E0C7F-3FE3-4AE3-BD0C-06BCA01D863A}"/>
              </a:ext>
            </a:extLst>
          </p:cNvPr>
          <p:cNvSpPr txBox="1"/>
          <p:nvPr/>
        </p:nvSpPr>
        <p:spPr>
          <a:xfrm>
            <a:off x="2051817" y="2191219"/>
            <a:ext cx="1030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Übelkeit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CB5C59A-19ED-4C7E-87B9-C92D0C49331A}"/>
              </a:ext>
            </a:extLst>
          </p:cNvPr>
          <p:cNvSpPr txBox="1"/>
          <p:nvPr/>
        </p:nvSpPr>
        <p:spPr>
          <a:xfrm>
            <a:off x="5438693" y="4205379"/>
            <a:ext cx="1514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Kopfschmerzen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32CAE3F-9827-40FD-B439-566B9C7C67B9}"/>
              </a:ext>
            </a:extLst>
          </p:cNvPr>
          <p:cNvSpPr txBox="1"/>
          <p:nvPr/>
        </p:nvSpPr>
        <p:spPr>
          <a:xfrm>
            <a:off x="5240574" y="2181669"/>
            <a:ext cx="1339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Schwindel</a:t>
            </a: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A5F8027D-AA2F-4653-A2EE-6AE711632CC0}"/>
              </a:ext>
            </a:extLst>
          </p:cNvPr>
          <p:cNvSpPr/>
          <p:nvPr/>
        </p:nvSpPr>
        <p:spPr>
          <a:xfrm>
            <a:off x="3652745" y="1615329"/>
            <a:ext cx="1209821" cy="367343"/>
          </a:xfrm>
          <a:prstGeom prst="roundRect">
            <a:avLst/>
          </a:prstGeom>
          <a:ln w="190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3EA5760F-BD21-4B65-9F57-754C326B4D2D}"/>
              </a:ext>
            </a:extLst>
          </p:cNvPr>
          <p:cNvSpPr/>
          <p:nvPr/>
        </p:nvSpPr>
        <p:spPr>
          <a:xfrm>
            <a:off x="1946794" y="4190984"/>
            <a:ext cx="1539890" cy="367343"/>
          </a:xfrm>
          <a:prstGeom prst="roundRect">
            <a:avLst/>
          </a:prstGeom>
          <a:ln w="190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A430A959-B5D7-45F2-8B80-BC6E37B518E5}"/>
              </a:ext>
            </a:extLst>
          </p:cNvPr>
          <p:cNvSpPr/>
          <p:nvPr/>
        </p:nvSpPr>
        <p:spPr>
          <a:xfrm>
            <a:off x="5428499" y="4205379"/>
            <a:ext cx="1514397" cy="367343"/>
          </a:xfrm>
          <a:prstGeom prst="roundRect">
            <a:avLst/>
          </a:prstGeom>
          <a:ln w="190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AC326C95-9162-4C99-A94C-12CFA9163A4E}"/>
              </a:ext>
            </a:extLst>
          </p:cNvPr>
          <p:cNvSpPr/>
          <p:nvPr/>
        </p:nvSpPr>
        <p:spPr>
          <a:xfrm>
            <a:off x="2083992" y="2176825"/>
            <a:ext cx="965999" cy="367343"/>
          </a:xfrm>
          <a:prstGeom prst="roundRect">
            <a:avLst/>
          </a:prstGeom>
          <a:ln w="190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3D64278D-57B5-4EC8-8626-0CDDF77F320F}"/>
              </a:ext>
            </a:extLst>
          </p:cNvPr>
          <p:cNvSpPr/>
          <p:nvPr/>
        </p:nvSpPr>
        <p:spPr>
          <a:xfrm>
            <a:off x="5354288" y="2168228"/>
            <a:ext cx="1109817" cy="367343"/>
          </a:xfrm>
          <a:prstGeom prst="roundRect">
            <a:avLst/>
          </a:prstGeom>
          <a:ln w="190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3409A043-71AB-4BBF-A2B8-3667B9EEB6CD}"/>
              </a:ext>
            </a:extLst>
          </p:cNvPr>
          <p:cNvSpPr/>
          <p:nvPr/>
        </p:nvSpPr>
        <p:spPr>
          <a:xfrm>
            <a:off x="5647960" y="3003131"/>
            <a:ext cx="1514397" cy="655519"/>
          </a:xfrm>
          <a:prstGeom prst="roundRect">
            <a:avLst/>
          </a:prstGeom>
          <a:ln w="190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B53FF88D-9C58-48CD-8EBB-52572085A8DB}"/>
              </a:ext>
            </a:extLst>
          </p:cNvPr>
          <p:cNvSpPr/>
          <p:nvPr/>
        </p:nvSpPr>
        <p:spPr>
          <a:xfrm>
            <a:off x="1497662" y="3000465"/>
            <a:ext cx="1514397" cy="655519"/>
          </a:xfrm>
          <a:prstGeom prst="roundRect">
            <a:avLst/>
          </a:prstGeom>
          <a:ln w="190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B417B9E-934A-4E3A-A66E-A3619B705995}"/>
              </a:ext>
            </a:extLst>
          </p:cNvPr>
          <p:cNvSpPr txBox="1"/>
          <p:nvPr/>
        </p:nvSpPr>
        <p:spPr>
          <a:xfrm>
            <a:off x="8426535" y="2286410"/>
            <a:ext cx="738664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Klimawandel und Gartenarbeit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0F3F2C8-D1DC-4268-877E-B108EF0271CB}"/>
              </a:ext>
            </a:extLst>
          </p:cNvPr>
          <p:cNvSpPr txBox="1"/>
          <p:nvPr/>
        </p:nvSpPr>
        <p:spPr>
          <a:xfrm>
            <a:off x="6661339" y="4711640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(52)</a:t>
            </a:r>
          </a:p>
        </p:txBody>
      </p:sp>
    </p:spTree>
    <p:extLst>
      <p:ext uri="{BB962C8B-B14F-4D97-AF65-F5344CB8AC3E}">
        <p14:creationId xmlns:p14="http://schemas.microsoft.com/office/powerpoint/2010/main" val="22948189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B8B398B-2D10-4FC6-BFE1-8563782FC4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Sonnenschutz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824CD2-103A-4110-8D08-CA9B2E9FD7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6414" y="1257077"/>
            <a:ext cx="6491833" cy="29938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dirty="0"/>
              <a:t>Sonnencreme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Helle, leichte Kleidung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Sonnenbrille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Kopfbedeckung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9AF4523-1846-42A4-93E6-B5ADC96561D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0" t="-46396" r="401" b="46396"/>
          <a:stretch/>
        </p:blipFill>
        <p:spPr bwMode="auto">
          <a:xfrm>
            <a:off x="4250951" y="-1125380"/>
            <a:ext cx="1708573" cy="576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21A81BB-8B33-4117-996E-6AA7664849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4" t="3933" b="73727"/>
          <a:stretch/>
        </p:blipFill>
        <p:spPr>
          <a:xfrm>
            <a:off x="5100851" y="737018"/>
            <a:ext cx="1304733" cy="54844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BE86F97-D266-4C50-A854-33672F4EE0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3" t="36342" r="21996" b="35024"/>
          <a:stretch/>
        </p:blipFill>
        <p:spPr>
          <a:xfrm>
            <a:off x="6065973" y="1785127"/>
            <a:ext cx="1917972" cy="99450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F003A29-705F-4371-BA80-E36A94C1D2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9" t="39489" r="29233" b="38643"/>
          <a:stretch/>
        </p:blipFill>
        <p:spPr>
          <a:xfrm rot="5400000">
            <a:off x="6609429" y="3803537"/>
            <a:ext cx="1238034" cy="60381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911865" y="4337331"/>
            <a:ext cx="550259" cy="46933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38A6890-5D4C-4B43-AE09-6F297C06C665}"/>
              </a:ext>
            </a:extLst>
          </p:cNvPr>
          <p:cNvSpPr txBox="1"/>
          <p:nvPr/>
        </p:nvSpPr>
        <p:spPr>
          <a:xfrm>
            <a:off x="8426535" y="2286410"/>
            <a:ext cx="738664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Klimawandel und Gartenarbeit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E354752-0BEB-4272-BEFF-2A21A51E0E4C}"/>
              </a:ext>
            </a:extLst>
          </p:cNvPr>
          <p:cNvSpPr txBox="1"/>
          <p:nvPr/>
        </p:nvSpPr>
        <p:spPr>
          <a:xfrm>
            <a:off x="7435897" y="4447154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(56)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345E4F6-4A22-495B-B6AA-C50B35AEA4BE}"/>
              </a:ext>
            </a:extLst>
          </p:cNvPr>
          <p:cNvSpPr txBox="1"/>
          <p:nvPr/>
        </p:nvSpPr>
        <p:spPr>
          <a:xfrm>
            <a:off x="5612937" y="4542525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(55)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1931A25-D3DD-45A8-81B0-4266220D5AF0}"/>
              </a:ext>
            </a:extLst>
          </p:cNvPr>
          <p:cNvSpPr txBox="1"/>
          <p:nvPr/>
        </p:nvSpPr>
        <p:spPr>
          <a:xfrm>
            <a:off x="7782484" y="2646285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(54)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2FBADBA-8D8F-4EB6-8ABA-66479B35D691}"/>
              </a:ext>
            </a:extLst>
          </p:cNvPr>
          <p:cNvSpPr txBox="1"/>
          <p:nvPr/>
        </p:nvSpPr>
        <p:spPr>
          <a:xfrm>
            <a:off x="6232290" y="1241048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(53)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F7C5CA19-AF17-48D2-9715-F8A42B7D5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456" y="1257188"/>
            <a:ext cx="319834" cy="39143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8520AE6-C104-42EF-A2FC-1225892B43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326" y="3745700"/>
            <a:ext cx="319834" cy="391438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DD0B117-F96F-4D3D-897C-7A45D5DD1B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456" y="2916196"/>
            <a:ext cx="319834" cy="39143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2A95BCF3-D9DC-4BFA-B334-DCBDE8785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326" y="2086692"/>
            <a:ext cx="319834" cy="39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128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drinnen, Tisch, orange, Essen enthält.&#10;&#10;Automatisch generierte Beschreibung">
            <a:extLst>
              <a:ext uri="{FF2B5EF4-FFF2-40B4-BE49-F238E27FC236}">
                <a16:creationId xmlns:a16="http://schemas.microsoft.com/office/drawing/2014/main" id="{86FD08ED-9DC2-4BD1-8C02-7ED5B82D1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15" r="50000" b="71819"/>
          <a:stretch/>
        </p:blipFill>
        <p:spPr>
          <a:xfrm>
            <a:off x="1763061" y="2628052"/>
            <a:ext cx="1022773" cy="1449493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65C276F-0E5B-444B-860C-D0A507B297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Flüssigkeitsversorgung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DC3586-B3FD-4DFF-B3F0-EE2917308F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219201"/>
            <a:ext cx="6956038" cy="3379892"/>
          </a:xfrm>
        </p:spPr>
        <p:txBody>
          <a:bodyPr>
            <a:normAutofit/>
          </a:bodyPr>
          <a:lstStyle/>
          <a:p>
            <a:pPr marL="357188" indent="-355600">
              <a:lnSpc>
                <a:spcPct val="110000"/>
              </a:lnSpc>
              <a:spcBef>
                <a:spcPts val="1200"/>
              </a:spcBef>
            </a:pPr>
            <a:r>
              <a:rPr lang="de-DE" sz="1900" dirty="0"/>
              <a:t>Unzureichende Flüssigkeitszufuhr schränkt die Leistungsfähigkeit ein und kann die Gesundheit ernsthaft beeinträchtigen!</a:t>
            </a:r>
          </a:p>
          <a:p>
            <a:pPr marL="357188" indent="-355600">
              <a:lnSpc>
                <a:spcPct val="110000"/>
              </a:lnSpc>
              <a:spcBef>
                <a:spcPts val="1200"/>
              </a:spcBef>
            </a:pPr>
            <a:r>
              <a:rPr lang="de-DE" sz="1900" dirty="0"/>
              <a:t>Neben der Flüssigkeit gehen beim Schwitzen auch wertvolle Mineralstoffe verloren, die zu ergänzen sind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de-DE" sz="1900" dirty="0"/>
          </a:p>
        </p:txBody>
      </p:sp>
      <p:pic>
        <p:nvPicPr>
          <p:cNvPr id="6" name="Grafik 5" descr="Ein Bild, das drinnen, Flasche, Tisch, Essen enthält.&#10;&#10;Automatisch generierte Beschreibung">
            <a:extLst>
              <a:ext uri="{FF2B5EF4-FFF2-40B4-BE49-F238E27FC236}">
                <a16:creationId xmlns:a16="http://schemas.microsoft.com/office/drawing/2014/main" id="{5B8A3676-C2BC-439F-9E61-9BB556CE89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08" t="30156" r="83898" b="46272"/>
          <a:stretch/>
        </p:blipFill>
        <p:spPr>
          <a:xfrm>
            <a:off x="525532" y="3331505"/>
            <a:ext cx="690880" cy="1212428"/>
          </a:xfrm>
          <a:prstGeom prst="rect">
            <a:avLst/>
          </a:prstGeom>
        </p:spPr>
      </p:pic>
      <p:pic>
        <p:nvPicPr>
          <p:cNvPr id="8" name="Grafik 7" descr="Ein Bild, das drinnen, Flasche, Tisch, Essen enthält.&#10;&#10;Automatisch generierte Beschreibung">
            <a:extLst>
              <a:ext uri="{FF2B5EF4-FFF2-40B4-BE49-F238E27FC236}">
                <a16:creationId xmlns:a16="http://schemas.microsoft.com/office/drawing/2014/main" id="{BBB34FB3-E09F-43E2-9D15-D828F6D2F2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85" t="56890" r="39558" b="22435"/>
          <a:stretch/>
        </p:blipFill>
        <p:spPr>
          <a:xfrm>
            <a:off x="4680373" y="2926080"/>
            <a:ext cx="772160" cy="1063413"/>
          </a:xfrm>
          <a:prstGeom prst="rect">
            <a:avLst/>
          </a:prstGeom>
        </p:spPr>
      </p:pic>
      <p:pic>
        <p:nvPicPr>
          <p:cNvPr id="10" name="Grafik 9" descr="Ein Bild, das drinnen, Flasche, Tisch, Essen enthält.&#10;&#10;Automatisch generierte Beschreibung">
            <a:extLst>
              <a:ext uri="{FF2B5EF4-FFF2-40B4-BE49-F238E27FC236}">
                <a16:creationId xmlns:a16="http://schemas.microsoft.com/office/drawing/2014/main" id="{A0923D59-A024-4D42-A06E-0166E44DE4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146" t="6189" r="24697" b="69713"/>
          <a:stretch/>
        </p:blipFill>
        <p:spPr>
          <a:xfrm>
            <a:off x="2805767" y="3556001"/>
            <a:ext cx="772160" cy="1239519"/>
          </a:xfrm>
          <a:prstGeom prst="rect">
            <a:avLst/>
          </a:prstGeom>
        </p:spPr>
      </p:pic>
      <p:pic>
        <p:nvPicPr>
          <p:cNvPr id="14" name="Grafik 13" descr="Ein Bild, das Essen, Raum enthält.&#10;&#10;Automatisch generierte Beschreibung">
            <a:extLst>
              <a:ext uri="{FF2B5EF4-FFF2-40B4-BE49-F238E27FC236}">
                <a16:creationId xmlns:a16="http://schemas.microsoft.com/office/drawing/2014/main" id="{3ACB3B4B-F37E-440F-854A-A86315B024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33" t="73481" r="47893"/>
          <a:stretch/>
        </p:blipFill>
        <p:spPr>
          <a:xfrm>
            <a:off x="6586467" y="2625513"/>
            <a:ext cx="1341121" cy="1363980"/>
          </a:xfrm>
          <a:prstGeom prst="rect">
            <a:avLst/>
          </a:prstGeom>
        </p:spPr>
      </p:pic>
      <p:pic>
        <p:nvPicPr>
          <p:cNvPr id="18" name="Grafik 17" descr="Ein Bild, das drinnen, Tisch, orange, Essen enthält.&#10;&#10;Automatisch generierte Beschreibung">
            <a:extLst>
              <a:ext uri="{FF2B5EF4-FFF2-40B4-BE49-F238E27FC236}">
                <a16:creationId xmlns:a16="http://schemas.microsoft.com/office/drawing/2014/main" id="{D2A919DD-DAD0-427B-A5C9-5BE084B24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1" t="6785" r="73926" b="74584"/>
          <a:stretch/>
        </p:blipFill>
        <p:spPr>
          <a:xfrm>
            <a:off x="4083933" y="3967478"/>
            <a:ext cx="1092624" cy="95829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6CE5DD1-76E4-4AB4-AE82-CD2D8A681D03}"/>
              </a:ext>
            </a:extLst>
          </p:cNvPr>
          <p:cNvSpPr txBox="1"/>
          <p:nvPr/>
        </p:nvSpPr>
        <p:spPr>
          <a:xfrm>
            <a:off x="8426535" y="2286410"/>
            <a:ext cx="738664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Klimawandel und Gartenarbeit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7A6D66-B246-457D-B93D-18713FD3BC58}"/>
              </a:ext>
            </a:extLst>
          </p:cNvPr>
          <p:cNvSpPr txBox="1"/>
          <p:nvPr/>
        </p:nvSpPr>
        <p:spPr>
          <a:xfrm>
            <a:off x="2145564" y="3774049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(58)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D50DB2C-1E58-4F83-9EAB-007664F39DC2}"/>
              </a:ext>
            </a:extLst>
          </p:cNvPr>
          <p:cNvSpPr txBox="1"/>
          <p:nvPr/>
        </p:nvSpPr>
        <p:spPr>
          <a:xfrm>
            <a:off x="1181107" y="4338902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(57)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9AD4C6C-439F-4B93-94A1-3C2BC1823F00}"/>
              </a:ext>
            </a:extLst>
          </p:cNvPr>
          <p:cNvSpPr txBox="1"/>
          <p:nvPr/>
        </p:nvSpPr>
        <p:spPr>
          <a:xfrm>
            <a:off x="3461370" y="4491371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(59)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8DE7166-0143-4563-AD3E-5DB5AC548EF7}"/>
              </a:ext>
            </a:extLst>
          </p:cNvPr>
          <p:cNvSpPr txBox="1"/>
          <p:nvPr/>
        </p:nvSpPr>
        <p:spPr>
          <a:xfrm>
            <a:off x="4957693" y="4631198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(60)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7B8D2F8-90FF-4973-A40B-F46CC79F5F91}"/>
              </a:ext>
            </a:extLst>
          </p:cNvPr>
          <p:cNvSpPr txBox="1"/>
          <p:nvPr/>
        </p:nvSpPr>
        <p:spPr>
          <a:xfrm>
            <a:off x="5416351" y="3554307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(61)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5361629-D745-45A7-8189-BF91B9B38A57}"/>
              </a:ext>
            </a:extLst>
          </p:cNvPr>
          <p:cNvSpPr txBox="1"/>
          <p:nvPr/>
        </p:nvSpPr>
        <p:spPr>
          <a:xfrm>
            <a:off x="6936140" y="4644260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(62)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15BDBA3-1541-4BE4-A2A1-9D038933A714}"/>
              </a:ext>
            </a:extLst>
          </p:cNvPr>
          <p:cNvSpPr txBox="1"/>
          <p:nvPr/>
        </p:nvSpPr>
        <p:spPr>
          <a:xfrm>
            <a:off x="7678911" y="3663723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(63)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3624FF5-2C1F-4D9E-9B05-305547CFE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21" t="50000" r="78406" b="29325"/>
          <a:stretch/>
        </p:blipFill>
        <p:spPr>
          <a:xfrm>
            <a:off x="6320958" y="4060138"/>
            <a:ext cx="687174" cy="86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823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5CAD2D9-151D-4267-A955-6712A0719E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Richtig trinken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A52D354-0A70-439F-8FA3-02ED576223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39420" y="1286070"/>
            <a:ext cx="2647245" cy="29938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1900" dirty="0"/>
              <a:t>Gleichmäßig über den Tag verteilt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900" dirty="0"/>
          </a:p>
          <a:p>
            <a:pPr marL="0" indent="0">
              <a:lnSpc>
                <a:spcPct val="100000"/>
              </a:lnSpc>
              <a:buNone/>
            </a:pPr>
            <a:r>
              <a:rPr lang="de-DE" sz="1900" dirty="0"/>
              <a:t>Bevorzugt natriumreiches, stilles Wasser oder ungesüßte Kräuter- und Früchtetees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900" dirty="0"/>
          </a:p>
          <a:p>
            <a:pPr marL="0" indent="0">
              <a:lnSpc>
                <a:spcPct val="100000"/>
              </a:lnSpc>
              <a:buNone/>
            </a:pPr>
            <a:r>
              <a:rPr lang="de-DE" sz="1900" dirty="0"/>
              <a:t> Leicht gekühlt statt eiskalt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900" dirty="0"/>
          </a:p>
        </p:txBody>
      </p:sp>
      <p:pic>
        <p:nvPicPr>
          <p:cNvPr id="6" name="Grafik 5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772D4EB9-1F05-493C-B6CB-9C7D933D5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53" r="6156"/>
          <a:stretch/>
        </p:blipFill>
        <p:spPr>
          <a:xfrm>
            <a:off x="4456853" y="729615"/>
            <a:ext cx="3271520" cy="398526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CD1BDD4-CE4C-4B4C-9CAC-C0E3A191A77E}"/>
              </a:ext>
            </a:extLst>
          </p:cNvPr>
          <p:cNvSpPr txBox="1"/>
          <p:nvPr/>
        </p:nvSpPr>
        <p:spPr>
          <a:xfrm>
            <a:off x="8426535" y="2286410"/>
            <a:ext cx="738664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Klimawandel und Gartenarbeit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0B2330A-0354-4A87-BDB6-385F01416F9E}"/>
              </a:ext>
            </a:extLst>
          </p:cNvPr>
          <p:cNvSpPr txBox="1"/>
          <p:nvPr/>
        </p:nvSpPr>
        <p:spPr>
          <a:xfrm>
            <a:off x="6907165" y="4255887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(64)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F3B444B-B0CA-42E0-8163-C3E26A004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26" y="1231655"/>
            <a:ext cx="319834" cy="39143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B17148E-0152-42AF-87A9-09546F30A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26" y="3686188"/>
            <a:ext cx="319834" cy="39143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80F2B8D-2F2F-4137-86AE-048CA4CDB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26" y="2180312"/>
            <a:ext cx="319834" cy="39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601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44A458C-9CEB-4688-B0B2-8DD6324046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57" b="29752"/>
          <a:stretch/>
        </p:blipFill>
        <p:spPr>
          <a:xfrm>
            <a:off x="0" y="0"/>
            <a:ext cx="8419514" cy="5143500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5B2EB9DE-BC70-4872-A878-1A5C6F32DD4A}"/>
              </a:ext>
            </a:extLst>
          </p:cNvPr>
          <p:cNvSpPr/>
          <p:nvPr/>
        </p:nvSpPr>
        <p:spPr>
          <a:xfrm>
            <a:off x="7930620" y="154219"/>
            <a:ext cx="1146562" cy="115197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8A882466-F183-4DDD-89C2-391F7B76A67A}"/>
              </a:ext>
            </a:extLst>
          </p:cNvPr>
          <p:cNvSpPr/>
          <p:nvPr/>
        </p:nvSpPr>
        <p:spPr>
          <a:xfrm>
            <a:off x="611442" y="408208"/>
            <a:ext cx="3584247" cy="42070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8B8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6346E14D-8831-4364-9201-B7FAA33688E6}"/>
              </a:ext>
            </a:extLst>
          </p:cNvPr>
          <p:cNvSpPr/>
          <p:nvPr/>
        </p:nvSpPr>
        <p:spPr>
          <a:xfrm>
            <a:off x="699288" y="383029"/>
            <a:ext cx="3496401" cy="4232255"/>
          </a:xfrm>
          <a:prstGeom prst="round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2600" b="1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Bäume pflanzen</a:t>
            </a:r>
          </a:p>
          <a:p>
            <a:pPr marL="342900" marR="0" indent="-34290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de-DE" sz="1900" dirty="0">
              <a:latin typeface="+mn-lt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342900" marR="0" indent="-34290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de-DE" sz="1900" dirty="0">
              <a:latin typeface="+mn-lt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342900" marR="0" indent="-34290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8B8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de-DE" sz="19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Durch </a:t>
            </a:r>
            <a:r>
              <a:rPr lang="de-DE" sz="1900" b="1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Beschattung</a:t>
            </a:r>
            <a:r>
              <a:rPr lang="de-DE" sz="19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 halten Bäume bis zu 40 % der Wärmestrahlung zurück</a:t>
            </a:r>
          </a:p>
          <a:p>
            <a:pPr marL="342900" marR="0" indent="-34290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8B8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de-DE" sz="19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Bei der </a:t>
            </a:r>
            <a:r>
              <a:rPr lang="de-DE" sz="1900" b="1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Verdunstung</a:t>
            </a:r>
            <a:r>
              <a:rPr lang="de-DE" sz="19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 wird der Umgebung Energie entzogen: Ein kühles Mikroklima entsteht.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0088284-2FBF-4A1B-9C7C-B8C2856B2CE3}"/>
              </a:ext>
            </a:extLst>
          </p:cNvPr>
          <p:cNvSpPr txBox="1"/>
          <p:nvPr/>
        </p:nvSpPr>
        <p:spPr>
          <a:xfrm>
            <a:off x="1298917" y="1258577"/>
            <a:ext cx="27583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900" b="1" dirty="0">
                <a:latin typeface="+mn-lt"/>
              </a:rPr>
              <a:t>Bäume schaffen kühle Rückzugsorte im Garten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CD1BDD4-CE4C-4B4C-9CAC-C0E3A191A77E}"/>
              </a:ext>
            </a:extLst>
          </p:cNvPr>
          <p:cNvSpPr txBox="1"/>
          <p:nvPr/>
        </p:nvSpPr>
        <p:spPr>
          <a:xfrm>
            <a:off x="8426535" y="2286410"/>
            <a:ext cx="738664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Klimawandel und Gartenarbeit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73AC448-FDFF-4D45-823A-81D78049654C}"/>
              </a:ext>
            </a:extLst>
          </p:cNvPr>
          <p:cNvSpPr txBox="1"/>
          <p:nvPr/>
        </p:nvSpPr>
        <p:spPr>
          <a:xfrm>
            <a:off x="97125" y="4919935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  <a:latin typeface="+mn-lt"/>
              </a:rPr>
              <a:t>(65)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C72E4D0-0458-41BB-8577-B8935FCBE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43" y="1205693"/>
            <a:ext cx="319834" cy="39143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70593E7-CF7D-4B45-8CBE-DBF6B2A98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451" y="50121"/>
            <a:ext cx="1218543" cy="130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95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DF63462-3E91-4719-953D-2C385F433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489" y="980912"/>
            <a:ext cx="1749080" cy="1749080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D8FB600-4E3D-4983-AC73-624CF23BB9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Körperliche Fitness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09FD5EA-6F3E-45E6-96FA-6534D336D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824" y="1371752"/>
            <a:ext cx="1114659" cy="1095104"/>
          </a:xfrm>
          <a:prstGeom prst="rect">
            <a:avLst/>
          </a:prstGeom>
        </p:spPr>
      </p:pic>
      <p:graphicFrame>
        <p:nvGraphicFramePr>
          <p:cNvPr id="10" name="Tabelle 10">
            <a:extLst>
              <a:ext uri="{FF2B5EF4-FFF2-40B4-BE49-F238E27FC236}">
                <a16:creationId xmlns:a16="http://schemas.microsoft.com/office/drawing/2014/main" id="{26549FC3-F687-432A-800D-10CC24622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403242"/>
              </p:ext>
            </p:extLst>
          </p:nvPr>
        </p:nvGraphicFramePr>
        <p:xfrm>
          <a:off x="960326" y="2666831"/>
          <a:ext cx="6812073" cy="2038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691">
                  <a:extLst>
                    <a:ext uri="{9D8B030D-6E8A-4147-A177-3AD203B41FA5}">
                      <a16:colId xmlns:a16="http://schemas.microsoft.com/office/drawing/2014/main" val="3440108563"/>
                    </a:ext>
                  </a:extLst>
                </a:gridCol>
                <a:gridCol w="2270691">
                  <a:extLst>
                    <a:ext uri="{9D8B030D-6E8A-4147-A177-3AD203B41FA5}">
                      <a16:colId xmlns:a16="http://schemas.microsoft.com/office/drawing/2014/main" val="2650370016"/>
                    </a:ext>
                  </a:extLst>
                </a:gridCol>
                <a:gridCol w="2270691">
                  <a:extLst>
                    <a:ext uri="{9D8B030D-6E8A-4147-A177-3AD203B41FA5}">
                      <a16:colId xmlns:a16="http://schemas.microsoft.com/office/drawing/2014/main" val="1833645448"/>
                    </a:ext>
                  </a:extLst>
                </a:gridCol>
              </a:tblGrid>
              <a:tr h="392892">
                <a:tc>
                  <a:txBody>
                    <a:bodyPr/>
                    <a:lstStyle/>
                    <a:p>
                      <a:pPr algn="ctr"/>
                      <a:r>
                        <a:rPr lang="de-DE" sz="1900" dirty="0"/>
                        <a:t>Bewegung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/>
                        <a:t>Frische Luft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/>
                        <a:t>Sonnenlicht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923133"/>
                  </a:ext>
                </a:extLst>
              </a:tr>
              <a:tr h="1077426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13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Förderung der Beweglichkeit</a:t>
                      </a:r>
                    </a:p>
                    <a:p>
                      <a:pPr marL="285750" indent="-2857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13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Stärkung von Muskeln und Gelenken</a:t>
                      </a:r>
                    </a:p>
                    <a:p>
                      <a:pPr marL="285750" indent="-2857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13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Positive Auswirkungen auf das Herz-Kreislauf-System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Förderung einer tiefen Atmung</a:t>
                      </a:r>
                    </a:p>
                    <a:p>
                      <a:pPr marL="285750" indent="-2857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Anregung des gesamten Organismus</a:t>
                      </a:r>
                    </a:p>
                    <a:p>
                      <a:pPr marL="285750" indent="-2857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Anregung von Stoffwechselprozessen</a:t>
                      </a:r>
                    </a:p>
                    <a:p>
                      <a:pPr marL="285750" indent="-2857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Stärkung von Knochen und Muskulatur</a:t>
                      </a:r>
                    </a:p>
                    <a:p>
                      <a:pPr marL="285750" indent="-2857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Förderung des Immunsystems</a:t>
                      </a:r>
                    </a:p>
                    <a:p>
                      <a:pPr marL="285750" indent="-2857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Senkung des Blutdrucks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407870"/>
                  </a:ext>
                </a:extLst>
              </a:tr>
            </a:tbl>
          </a:graphicData>
        </a:graphic>
      </p:graphicFrame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17" y="1044072"/>
            <a:ext cx="1619050" cy="142687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49AB450-73C0-41F9-BD8C-05EAB06E2448}"/>
              </a:ext>
            </a:extLst>
          </p:cNvPr>
          <p:cNvSpPr txBox="1"/>
          <p:nvPr/>
        </p:nvSpPr>
        <p:spPr>
          <a:xfrm>
            <a:off x="5173312" y="2350718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E5AA369-1F27-48E2-9C11-2D79B2B81CDE}"/>
              </a:ext>
            </a:extLst>
          </p:cNvPr>
          <p:cNvSpPr txBox="1"/>
          <p:nvPr/>
        </p:nvSpPr>
        <p:spPr>
          <a:xfrm>
            <a:off x="7419821" y="2347872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(7)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4ADF675-650E-4240-A6D8-2392B04D9AD9}"/>
              </a:ext>
            </a:extLst>
          </p:cNvPr>
          <p:cNvSpPr txBox="1"/>
          <p:nvPr/>
        </p:nvSpPr>
        <p:spPr>
          <a:xfrm>
            <a:off x="2832601" y="2348189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6F01804-EBBB-4E12-B01F-253AF2CDB96C}"/>
              </a:ext>
            </a:extLst>
          </p:cNvPr>
          <p:cNvSpPr txBox="1"/>
          <p:nvPr/>
        </p:nvSpPr>
        <p:spPr>
          <a:xfrm>
            <a:off x="8457313" y="2286410"/>
            <a:ext cx="677108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Gartenarbeit und Gesundheit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D6C763A-6B5E-4B32-B63F-41AAFDD6A0B2}"/>
              </a:ext>
            </a:extLst>
          </p:cNvPr>
          <p:cNvSpPr/>
          <p:nvPr/>
        </p:nvSpPr>
        <p:spPr>
          <a:xfrm>
            <a:off x="3222098" y="949013"/>
            <a:ext cx="2273198" cy="407281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B5A3AF82-DD63-4762-AD17-B0CED02C3858}"/>
              </a:ext>
            </a:extLst>
          </p:cNvPr>
          <p:cNvSpPr/>
          <p:nvPr/>
        </p:nvSpPr>
        <p:spPr>
          <a:xfrm>
            <a:off x="5495296" y="774290"/>
            <a:ext cx="2347381" cy="424753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85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AA8CF79-2466-4FD7-BA80-A066B09F58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4</a:t>
            </a:r>
            <a:r>
              <a:rPr lang="de-DE" smtClean="0"/>
              <a:t>. Fazit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39526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86559477-CBF9-4F96-BA7D-B8D3A3D91350}"/>
              </a:ext>
            </a:extLst>
          </p:cNvPr>
          <p:cNvSpPr/>
          <p:nvPr/>
        </p:nvSpPr>
        <p:spPr>
          <a:xfrm>
            <a:off x="6263195" y="4220099"/>
            <a:ext cx="1704972" cy="6230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D27A8D75-CFE3-48CA-9A1A-296F6680022C}"/>
              </a:ext>
            </a:extLst>
          </p:cNvPr>
          <p:cNvSpPr/>
          <p:nvPr/>
        </p:nvSpPr>
        <p:spPr>
          <a:xfrm>
            <a:off x="960251" y="4019007"/>
            <a:ext cx="1819856" cy="83099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07A21796-8F70-49EE-A751-33AA0D937156}"/>
              </a:ext>
            </a:extLst>
          </p:cNvPr>
          <p:cNvSpPr/>
          <p:nvPr/>
        </p:nvSpPr>
        <p:spPr>
          <a:xfrm>
            <a:off x="960251" y="1693840"/>
            <a:ext cx="1704972" cy="6230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69FE2C87-8F6A-4FA5-8CBE-488E1A7B51E1}"/>
              </a:ext>
            </a:extLst>
          </p:cNvPr>
          <p:cNvSpPr/>
          <p:nvPr/>
        </p:nvSpPr>
        <p:spPr>
          <a:xfrm>
            <a:off x="2668228" y="82866"/>
            <a:ext cx="3807542" cy="10051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512" y="1255075"/>
            <a:ext cx="5130392" cy="3805559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600" dirty="0"/>
              <a:t>Fazit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E22193B-71DA-4BC7-AE9A-3B6680D80F61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Fazit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054209A-3C65-4AC3-95C3-88BDF0217D4B}"/>
              </a:ext>
            </a:extLst>
          </p:cNvPr>
          <p:cNvSpPr txBox="1"/>
          <p:nvPr/>
        </p:nvSpPr>
        <p:spPr>
          <a:xfrm>
            <a:off x="8014969" y="4928056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(66)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7513085-44BC-4B9A-844A-ADEA03BFF9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61" r="6798" b="7168"/>
          <a:stretch/>
        </p:blipFill>
        <p:spPr>
          <a:xfrm>
            <a:off x="3384068" y="2005367"/>
            <a:ext cx="2286000" cy="249247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E74F887-EFD4-4172-98F5-5391AA53B275}"/>
              </a:ext>
            </a:extLst>
          </p:cNvPr>
          <p:cNvSpPr txBox="1"/>
          <p:nvPr/>
        </p:nvSpPr>
        <p:spPr>
          <a:xfrm>
            <a:off x="835244" y="4055832"/>
            <a:ext cx="2069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Gesundheitliche Belastungen infolge des Klimawandels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4B878D2-8DAD-46CE-9966-1482F8EBC63C}"/>
              </a:ext>
            </a:extLst>
          </p:cNvPr>
          <p:cNvSpPr txBox="1"/>
          <p:nvPr/>
        </p:nvSpPr>
        <p:spPr>
          <a:xfrm>
            <a:off x="6113880" y="4237779"/>
            <a:ext cx="2069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Vorsorge- und Schutzmaßnahmen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4A4E8CD-8902-4A8B-89E1-7A5764E293D5}"/>
              </a:ext>
            </a:extLst>
          </p:cNvPr>
          <p:cNvSpPr txBox="1"/>
          <p:nvPr/>
        </p:nvSpPr>
        <p:spPr>
          <a:xfrm>
            <a:off x="2691369" y="108828"/>
            <a:ext cx="376125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900" b="1" dirty="0">
                <a:solidFill>
                  <a:srgbClr val="78B800"/>
                </a:solidFill>
                <a:latin typeface="+mn-lt"/>
              </a:rPr>
              <a:t>Gärtnern</a:t>
            </a:r>
            <a:r>
              <a:rPr lang="de-DE" sz="1900" dirty="0">
                <a:latin typeface="+mn-lt"/>
              </a:rPr>
              <a:t> </a:t>
            </a:r>
            <a:br>
              <a:rPr lang="de-DE" sz="1900" dirty="0">
                <a:latin typeface="+mn-lt"/>
              </a:rPr>
            </a:br>
            <a:r>
              <a:rPr lang="de-DE" sz="1900" dirty="0">
                <a:latin typeface="+mn-lt"/>
              </a:rPr>
              <a:t>= Ideale Möglichkeit, um Klima- und Gesundheitsschutz zu vereinen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0D89D32-52C7-42AD-B8C1-4ABD99DAEE71}"/>
              </a:ext>
            </a:extLst>
          </p:cNvPr>
          <p:cNvSpPr txBox="1"/>
          <p:nvPr/>
        </p:nvSpPr>
        <p:spPr>
          <a:xfrm>
            <a:off x="960251" y="1732118"/>
            <a:ext cx="1704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Gärtnern für Klima und Umwelt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094F8FF9-C6D2-4543-B36F-AA6B4C562012}"/>
              </a:ext>
            </a:extLst>
          </p:cNvPr>
          <p:cNvSpPr/>
          <p:nvPr/>
        </p:nvSpPr>
        <p:spPr>
          <a:xfrm>
            <a:off x="6263195" y="1693839"/>
            <a:ext cx="2027621" cy="6230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8C96646-40DA-483B-A4E8-1B58E8945D59}"/>
              </a:ext>
            </a:extLst>
          </p:cNvPr>
          <p:cNvSpPr txBox="1"/>
          <p:nvPr/>
        </p:nvSpPr>
        <p:spPr>
          <a:xfrm>
            <a:off x="6263195" y="1735813"/>
            <a:ext cx="2069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Positive Auswirkungen auf Körper und Geist</a:t>
            </a:r>
          </a:p>
        </p:txBody>
      </p:sp>
    </p:spTree>
    <p:extLst>
      <p:ext uri="{BB962C8B-B14F-4D97-AF65-F5344CB8AC3E}">
        <p14:creationId xmlns:p14="http://schemas.microsoft.com/office/powerpoint/2010/main" val="389736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 animBg="1"/>
      <p:bldP spid="18" grpId="0" animBg="1"/>
      <p:bldP spid="14" grpId="0" animBg="1"/>
      <p:bldP spid="9" grpId="0"/>
      <p:bldP spid="10" grpId="0"/>
      <p:bldP spid="11" grpId="0"/>
      <p:bldP spid="13" grpId="0"/>
      <p:bldP spid="22" grpId="0" animBg="1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0" t="13542" r="11979" b="12239"/>
          <a:stretch/>
        </p:blipFill>
        <p:spPr>
          <a:xfrm>
            <a:off x="5449089" y="1632795"/>
            <a:ext cx="2511569" cy="2485407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l="2617" t="37669" r="37345" b="24527"/>
          <a:stretch/>
        </p:blipFill>
        <p:spPr>
          <a:xfrm>
            <a:off x="0" y="1207008"/>
            <a:ext cx="4535424" cy="3936492"/>
          </a:xfrm>
          <a:prstGeom prst="rect">
            <a:avLst/>
          </a:prstGeom>
        </p:spPr>
      </p:pic>
      <p:sp>
        <p:nvSpPr>
          <p:cNvPr id="8" name="Textplatzhalter 7"/>
          <p:cNvSpPr>
            <a:spLocks noGrp="1"/>
          </p:cNvSpPr>
          <p:nvPr>
            <p:ph type="body" sz="quarter" idx="4294967295"/>
          </p:nvPr>
        </p:nvSpPr>
        <p:spPr>
          <a:xfrm>
            <a:off x="314099" y="2287841"/>
            <a:ext cx="3901414" cy="1774825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Herzlichen Dank </a:t>
            </a:r>
          </a:p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für die </a:t>
            </a:r>
          </a:p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Aufmerksamkeit!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91440" y="4856927"/>
            <a:ext cx="13624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www.garten-klima.</a:t>
            </a:r>
            <a:r>
              <a:rPr lang="de-DE" sz="900" b="1" dirty="0">
                <a:solidFill>
                  <a:prstClr val="white"/>
                </a:solidFill>
                <a:latin typeface="Calibri" panose="020F0502020204030204"/>
              </a:rPr>
              <a:t>de</a:t>
            </a:r>
            <a:endParaRPr kumimoji="0" lang="de-DE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380" y="194547"/>
            <a:ext cx="2740371" cy="549138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841" y="4080102"/>
            <a:ext cx="1203159" cy="1063398"/>
          </a:xfrm>
          <a:prstGeom prst="rect">
            <a:avLst/>
          </a:prstGeom>
          <a:noFill/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858" y="426666"/>
            <a:ext cx="2359356" cy="317019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E7CA953-AB55-402A-BF9F-F3327C57A5A4}"/>
              </a:ext>
            </a:extLst>
          </p:cNvPr>
          <p:cNvSpPr/>
          <p:nvPr/>
        </p:nvSpPr>
        <p:spPr>
          <a:xfrm rot="16200000">
            <a:off x="5638205" y="1329878"/>
            <a:ext cx="2196350" cy="254525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2800" b="1" cap="none" spc="0" dirty="0" err="1">
                <a:ln w="0">
                  <a:noFill/>
                </a:ln>
                <a:solidFill>
                  <a:srgbClr val="79B800"/>
                </a:solidFill>
                <a:latin typeface="+mn-lt"/>
              </a:rPr>
              <a:t>GartenKlimA</a:t>
            </a:r>
            <a:endParaRPr lang="de-DE" sz="2800" b="1" cap="none" spc="0" dirty="0">
              <a:ln w="0">
                <a:noFill/>
              </a:ln>
              <a:solidFill>
                <a:srgbClr val="79B800"/>
              </a:solidFill>
              <a:latin typeface="+mn-lt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35E4F6C-DACB-4FC4-B3BA-5844064DB7F4}"/>
              </a:ext>
            </a:extLst>
          </p:cNvPr>
          <p:cNvSpPr/>
          <p:nvPr/>
        </p:nvSpPr>
        <p:spPr>
          <a:xfrm>
            <a:off x="5531920" y="2698955"/>
            <a:ext cx="2345909" cy="158756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de-DE" sz="2000" cap="none" spc="0" dirty="0">
                <a:ln w="0">
                  <a:noFill/>
                </a:ln>
                <a:solidFill>
                  <a:srgbClr val="79B800"/>
                </a:solidFill>
                <a:latin typeface="+mn-lt"/>
              </a:rPr>
              <a:t>Fit für den </a:t>
            </a:r>
            <a:r>
              <a:rPr lang="de-DE" sz="2000" cap="none" spc="0" dirty="0" err="1">
                <a:ln w="0">
                  <a:noFill/>
                </a:ln>
                <a:solidFill>
                  <a:srgbClr val="79B800"/>
                </a:solidFill>
                <a:latin typeface="+mn-lt"/>
              </a:rPr>
              <a:t>KlimAwandel</a:t>
            </a:r>
            <a:endParaRPr lang="de-DE" sz="2000" cap="none" spc="0" dirty="0">
              <a:ln w="0">
                <a:noFill/>
              </a:ln>
              <a:solidFill>
                <a:srgbClr val="79B800"/>
              </a:solidFill>
              <a:latin typeface="+mn-lt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9E54E1E-3AE9-46DE-9E3B-8B91EAB7A7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3636" y="427687"/>
            <a:ext cx="678322" cy="2893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60AA596-BA00-4DD0-A4BA-5583B7D4C493}"/>
              </a:ext>
            </a:extLst>
          </p:cNvPr>
          <p:cNvSpPr txBox="1"/>
          <p:nvPr/>
        </p:nvSpPr>
        <p:spPr>
          <a:xfrm>
            <a:off x="7531242" y="4286517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(67)</a:t>
            </a:r>
          </a:p>
        </p:txBody>
      </p:sp>
    </p:spTree>
    <p:extLst>
      <p:ext uri="{BB962C8B-B14F-4D97-AF65-F5344CB8AC3E}">
        <p14:creationId xmlns:p14="http://schemas.microsoft.com/office/powerpoint/2010/main" val="35024577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2BBE9F7-516E-4F90-8A2B-7D1B8C8559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Literatur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6C18E42-C7CF-4C47-9D42-3D0AEBD3F9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49" y="1045176"/>
            <a:ext cx="6817783" cy="4082495"/>
          </a:xfrm>
        </p:spPr>
        <p:txBody>
          <a:bodyPr>
            <a:normAutofit/>
          </a:bodyPr>
          <a:lstStyle/>
          <a:p>
            <a:pPr marL="2381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Ärzte Zeitung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2018: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Chikungunya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-Virus könnte sich ausbreiten. https://www.aerztezeitung.de/Medizin/Chikungunya-Virus-koennte-sich-ausbreiten-229959.html. Zugriff am 29.07.2020.</a:t>
            </a:r>
          </a:p>
          <a:p>
            <a:pPr marL="2381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Bayerisches Landesamt für Umwelt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Bodennahes Ozon und Sommersmog.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UmweltWissen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de-DE" sz="10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https://www.lfu.bayern.de/buerger/doc/uw_47_bodennahes_ozon.pdf. 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Zugriff am 28.07.2020.</a:t>
            </a:r>
          </a:p>
          <a:p>
            <a:pPr marL="2381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de-DE" sz="10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Brasseur</a:t>
            </a: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G. P., D.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Jacob &amp; S.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Schuck-Zöller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2017: Klimawandel in Deutschland. Springer Berlin Heidelberg, Berlin, Heidelberg.</a:t>
            </a:r>
          </a:p>
          <a:p>
            <a:pPr marL="2381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Bundesamt für Strahlenschutz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Was ist UV-Strahlung? https://www.bfs.de/DE/themen/opt/uv/einfuehrung/einfuehrung.html;jsessionid=2408C5BF1750D39070F2A4C571636433.2_cid374. Zugriff am 30.07.2020.</a:t>
            </a:r>
          </a:p>
          <a:p>
            <a:pPr marL="2381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Eis, D., D.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Helm, D.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Laußmann</a:t>
            </a: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 K.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Stark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2010: Klimawandel und Gesundheit. Ein Sachstandsbericht. Robert Koch-Institut, Berlin.</a:t>
            </a:r>
          </a:p>
          <a:p>
            <a:pPr marL="2381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de-DE" sz="10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Instahelp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Vitamin D-Mangel: Auswirkungen auf die mentale Gesundheit und psychische Symptome. https://instahelp.me/de/magazin/depression/vitamin-d-mangel-auswirkungen-auf-die-mentale-gesundheit-psychische-symptome/. Zugriff am 18.11.2020.</a:t>
            </a:r>
          </a:p>
          <a:p>
            <a:pPr marL="2381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Jendritzky, G.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2007: Folgen des Klimawandels für die Gesundheit. Humboldt-Universität zu Berlin, Berlin. https://edoc.hu-berlin.de/bitstream/handle/18452/2633/108.pdf?sequence=1&amp;isAllowed=y. Zugriff am 28.08.2020.</a:t>
            </a:r>
          </a:p>
          <a:p>
            <a:pPr marL="2381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Kelm, S. &amp; R.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Mühlbauer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2018: Erste Hilfe bei Sonnenbrand. https://www.apotheken-umschau.de/Sonnenbrand. Zugriff am 11.08.2020.</a:t>
            </a:r>
          </a:p>
          <a:p>
            <a:pPr marL="2381" indent="0">
              <a:buNone/>
            </a:pPr>
            <a:endParaRPr lang="de-DE" sz="1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3E89E35-A5A9-4967-864A-48BB14FC803F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30760002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B3C9A3B-2C3A-4CE4-9871-1065E453BFC4}"/>
              </a:ext>
            </a:extLst>
          </p:cNvPr>
          <p:cNvSpPr/>
          <p:nvPr/>
        </p:nvSpPr>
        <p:spPr>
          <a:xfrm>
            <a:off x="917217" y="529231"/>
            <a:ext cx="6712374" cy="4500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81" lvl="0" defTabSz="342900">
              <a:spcBef>
                <a:spcPts val="300"/>
              </a:spcBef>
              <a:buClr>
                <a:srgbClr val="71AD2A"/>
              </a:buClr>
              <a:buSzPct val="100000"/>
            </a:pPr>
            <a:r>
              <a:rPr lang="de-DE" sz="1000" cap="small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Kümmel, U.</a:t>
            </a:r>
            <a:r>
              <a:rPr lang="de-DE" sz="10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, 2020: </a:t>
            </a:r>
            <a:r>
              <a:rPr lang="de-DE" sz="1000" dirty="0" err="1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Kinderärtz</a:t>
            </a:r>
            <a:r>
              <a:rPr lang="de-DE" sz="10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/innen und Umweltmediziner/innen warnen: Hitzetage, Ozon und UV-Strahlung gefährden die Gesundheit der Kinder. Pressemitteilung im Informationsdienst Wissenschaft (</a:t>
            </a:r>
            <a:r>
              <a:rPr lang="de-DE" sz="1000" dirty="0" err="1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idw</a:t>
            </a:r>
            <a:r>
              <a:rPr lang="de-DE" sz="10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), Bayreuth, Bochum. http://idw-online.de/de/news750893. </a:t>
            </a:r>
            <a:r>
              <a:rPr lang="de-DE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Zugriff am 09.07.2020.</a:t>
            </a:r>
            <a:endParaRPr lang="de-DE" sz="1000" cap="small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" lvl="0" defTabSz="342900">
              <a:spcBef>
                <a:spcPts val="300"/>
              </a:spcBef>
              <a:buClr>
                <a:srgbClr val="71AD2A"/>
              </a:buClr>
              <a:buSzPct val="100000"/>
            </a:pP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Landeszentrum Gesundheit Nordrhein-Westfalen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2019: Hitzebedingte Erkrankungen. http://www.hitze.nrw.de/hitzebedingte_erkrankungen/. Zugriff am 11.08.2020.</a:t>
            </a:r>
          </a:p>
          <a:p>
            <a:pPr marL="2381" lvl="0" defTabSz="342900">
              <a:spcBef>
                <a:spcPts val="300"/>
              </a:spcBef>
              <a:buClr>
                <a:srgbClr val="71AD2A"/>
              </a:buClr>
              <a:buSzPct val="100000"/>
            </a:pP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0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Matthies</a:t>
            </a:r>
            <a:r>
              <a:rPr lang="en-US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2008: Heat-health action plans. Guidance. World Health Organization Europe, Copenhagen, Denmark.</a:t>
            </a: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Medizin populär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2011: Gesund durch Gartenarbeit. https://www.medizinpopulaer.at/archiv/leben-arbeiten/details/article/gesund-durch-gartenarbeit.html. Zugriff am 18.11.2020.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Melzer, M.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2018: Wie gefährlich ist eine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Hantavirus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-Infektion? https://www.apotheken-umschau.de/Hantavirus-Infektion. Zugriff am 10.08.2020.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 im Garten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2019: Der Klimabaum. Wie Bäume unser Klima verbessern. https://www.naturimgarten.at/files/content/4.%20GARTENWISSEN/4.3%20Brosch%C3%BCren%20und%20Infobl%C3%A4tter/4.3.1%20Brosch%C3%BCren/ab%202019%20neue%20CI/Klimabaum2020_V03.pdf. Zugriff am 18.11.2020.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Niederer, A.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2019: Der Körper im Ausnahmezustand. Wie die Hitze der Gesundheit zusetzt. Neue Züricher Zeitung, 27.06.2019.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e-DE" sz="10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Plantura</a:t>
            </a: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Magazin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Gärtnern macht gesund: Warum Gartenliebe gut für uns ist. https://www.plantura.garden/gruenes-leben/gaertnern-macht-gesund-warum-gartenliebe-gut-fuer-uns-ist. Zugriff am 18.11.2020.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Schmitz, A.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2019: Nachgefragt: Andreas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Niepel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Gartenpraxis (10/2019), 50-55.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e-DE" sz="10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Schoierer</a:t>
            </a: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Gesundheitliche Belastungen durch den Klimawandel und Möglichkeiten zur Anpassung. Mündliche Mitteilung, 26.08.2020.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Stark, K., M.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Niedrig, W.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Biederbick</a:t>
            </a: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H.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Merkert &amp; J.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Hacker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2009: Die Auswirkungen des Klimawandels. Welche neuen Infektionskrankheiten und gesundheitlichen Probleme sind zu erwarten? Bundesgesundheitsblatt </a:t>
            </a:r>
            <a:r>
              <a:rPr lang="de-DE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52 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(7), 699-714.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C2A9CD7-E2C2-4D8D-80B7-0EBEECE56152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8796136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6C18E42-C7CF-4C47-9D42-3D0AEBD3F9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6285" y="613438"/>
            <a:ext cx="6817783" cy="3683433"/>
          </a:xfrm>
        </p:spPr>
        <p:txBody>
          <a:bodyPr>
            <a:normAutofit/>
          </a:bodyPr>
          <a:lstStyle/>
          <a:p>
            <a:pPr marL="2381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Umweltbundesamt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2019: Feinstaub-Belastung. https://www.umweltbundesamt.de/daten/luft/feinstaub-belastung. Zugriff am 27.07.2020</a:t>
            </a:r>
            <a:endParaRPr lang="de-DE" sz="1000" cap="smal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Umweltbundesamt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2020a: Gesundheitsrisiken durch Ozon. https://www.umweltbundesamt.de/daten/umwelt-gesundheit/gesundheitsrisiken-durch-ozon#gesundheitliche-risiken-von-ozon-und-hoher-lufttemperatur. Zugriff am 27.07.2020</a:t>
            </a:r>
          </a:p>
          <a:p>
            <a:pPr marL="2381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Umweltbundesamt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2020b: Ozon. https://www.umweltbundesamt.de/themen/luft/luftschadstoffe/ozon. Zugriff am 30.07.2020</a:t>
            </a:r>
          </a:p>
          <a:p>
            <a:pPr marL="2381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Unfallkasse Hessen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2011: Gartenarbeit bei Hitze. https://www.ukh.de/presse/pressemitteilungen/pressemitteilung/article/gartenarbeit-bei-hitze/. Zugriff am 06.08.2020</a:t>
            </a:r>
          </a:p>
          <a:p>
            <a:pPr marL="2381" indent="0">
              <a:lnSpc>
                <a:spcPct val="100000"/>
              </a:lnSpc>
              <a:buNone/>
            </a:pPr>
            <a:r>
              <a:rPr lang="de-DE" sz="10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Wolff, M.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2010: Ausreichende Flüssigkeitszufuhr in der heißen Jahreszeit. https://medizinaspekte.de/trinken_fluessigkeitszufuhr_trinkmenge_11132-6429/. Zugriff </a:t>
            </a:r>
            <a:r>
              <a:rPr lang="de-DE" sz="1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 06.08.2020</a:t>
            </a: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" indent="0">
              <a:lnSpc>
                <a:spcPct val="107000"/>
              </a:lnSpc>
              <a:spcAft>
                <a:spcPts val="800"/>
              </a:spcAft>
              <a:buNone/>
            </a:pPr>
            <a:endParaRPr lang="de-DE" sz="1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9061625-C9D2-46EC-84C3-D872516B6631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28855450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0A6ACD4-CB13-4EE1-B0DC-266A12688C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Bildnachweis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96C5203-CB5C-4335-8260-D7BEF42329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219201"/>
            <a:ext cx="6576732" cy="3846870"/>
          </a:xfrm>
        </p:spPr>
        <p:txBody>
          <a:bodyPr>
            <a:normAutofit fontScale="550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Stiele, V. &amp; Fröhler, L., 2020, mit Elementen von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Mayapujiati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/Open-Clipart-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Vectors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Riasan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/Pixabay.com.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Stories/Freepik.com, https://de.freepik.com/vektoren-kostenlos/multitasking-konzeptillustration_9712783.htm#page=2&amp;query=b%C3%BCro&amp;position=21, Zugriff am 17.06.2021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Freepik.com, https://de.freepik.com/vektoren-kostenlos/konzept-des-biologischen-landbaus-mit-frau-und-ernten_6614479.htm#page=1&amp;query=gem%C3%BCse%20ernten&amp;position=0, Zugriff am 17.06.2021.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Stories/Freepik.com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https://de.freepik.com/vektoren-kostenlos/gartenkonzeptillustration_7769808.htm#page=1&amp;query=gartenarbeit&amp;position=18.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Stories/Freepik.com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https://de.freepik.com/vektoren-kostenlos/gartenkonzeptillustration_7070392.htm#page=1&amp;query=gartenarbeit&amp;position=4.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Verändert nach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Pikisuperstar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/Freepik.com; https://de.freepik.com/vektoren-kostenlos/man-giesst-die-pflanzen_5295209.htm#page=8&amp;query=menschen%20garten&amp;position=30, Zugriff am 17.06.2021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07D42B9-359A-4940-98F3-8282672CDE7C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Abbildungen</a:t>
            </a:r>
          </a:p>
        </p:txBody>
      </p:sp>
    </p:spTree>
    <p:extLst>
      <p:ext uri="{BB962C8B-B14F-4D97-AF65-F5344CB8AC3E}">
        <p14:creationId xmlns:p14="http://schemas.microsoft.com/office/powerpoint/2010/main" val="1346995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5">
            <a:extLst>
              <a:ext uri="{FF2B5EF4-FFF2-40B4-BE49-F238E27FC236}">
                <a16:creationId xmlns:a16="http://schemas.microsoft.com/office/drawing/2014/main" id="{BD790556-3BD2-41CB-A4DF-74D0F10AFF4C}"/>
              </a:ext>
            </a:extLst>
          </p:cNvPr>
          <p:cNvSpPr txBox="1">
            <a:spLocks/>
          </p:cNvSpPr>
          <p:nvPr/>
        </p:nvSpPr>
        <p:spPr>
          <a:xfrm>
            <a:off x="971550" y="599566"/>
            <a:ext cx="6576732" cy="4872085"/>
          </a:xfrm>
          <a:prstGeom prst="rect">
            <a:avLst/>
          </a:prstGeom>
        </p:spPr>
        <p:txBody>
          <a:bodyPr vert="horz" lIns="0" rIns="0" bIns="0">
            <a:normAutofit fontScale="62500" lnSpcReduction="20000"/>
          </a:bodyPr>
          <a:lstStyle>
            <a:lvl1pPr marL="135731" indent="-133350" algn="l" defTabSz="342900" rtl="0" eaLnBrk="0" fontAlgn="base" hangingPunct="0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21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0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Macrovector_official/Freepik.com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https://de.freepik.com/vektoren-kostenlos/eignungsikonen-flacher-satz_4407276.htm#page=1&amp;query=herzschlag&amp;position=37.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0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0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0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2020, mit Elementen von Freepik.com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https://de.freepik.com/vektoren-kostenlos/verschmutzung-des-menschlichen-koerpers-infographik_4748774.htm#page=2&amp;query=luftverschmutzung&amp;position=5. Zugriff am 02.02.2021.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Datengrundlage: dpa, APA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https://www.bz-berlin.de/berlin/dann-drohen-hitzschlag-und-sonnenstich-und-so-kuehlen-sich-berliner-ab.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0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2020, mit Elementen von Macrovector/Freepik.com 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https://de.freepik.com/vektoren-kostenlos/kranker-charakterkopfschmerz_1530370.htm#page=26&amp;query=fieber&amp;position=16.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0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Macrovector_official/Freepik.com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https://de.freepik.com/vektoren-kostenlos/apotheke-icons-set_4411645.htm#page=1&amp;query=medikament&amp;position=0.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0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Rawpixel/Freepik.com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https://de.freepik.com/vektoren-kostenlos/illustration-von-senioren-mit-lebensversicherung_3133033.htm#page=7&amp;query=gesundheit+rawpixel&amp;position=29.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0"/>
              <a:tabLst>
                <a:tab pos="457200" algn="l"/>
              </a:tabLst>
            </a:pP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Iconicbestiary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Freepik.com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https://de.freepik.com/vektoren-kostenlos/fit-paar-laufen-ein-marathon-zusammen_1311334.htm#page=1&amp;query=Iconicbestiary&amp;position=13. Zugriff am 02.02.2021.</a:t>
            </a:r>
          </a:p>
          <a:p>
            <a:pPr marL="2381" indent="0">
              <a:buFont typeface="Arial" panose="020B0604020202020204" pitchFamily="34" charset="0"/>
              <a:buNone/>
            </a:pPr>
            <a:endParaRPr lang="de-DE" sz="1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82F835B-8356-48AC-9B3E-000A0AAD04CA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Abbildungen</a:t>
            </a:r>
          </a:p>
        </p:txBody>
      </p:sp>
    </p:spTree>
    <p:extLst>
      <p:ext uri="{BB962C8B-B14F-4D97-AF65-F5344CB8AC3E}">
        <p14:creationId xmlns:p14="http://schemas.microsoft.com/office/powerpoint/2010/main" val="24597290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F8C10F8-AF64-475B-AF00-8B31707E24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560438"/>
            <a:ext cx="6576732" cy="4667865"/>
          </a:xfrm>
        </p:spPr>
        <p:txBody>
          <a:bodyPr>
            <a:normAutofit fontScale="625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8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8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8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2020, Datengrundlage: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Derma.Plus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https://derma.plus/journal/uvb-strahlung-bei-kindern-foerdert-hautkrebsrisiko/.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8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Verändert nach Freepik.com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https://de.freepik.com/vektoren-kostenlos/gruppe-von-menschen-die-verschiedene-aktivitaeten-am-strand-tun_9356624.htm#page=3&amp;query=strand+freepik&amp;position=44.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8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Verändert nach Robert Koch-Institut (2016): Epidemiologie von Krebserkrankungen 2.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https://www.krebsdaten.de/Krebs/DE/Content/Publikationen/Krebsgeschehen/Epidemiologie/Kapitel2_Epidemiologie.pdf?__blob=publicationFile.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8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Verändert nach Macrovector/Freepik.com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https://de.freepik.com/vektoren-kostenlos/ophthalmology-realistic-set_6346183.htm#query=eye%20set%20macrovector&amp;position=4.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8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Verändert nach Macrovector/Freepik.com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https://de.freepik.com/vektoren-kostenlos/ophthalmology-realistic-set_6346183.htm#query=eye%20set%20macrovector&amp;position=4.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8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Verändert nach Deutscher Wetterdienst: Zeitreihen und Trends. https://www.dwd.de/DE/leistungen/zeitreihen/zeitreihen.html. Zugriff am 04.06.2020.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8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8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381" indent="0">
              <a:buNone/>
            </a:pPr>
            <a:endParaRPr lang="de-DE" sz="10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6124094-C309-428F-ABF6-CDB180DCCB65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Abbildungen</a:t>
            </a:r>
          </a:p>
        </p:txBody>
      </p:sp>
    </p:spTree>
    <p:extLst>
      <p:ext uri="{BB962C8B-B14F-4D97-AF65-F5344CB8AC3E}">
        <p14:creationId xmlns:p14="http://schemas.microsoft.com/office/powerpoint/2010/main" val="18290275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B53BD42-986A-43BC-85BD-BF54222AB6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294968"/>
            <a:ext cx="6576732" cy="4661345"/>
          </a:xfrm>
        </p:spPr>
        <p:txBody>
          <a:bodyPr>
            <a:normAutofit fontScale="85000" lnSpcReduction="20000"/>
          </a:bodyPr>
          <a:lstStyle/>
          <a:p>
            <a:pPr marL="34290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28"/>
              <a:tabLst>
                <a:tab pos="457200" algn="l"/>
              </a:tabLst>
            </a:pP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28"/>
              <a:tabLst>
                <a:tab pos="457200" algn="l"/>
              </a:tabLst>
            </a:pP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28"/>
              <a:tabLst>
                <a:tab pos="457200" algn="l"/>
              </a:tabLst>
            </a:pP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Verändert nach </a:t>
            </a:r>
            <a:r>
              <a:rPr lang="de-DE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Clker</a:t>
            </a: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-Free-Vector-Images/Pixabay.com. Zugriff am 02.02.2021.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28"/>
              <a:tabLst>
                <a:tab pos="457200" algn="l"/>
              </a:tabLst>
            </a:pP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Verändert nach Macrovector/Freepik.com</a:t>
            </a:r>
            <a:b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https://de.freepik.com/vektoren-kostenlos/contamination-entwirft-kollektion_1030676.htm#page=2&amp;query=luftverschmutzung&amp;position=24. Zugriff am 02.02.2021.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28"/>
              <a:tabLst>
                <a:tab pos="457200" algn="l"/>
              </a:tabLst>
            </a:pP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Freepik.com</a:t>
            </a:r>
            <a:b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https://de.freepik.com/vektoren-kostenlos/fabriken-und-raucht-in-der-lunge_4750187.htm#page=2&amp;query=luftverschmutzung&amp;position=14. Zugriff am 02.02.2021.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28"/>
              <a:tabLst>
                <a:tab pos="457200" algn="l"/>
              </a:tabLst>
            </a:pP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Verändert nach Deutscher Wetterdienst, Phänologische Uhr für Bayern im Jahr 2020 https://www.dwd.de/DE/leistungen/phaeno_uhr/phaenouhr.html, Zugriff am 17.06.2021.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28"/>
              <a:tabLst>
                <a:tab pos="457200" algn="l"/>
              </a:tabLst>
            </a:pP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Vliet, A. J. H.; </a:t>
            </a:r>
            <a:r>
              <a:rPr lang="de-DE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Overeem</a:t>
            </a: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A.; de Groot, R. S.; Jacobs, A. F. B. &amp; </a:t>
            </a:r>
            <a:r>
              <a:rPr lang="de-DE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Spieksma</a:t>
            </a: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 T. M., 2002: The </a:t>
            </a:r>
            <a:r>
              <a:rPr lang="de-DE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influence</a:t>
            </a: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temperature</a:t>
            </a: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de-DE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</a:t>
            </a: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</a:t>
            </a: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de-DE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timing</a:t>
            </a: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pollen</a:t>
            </a: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release in </a:t>
            </a:r>
            <a:r>
              <a:rPr lang="de-DE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Netherlands</a:t>
            </a: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Int. J. </a:t>
            </a:r>
            <a:r>
              <a:rPr lang="de-DE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Climatol</a:t>
            </a: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22: 1757–1767. Onlineveröffentlichung auf Wiley </a:t>
            </a:r>
            <a:r>
              <a:rPr lang="de-DE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InterScience</a:t>
            </a: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28"/>
              <a:tabLst>
                <a:tab pos="457200" algn="l"/>
              </a:tabLst>
            </a:pP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28"/>
              <a:tabLst>
                <a:tab pos="457200" algn="l"/>
              </a:tabLst>
            </a:pP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28"/>
              <a:tabLst>
                <a:tab pos="457200" algn="l"/>
              </a:tabLst>
            </a:pP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Macrovector_official/Freepik.com</a:t>
            </a:r>
            <a:b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https://de.freepik.com/vektoren-kostenlos/kranke-leute-eingestellt_4368467.htm#page=2&amp;query=allergie&amp;position=47.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28"/>
              <a:tabLst>
                <a:tab pos="457200" algn="l"/>
              </a:tabLst>
            </a:pP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Fodor, A./Pixabay.com.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28"/>
              <a:tabLst>
                <a:tab pos="457200" algn="l"/>
              </a:tabLst>
            </a:pPr>
            <a:r>
              <a:rPr lang="de-DE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LeeleeUusikuu</a:t>
            </a:r>
            <a:r>
              <a:rPr lang="de-DE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/Pixabay.com. Zugriff am 02.02.2021.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28"/>
              <a:tabLst>
                <a:tab pos="457200" algn="l"/>
              </a:tabLst>
            </a:pPr>
            <a:endParaRPr lang="de-DE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de-DE" sz="10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01CBCA6-CC41-4084-943B-6F006C7E4CEB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Abbildungen</a:t>
            </a:r>
          </a:p>
        </p:txBody>
      </p:sp>
    </p:spTree>
    <p:extLst>
      <p:ext uri="{BB962C8B-B14F-4D97-AF65-F5344CB8AC3E}">
        <p14:creationId xmlns:p14="http://schemas.microsoft.com/office/powerpoint/2010/main" val="514270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B9ACD7B-BF29-421B-96B6-8CE5DF8C44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Psychisches Wohlbefinden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408AD60-A687-4F13-BCD1-508DDEEF10D6}"/>
              </a:ext>
            </a:extLst>
          </p:cNvPr>
          <p:cNvSpPr txBox="1"/>
          <p:nvPr/>
        </p:nvSpPr>
        <p:spPr>
          <a:xfrm>
            <a:off x="4697361" y="1411121"/>
            <a:ext cx="32508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200"/>
              </a:spcAft>
              <a:buClr>
                <a:srgbClr val="78B800"/>
              </a:buClr>
              <a:buSzPct val="125000"/>
              <a:buBlip>
                <a:blip r:embed="rId3"/>
              </a:buBlip>
            </a:pPr>
            <a:r>
              <a:rPr lang="de-DE" sz="1900" dirty="0">
                <a:latin typeface="+mn-lt"/>
              </a:rPr>
              <a:t>Sonnenlicht ermöglicht Vitamin-D-Produktion</a:t>
            </a:r>
          </a:p>
          <a:p>
            <a:pPr marL="342900" indent="-342900" algn="l">
              <a:spcAft>
                <a:spcPts val="1200"/>
              </a:spcAft>
              <a:buClr>
                <a:srgbClr val="78B800"/>
              </a:buClr>
              <a:buSzPct val="125000"/>
              <a:buBlip>
                <a:blip r:embed="rId3"/>
              </a:buBlip>
            </a:pPr>
            <a:r>
              <a:rPr lang="de-DE" sz="1900" dirty="0">
                <a:latin typeface="+mn-lt"/>
              </a:rPr>
              <a:t>Kontakt zur Natur „erdet“</a:t>
            </a:r>
          </a:p>
          <a:p>
            <a:pPr marL="342900" indent="-342900" algn="l">
              <a:spcAft>
                <a:spcPts val="1200"/>
              </a:spcAft>
              <a:buClr>
                <a:srgbClr val="78B800"/>
              </a:buClr>
              <a:buSzPct val="125000"/>
              <a:buBlip>
                <a:blip r:embed="rId3"/>
              </a:buBlip>
            </a:pPr>
            <a:r>
              <a:rPr lang="de-DE" sz="1900" dirty="0">
                <a:latin typeface="+mn-lt"/>
              </a:rPr>
              <a:t>Möglichkeit kreativ zu werden</a:t>
            </a:r>
          </a:p>
          <a:p>
            <a:pPr marL="342900" indent="-342900">
              <a:spcAft>
                <a:spcPts val="1200"/>
              </a:spcAft>
              <a:buClr>
                <a:srgbClr val="78B800"/>
              </a:buClr>
              <a:buSzPct val="125000"/>
              <a:buBlip>
                <a:blip r:embed="rId3"/>
              </a:buBlip>
            </a:pPr>
            <a:r>
              <a:rPr lang="de-DE" sz="1900" dirty="0">
                <a:latin typeface="+mn-lt"/>
              </a:rPr>
              <a:t>Erfolgserlebnisse stärken das Selbstwertgefühl</a:t>
            </a:r>
          </a:p>
          <a:p>
            <a:pPr marL="342900" indent="-342900" algn="l">
              <a:spcAft>
                <a:spcPts val="1200"/>
              </a:spcAft>
              <a:buClr>
                <a:srgbClr val="78B800"/>
              </a:buClr>
              <a:buSzPct val="125000"/>
              <a:buBlip>
                <a:blip r:embed="rId3"/>
              </a:buBlip>
            </a:pPr>
            <a:r>
              <a:rPr lang="de-DE" sz="1900" dirty="0">
                <a:latin typeface="+mn-lt"/>
              </a:rPr>
              <a:t>Ventil zum Stressabbau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4A7CF33-6222-4C1C-867D-37CD29400103}"/>
              </a:ext>
            </a:extLst>
          </p:cNvPr>
          <p:cNvSpPr txBox="1"/>
          <p:nvPr/>
        </p:nvSpPr>
        <p:spPr>
          <a:xfrm>
            <a:off x="3917766" y="4142601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(8)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AEB7EFD-2BD2-4169-A9C3-7B892DB11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26" y="1044072"/>
            <a:ext cx="3152215" cy="315221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14AFC4E-1A9E-4A8D-848E-0DE46502348E}"/>
              </a:ext>
            </a:extLst>
          </p:cNvPr>
          <p:cNvSpPr txBox="1"/>
          <p:nvPr/>
        </p:nvSpPr>
        <p:spPr>
          <a:xfrm>
            <a:off x="8457313" y="2286410"/>
            <a:ext cx="677108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Gartenarbeit und Gesundheit</a:t>
            </a:r>
          </a:p>
        </p:txBody>
      </p:sp>
    </p:spTree>
    <p:extLst>
      <p:ext uri="{BB962C8B-B14F-4D97-AF65-F5344CB8AC3E}">
        <p14:creationId xmlns:p14="http://schemas.microsoft.com/office/powerpoint/2010/main" val="38598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5F897DC-2147-42D7-A800-2A1D81FDD0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49" y="368710"/>
            <a:ext cx="7032763" cy="4455081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0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2020, mit Elementen von Brgfx/Macrovector_official/Freepik.com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https://de.freepik.com/vektoren-kostenlos/tick-konzept-weissen-hintergrund_3755706.htm#page=1&amp;query=zecke&amp;position=0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https://de.freepik.com/vektoren-kostenlos/exterminator-pest-control-flat-icons-set_4411886.htm#page=1&amp;query=pest%20control&amp;position=6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https://de.freepik.com/vektoren-kostenlos/insekt-silhouette-kollektion_3971505.htm#page=1&amp;query=m%C3%BCcke%20freepik&amp;position=8.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0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2021, Datengrundlage: https://survstat.rki.de/Content/Query/Create.aspx, Zugriff am 17.06.2021.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0"/>
              <a:tabLst>
                <a:tab pos="457200" algn="l"/>
              </a:tabLst>
            </a:pP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Catkin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/Pixabay.com.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0"/>
              <a:tabLst>
                <a:tab pos="457200" algn="l"/>
              </a:tabLst>
            </a:pP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Górecki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J./Pixabay.com.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0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Freitag, P./Pixelio.de.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0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2020, mit Elementen von Freepik.com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https://de.freepik.com/vektoren-kostenlos/insekt-silhouette-kollektion_3971505.htm#page=1&amp;query=m%C3%BCcke%20freepik&amp;position=8. Zugriff am 02.02.2021.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Datengrundlage: </a:t>
            </a: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Amrein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Martin &amp; Forster, Elisa,2017: Die Stechmücke: Das gefährlichste Tier der Welt. NZZ am Sonntag, 07.07.2017.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https://nzzas.nzz.ch/wissen/die-stechmuecke-das-gefaehrlichste-tier-der-welt-ld.1304852?reduced=true.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40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Wikiimages/Pixabay.com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0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Lipso_Kozerga/Pixabay.com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0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Freepik.com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https://de.freepik.com/vektoren-kostenlos/warnzeichen-des-moskitos-mit-flachem-design_3243218.htm#page=3&amp;query=pest+control&amp;position=6.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0"/>
              <a:tabLst>
                <a:tab pos="457200" algn="l"/>
              </a:tabLst>
            </a:pPr>
            <a:endParaRPr lang="de-D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" indent="0">
              <a:buNone/>
            </a:pPr>
            <a:endParaRPr lang="de-DE" sz="10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B5DEAFF-0900-4721-BD39-C81293A1BAF1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Abbildungen</a:t>
            </a:r>
          </a:p>
        </p:txBody>
      </p:sp>
    </p:spTree>
    <p:extLst>
      <p:ext uri="{BB962C8B-B14F-4D97-AF65-F5344CB8AC3E}">
        <p14:creationId xmlns:p14="http://schemas.microsoft.com/office/powerpoint/2010/main" val="40072306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3369533-DFAD-408F-BAD6-91B545AE87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412954"/>
            <a:ext cx="6576732" cy="4645743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9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Stories/Freepik.com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https://de.freepik.com/vektoren-kostenlos/aerztekonzeptillustration_7191136.htm#query=arzt&amp;position=33.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9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9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Stories/Freepik.com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https://de.freepik.com/vektoren-kostenlos/gartenkonzeptillustration_7070390.htm#page=1&amp;query=gartenarbeit&amp;position=19.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9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2020, mit Elementen von Macrovector/Freepik.com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https://de.freepik.com/vektoren-kostenlos/kranker-charakterkopfschmerz_1530370.htm#page=26&amp;query=fieber&amp;position=16.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9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Freepik.com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https://de.freepik.com/vektoren-kostenlos/reiseelementsammlung-mit-flachem-design_2325620.htm#page=4&amp;query=sonnencreme&amp;position=44.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9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Freepik.com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https://de.freepik.com/vektoren-kostenlos/reiseelementsammlung-mit-flachem-design_2325620.htm#page=4&amp;query=sonnencreme&amp;position=44.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9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Pikisuperstar/Freepik.com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https://de.freepik.com/vektoren-kostenlos/anordnung-von-elementen-fuer-die-landwirtschaft_5295210.htm#page=4&amp;query=Pikisuperstar+garten&amp;position=15.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9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Freepik.com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https://de.freepik.com/vektoren-kostenlos/reiseelementsammlung-mit-flachem-design_2325620.htm#page=4&amp;query=sonnencreme&amp;position=44. Zugriff am 02.02.2021.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4F21617-9D46-4B4B-9A9E-68E9E9AD8A73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Abbildungen</a:t>
            </a:r>
          </a:p>
        </p:txBody>
      </p:sp>
    </p:spTree>
    <p:extLst>
      <p:ext uri="{BB962C8B-B14F-4D97-AF65-F5344CB8AC3E}">
        <p14:creationId xmlns:p14="http://schemas.microsoft.com/office/powerpoint/2010/main" val="26686284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FDD7D57-12BA-4084-958B-9346D7C3F8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533401"/>
            <a:ext cx="6576732" cy="3684637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57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Brgfx/Freepik.com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https://de.freepik.com/vektoren-kostenlos/trinken_1347303.htm#page=1&amp;query=getr%C3%A4nke&amp;position=11.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57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Macrovector/Freepik.com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https://de.freepik.com/vektoren-kostenlos/gemuese-ikonen-flach_1531146.htm#page=1&amp;query=tomate&amp;position=25.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57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Brgfx/Freepik.com 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https://de.freepik.com/vektoren-kostenlos/trinken_1347303.htm#page=1&amp;query=getr%C3%A4nke&amp;position=11.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57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Macrovector/Freepik.com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https://de.freepik.com/vektoren-kostenlos/gemuese-ikonen-flach_1531146.htm#page=1&amp;query=tomate&amp;position=25.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57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Brgfx/Freepik.com 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https://de.freepik.com/vektoren-kostenlos/trinken_1347303.htm#page=1&amp;query=getr%C3%A4nke&amp;position=11.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57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Macrovector_official/Freepik.com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https://de.freepik.com/vektoren-kostenlos/wasserikonen-eingestellt_4411626.htm#page=1&amp;query=glas&amp;position=46.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57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Fotoroyality/Freepik.com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https://de.freepik.com/vektoren-kostenlos/obst-ikonen-sammlung_1041748.htm#page=1&amp;query=wassermelone&amp;position=12. Zugriff am 02.02.2021.</a:t>
            </a:r>
          </a:p>
          <a:p>
            <a:endParaRPr lang="de-DE" sz="1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633A14C-5073-4A7E-81A5-684AB1D5F535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Abbildungen</a:t>
            </a:r>
          </a:p>
        </p:txBody>
      </p:sp>
    </p:spTree>
    <p:extLst>
      <p:ext uri="{BB962C8B-B14F-4D97-AF65-F5344CB8AC3E}">
        <p14:creationId xmlns:p14="http://schemas.microsoft.com/office/powerpoint/2010/main" val="34471268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FDD7D57-12BA-4084-958B-9346D7C3F8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533401"/>
            <a:ext cx="6576732" cy="3684637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64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Stories/Freepik.com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https://de.freepik.com/vektoren-kostenlos/flaschenwasser-konzeptillustration_8426449.htm#page=1&amp;query=trinken&amp;position=26 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64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Rawpixel/Freepik.com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https://de.freepik.com/fotos-kostenlos/sun-der-durch-baumblaetter-spaeht_3216832.htm#page=3&amp;query=baum+rawpixel&amp;position=30.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64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Verändert nach Freepik.com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https://de.freepik.com/vektoren-kostenlos/rette-das-planetenkonzept-mit-menschen-die-vegetation-pflanzen_7824974.htm#page=2&amp;query=nachhaltigkeit&amp;position=3. Zugriff am 02.02.2021.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64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Stiele, V. &amp; Fröhler, L., 2020, mit Elementen von </a:t>
            </a: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Mayapujiati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/Open-Clipart-</a:t>
            </a: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Vectors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Riasan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/Pixabay.com. Zugriff am 02.02.2021.</a:t>
            </a:r>
          </a:p>
          <a:p>
            <a:pPr marL="2381" indent="0">
              <a:buNone/>
            </a:pPr>
            <a:endParaRPr lang="de-DE" sz="1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633A14C-5073-4A7E-81A5-684AB1D5F535}"/>
              </a:ext>
            </a:extLst>
          </p:cNvPr>
          <p:cNvSpPr txBox="1"/>
          <p:nvPr/>
        </p:nvSpPr>
        <p:spPr>
          <a:xfrm>
            <a:off x="8565034" y="2286410"/>
            <a:ext cx="461665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Abbildungen</a:t>
            </a:r>
          </a:p>
        </p:txBody>
      </p:sp>
    </p:spTree>
    <p:extLst>
      <p:ext uri="{BB962C8B-B14F-4D97-AF65-F5344CB8AC3E}">
        <p14:creationId xmlns:p14="http://schemas.microsoft.com/office/powerpoint/2010/main" val="3603943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53444F3-5397-415F-B5BD-A799B7A892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Gärtnern im Klimawandel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82C8B09-0080-4654-9BB1-23B9D54173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219200"/>
            <a:ext cx="3088304" cy="3273789"/>
          </a:xfrm>
        </p:spPr>
        <p:txBody>
          <a:bodyPr>
            <a:normAutofit/>
          </a:bodyPr>
          <a:lstStyle/>
          <a:p>
            <a:pPr marL="361950" indent="-3603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Gärtnern kann sich äußerst </a:t>
            </a:r>
            <a:r>
              <a:rPr lang="de-DE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positiv</a:t>
            </a: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auf das </a:t>
            </a:r>
            <a:r>
              <a:rPr lang="de-DE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körperliche und geistige Wohlbefinden </a:t>
            </a: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auswirken</a:t>
            </a:r>
          </a:p>
          <a:p>
            <a:pPr marL="361950" indent="-3603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Infolge des </a:t>
            </a:r>
            <a:r>
              <a:rPr lang="de-DE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Klimawandels</a:t>
            </a: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sollte man sich jedoch über </a:t>
            </a:r>
            <a:r>
              <a:rPr lang="de-DE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mögliche gesundheitliche Belastungen </a:t>
            </a: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 Klaren sein und entsprechend darauf reagieren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de-DE" sz="19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F081EB2-BFFC-4DB8-B97A-A865B0E18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678" y="2286410"/>
            <a:ext cx="3283360" cy="252670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6F7D45D-4A73-46B0-B522-0A7C4D9800B3}"/>
              </a:ext>
            </a:extLst>
          </p:cNvPr>
          <p:cNvSpPr txBox="1"/>
          <p:nvPr/>
        </p:nvSpPr>
        <p:spPr>
          <a:xfrm>
            <a:off x="8457313" y="2286410"/>
            <a:ext cx="677108" cy="218492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Gartenarbeit und Gesundheit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75D685A-87BB-46C2-A95E-F83A7F648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818" y="821819"/>
            <a:ext cx="1114659" cy="109510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BC6B3F0-CCFB-4CCE-9E7E-6849F421A44B}"/>
              </a:ext>
            </a:extLst>
          </p:cNvPr>
          <p:cNvSpPr txBox="1"/>
          <p:nvPr/>
        </p:nvSpPr>
        <p:spPr>
          <a:xfrm>
            <a:off x="7783568" y="4705389"/>
            <a:ext cx="346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(9)</a:t>
            </a:r>
          </a:p>
        </p:txBody>
      </p:sp>
    </p:spTree>
    <p:extLst>
      <p:ext uri="{BB962C8B-B14F-4D97-AF65-F5344CB8AC3E}">
        <p14:creationId xmlns:p14="http://schemas.microsoft.com/office/powerpoint/2010/main" val="2507550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AA8CF79-2466-4FD7-BA80-A066B09F58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2. Klimawandel und Gesundheit</a:t>
            </a:r>
          </a:p>
        </p:txBody>
      </p:sp>
    </p:spTree>
    <p:extLst>
      <p:ext uri="{BB962C8B-B14F-4D97-AF65-F5344CB8AC3E}">
        <p14:creationId xmlns:p14="http://schemas.microsoft.com/office/powerpoint/2010/main" val="2753651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24F3EAA-82D8-439A-8407-3B72FC4C67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0000" y="900000"/>
            <a:ext cx="7434000" cy="452438"/>
          </a:xfrm>
        </p:spPr>
        <p:txBody>
          <a:bodyPr/>
          <a:lstStyle/>
          <a:p>
            <a:r>
              <a:rPr lang="de-DE" sz="3200" dirty="0"/>
              <a:t>2.1  Hitze</a:t>
            </a:r>
          </a:p>
        </p:txBody>
      </p:sp>
    </p:spTree>
    <p:extLst>
      <p:ext uri="{BB962C8B-B14F-4D97-AF65-F5344CB8AC3E}">
        <p14:creationId xmlns:p14="http://schemas.microsoft.com/office/powerpoint/2010/main" val="3062137101"/>
      </p:ext>
    </p:extLst>
  </p:cSld>
  <p:clrMapOvr>
    <a:masterClrMapping/>
  </p:clrMapOvr>
</p:sld>
</file>

<file path=ppt/theme/theme1.xml><?xml version="1.0" encoding="utf-8"?>
<a:theme xmlns:a="http://schemas.openxmlformats.org/drawingml/2006/main" name="Titel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9D6559FA-267F-9446-B0A8-85C2A46B58F6}"/>
    </a:ext>
  </a:extLst>
</a:theme>
</file>

<file path=ppt/theme/theme2.xml><?xml version="1.0" encoding="utf-8"?>
<a:theme xmlns:a="http://schemas.openxmlformats.org/drawingml/2006/main" name="1_Inhalt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marL="0" marR="0" indent="0" algn="ctr" defTabSz="3429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 typeface="Arial" pitchFamily="-110" charset="0"/>
          <a:buNone/>
          <a:tabLst/>
          <a:defRPr sz="1100" b="1" dirty="0" smtClean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ea typeface="Fira Sans" panose="020B0503050000020004" pitchFamily="34" charset="0"/>
            <a:cs typeface="Arial" panose="020B0604020202020204" pitchFamily="34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3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BD746CCE-B605-1C44-93A6-608AAB6B8799}"/>
    </a:ext>
  </a:extLst>
</a:theme>
</file>

<file path=ppt/theme/theme3.xml><?xml version="1.0" encoding="utf-8"?>
<a:theme xmlns:a="http://schemas.openxmlformats.org/drawingml/2006/main" name="Trennseite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1A5FE0C5-848A-AB4F-A096-E3C00C82C9E3}"/>
    </a:ext>
  </a:extLst>
</a:theme>
</file>

<file path=ppt/theme/theme4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2845</Words>
  <Application>Microsoft Office PowerPoint</Application>
  <PresentationFormat>Bildschirmpräsentation (16:9)</PresentationFormat>
  <Paragraphs>510</Paragraphs>
  <Slides>63</Slides>
  <Notes>52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63</vt:i4>
      </vt:variant>
    </vt:vector>
  </HeadingPairs>
  <TitlesOfParts>
    <vt:vector size="78" baseType="lpstr">
      <vt:lpstr>ＭＳ Ｐゴシック</vt:lpstr>
      <vt:lpstr>Arial</vt:lpstr>
      <vt:lpstr>Calibri</vt:lpstr>
      <vt:lpstr>Calibri Light</vt:lpstr>
      <vt:lpstr>Fira Sans</vt:lpstr>
      <vt:lpstr>Lucida Grande</vt:lpstr>
      <vt:lpstr>Segoe UI</vt:lpstr>
      <vt:lpstr>Symbol</vt:lpstr>
      <vt:lpstr>Systemschrift</vt:lpstr>
      <vt:lpstr>Times New Roman</vt:lpstr>
      <vt:lpstr>Wingdings</vt:lpstr>
      <vt:lpstr>Titel</vt:lpstr>
      <vt:lpstr>1_Inhalt</vt:lpstr>
      <vt:lpstr>Trennseite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User</dc:creator>
  <cp:lastModifiedBy>xxxxx</cp:lastModifiedBy>
  <cp:revision>203</cp:revision>
  <dcterms:created xsi:type="dcterms:W3CDTF">2020-08-10T10:25:04Z</dcterms:created>
  <dcterms:modified xsi:type="dcterms:W3CDTF">2022-03-11T14:57:45Z</dcterms:modified>
</cp:coreProperties>
</file>