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8" r:id="rId2"/>
  </p:sldIdLst>
  <p:sldSz cx="30279975" cy="42808525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3" orient="horz" pos="26093" userDrawn="1">
          <p15:clr>
            <a:srgbClr val="A4A3A4"/>
          </p15:clr>
        </p15:guide>
        <p15:guide id="5" orient="horz" pos="2007" userDrawn="1">
          <p15:clr>
            <a:srgbClr val="A4A3A4"/>
          </p15:clr>
        </p15:guide>
        <p15:guide id="6" orient="horz" pos="18745" userDrawn="1">
          <p15:clr>
            <a:srgbClr val="A4A3A4"/>
          </p15:clr>
        </p15:guide>
        <p15:guide id="7" orient="horz" pos="19471" userDrawn="1">
          <p15:clr>
            <a:srgbClr val="A4A3A4"/>
          </p15:clr>
        </p15:guide>
        <p15:guide id="10" pos="873" userDrawn="1">
          <p15:clr>
            <a:srgbClr val="A4A3A4"/>
          </p15:clr>
        </p15:guide>
        <p15:guide id="16" orient="horz" pos="17792">
          <p15:clr>
            <a:srgbClr val="A4A3A4"/>
          </p15:clr>
        </p15:guide>
        <p15:guide id="19" orient="horz" pos="1100" userDrawn="1">
          <p15:clr>
            <a:srgbClr val="A4A3A4"/>
          </p15:clr>
        </p15:guide>
        <p15:guide id="20" orient="horz" pos="17974" userDrawn="1">
          <p15:clr>
            <a:srgbClr val="A4A3A4"/>
          </p15:clr>
        </p15:guide>
        <p15:guide id="21" orient="horz" pos="12984" userDrawn="1">
          <p15:clr>
            <a:srgbClr val="A4A3A4"/>
          </p15:clr>
        </p15:guide>
        <p15:guide id="22" pos="18201" userDrawn="1">
          <p15:clr>
            <a:srgbClr val="A4A3A4"/>
          </p15:clr>
        </p15:guide>
        <p15:guide id="23" pos="9492" userDrawn="1">
          <p15:clr>
            <a:srgbClr val="A4A3A4"/>
          </p15:clr>
        </p15:guide>
        <p15:guide id="24" orient="horz" pos="7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800"/>
    <a:srgbClr val="C6DC9A"/>
    <a:srgbClr val="FF9900"/>
    <a:srgbClr val="FF420E"/>
    <a:srgbClr val="33CC33"/>
    <a:srgbClr val="663300"/>
    <a:srgbClr val="00FF00"/>
    <a:srgbClr val="B5A68E"/>
    <a:srgbClr val="D1C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5256" autoAdjust="0"/>
  </p:normalViewPr>
  <p:slideViewPr>
    <p:cSldViewPr>
      <p:cViewPr varScale="1">
        <p:scale>
          <a:sx n="16" d="100"/>
          <a:sy n="16" d="100"/>
        </p:scale>
        <p:origin x="1932" y="114"/>
      </p:cViewPr>
      <p:guideLst>
        <p:guide orient="horz" pos="26093"/>
        <p:guide orient="horz" pos="2007"/>
        <p:guide orient="horz" pos="18745"/>
        <p:guide orient="horz" pos="19471"/>
        <p:guide pos="873"/>
        <p:guide orient="horz" pos="17792"/>
        <p:guide orient="horz" pos="1100"/>
        <p:guide orient="horz" pos="17974"/>
        <p:guide orient="horz" pos="12984"/>
        <p:guide pos="18201"/>
        <p:guide pos="9492"/>
        <p:guide orient="horz" pos="7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82800" y="746125"/>
            <a:ext cx="26320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fld id="{4F5C75F6-FCB4-44D4-9F66-72CDB7927FC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7795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1713" y="13298488"/>
            <a:ext cx="25736550" cy="91757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838" y="24258588"/>
            <a:ext cx="21196300" cy="109394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4784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735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799550" y="6116638"/>
            <a:ext cx="6665913" cy="334343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8638" y="6116638"/>
            <a:ext cx="19848512" cy="3343433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889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957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2363" y="27508200"/>
            <a:ext cx="25738137" cy="85026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2363" y="18143538"/>
            <a:ext cx="25738137" cy="93646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795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8638" y="17633950"/>
            <a:ext cx="13257212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08250" y="17633950"/>
            <a:ext cx="13257213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105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51025" cy="71342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475" y="9582150"/>
            <a:ext cx="13377863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475" y="13576300"/>
            <a:ext cx="13377863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81288" y="9582150"/>
            <a:ext cx="13384212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81288" y="13576300"/>
            <a:ext cx="13384212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254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7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9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04975"/>
            <a:ext cx="9961563" cy="725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7988" y="1704975"/>
            <a:ext cx="16927512" cy="36534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475" y="8958263"/>
            <a:ext cx="9961563" cy="29281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66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663" y="29965650"/>
            <a:ext cx="18167350" cy="3538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5663" y="3824288"/>
            <a:ext cx="18167350" cy="25685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5663" y="33504188"/>
            <a:ext cx="18167350" cy="502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980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6116638"/>
            <a:ext cx="266668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8638" y="17633950"/>
            <a:ext cx="26666825" cy="2191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8638" y="39550975"/>
            <a:ext cx="266668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0" bIns="36000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2500">
                <a:solidFill>
                  <a:srgbClr val="71AD2A"/>
                </a:solidFill>
                <a:latin typeface="Univers" pitchFamily="34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04A7C0-6C17-4EDE-BA30-B7744CCE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1"/>
          <a:stretch/>
        </p:blipFill>
        <p:spPr>
          <a:xfrm>
            <a:off x="15122408" y="38805696"/>
            <a:ext cx="9304469" cy="13359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8CF0FA-16E3-4FB7-BB23-7F7C1A6B25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97158" y="39159174"/>
            <a:ext cx="6789919" cy="9200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02992" y="39159174"/>
            <a:ext cx="2303501" cy="9824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2pPr>
      <a:lvl3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3pPr>
      <a:lvl4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4pPr>
      <a:lvl5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5pPr>
      <a:lvl6pPr marL="4572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6pPr>
      <a:lvl7pPr marL="9144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7pPr>
      <a:lvl8pPr marL="13716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8pPr>
      <a:lvl9pPr marL="18288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9pPr>
    </p:titleStyle>
    <p:bodyStyle>
      <a:lvl1pPr marL="1563688" indent="-1563688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3392488" indent="-1304925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2pPr>
      <a:lvl3pPr marL="5219700" indent="-104616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3pPr>
      <a:lvl4pPr marL="7307263" indent="-103981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4pPr>
      <a:lvl5pPr marL="9394825" indent="-1041400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5pPr>
      <a:lvl6pPr marL="98520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6pPr>
      <a:lvl7pPr marL="103092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7pPr>
      <a:lvl8pPr marL="107664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8pPr>
      <a:lvl9pPr marL="112236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90D6779-4A96-4ACD-BFAC-6E1060109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13033" r="10087" b="14145"/>
          <a:stretch/>
        </p:blipFill>
        <p:spPr>
          <a:xfrm>
            <a:off x="20563124" y="1477802"/>
            <a:ext cx="8330964" cy="789268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8F53BA3-1665-4CCC-B2CC-8DF48A2F56BF}"/>
              </a:ext>
            </a:extLst>
          </p:cNvPr>
          <p:cNvSpPr/>
          <p:nvPr/>
        </p:nvSpPr>
        <p:spPr bwMode="auto">
          <a:xfrm>
            <a:off x="1552830" y="40859102"/>
            <a:ext cx="22937810" cy="1061509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A54D2E4-7E95-4B4B-B537-4E98B1FB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830" y="40957828"/>
            <a:ext cx="22937809" cy="864056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4320"/>
              </a:lnSpc>
              <a:spcAft>
                <a:spcPts val="600"/>
              </a:spcAft>
            </a:pPr>
            <a:r>
              <a:rPr lang="de-DE" altLang="de-DE" sz="40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GartenKlimA</a:t>
            </a:r>
            <a:r>
              <a:rPr lang="de-DE" altLang="de-DE" sz="4000" b="1" dirty="0">
                <a:solidFill>
                  <a:schemeClr val="bg1"/>
                </a:solidFill>
                <a:latin typeface="Arial" panose="020B0604020202020204" pitchFamily="34" charset="0"/>
              </a:rPr>
              <a:t> – Klimawandel im Freizeitgartenbau – mehr unter www.garten-klima.de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89D163-9D89-4F59-9CE2-B014A68161E5}"/>
              </a:ext>
            </a:extLst>
          </p:cNvPr>
          <p:cNvSpPr/>
          <p:nvPr/>
        </p:nvSpPr>
        <p:spPr bwMode="auto">
          <a:xfrm>
            <a:off x="25347676" y="38694692"/>
            <a:ext cx="3546412" cy="3127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743F18-4FFA-4402-AA5C-43293826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7"/>
          <a:stretch/>
        </p:blipFill>
        <p:spPr>
          <a:xfrm>
            <a:off x="25089106" y="38762832"/>
            <a:ext cx="3206515" cy="3195322"/>
          </a:xfrm>
          <a:prstGeom prst="rect">
            <a:avLst/>
          </a:prstGeom>
          <a:noFill/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C7F5F367-1800-465A-8491-1E9825D1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3" y="1477802"/>
            <a:ext cx="19376574" cy="160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115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GartenKlimA</a:t>
            </a:r>
            <a:r>
              <a:rPr lang="en-US" altLang="de-DE" sz="115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Klimawandel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Freizeitgartenbau</a:t>
            </a:r>
            <a:endParaRPr lang="en-US" altLang="de-DE" sz="96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06651F62-CE0C-4C08-8265-2D90BB234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056" y="6440915"/>
            <a:ext cx="13414318" cy="282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10: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Gartenarbeit</a:t>
            </a: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Gesundheit</a:t>
            </a:r>
            <a:endParaRPr lang="en-US" altLang="de-DE" sz="80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6D654A9-3E4A-44CD-978B-47DF85DCF341}"/>
              </a:ext>
            </a:extLst>
          </p:cNvPr>
          <p:cNvSpPr txBox="1"/>
          <p:nvPr/>
        </p:nvSpPr>
        <p:spPr>
          <a:xfrm>
            <a:off x="0" y="7578342"/>
            <a:ext cx="492443" cy="351066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Bildnachweis: (1, 3, 6) Fröhler, L.; (2)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mit Elementen von Mayapujiati/Open-Clipart-Vectors/Riasan/Pixabay.com; Pixel2013/Pixabay.com; (4) 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Derma.Plus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(5)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Macrovector_official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/Freepik.com; (7) Fröhler, L., mit Elementen von </a:t>
            </a:r>
            <a:r>
              <a:rPr lang="de-DE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DCB31A4A-A395-43B2-9801-34E0D1A6B11C}"/>
              </a:ext>
            </a:extLst>
          </p:cNvPr>
          <p:cNvSpPr/>
          <p:nvPr/>
        </p:nvSpPr>
        <p:spPr bwMode="auto">
          <a:xfrm>
            <a:off x="1380193" y="10814726"/>
            <a:ext cx="12423571" cy="6052905"/>
          </a:xfrm>
          <a:prstGeom prst="roundRect">
            <a:avLst>
              <a:gd name="adj" fmla="val 11377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5E828E30-C8F7-43E8-BA52-D98E70DFF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038" y="11321656"/>
            <a:ext cx="12189759" cy="5039046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Gärtnern und die damit verbundene Bewegung an der frischen Luft wirken sich positiv auf Körper und Geist aus.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Infolge des Klimawandels nehmen aber auch gesundheitliche Belastungen zu.</a:t>
            </a:r>
          </a:p>
        </p:txBody>
      </p:sp>
      <p:sp>
        <p:nvSpPr>
          <p:cNvPr id="75" name="Text Box 11">
            <a:extLst>
              <a:ext uri="{FF2B5EF4-FFF2-40B4-BE49-F238E27FC236}">
                <a16:creationId xmlns:a16="http://schemas.microsoft.com/office/drawing/2014/main" id="{DF2CF4FD-5A1B-4325-821B-2FF762244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3" y="18020965"/>
            <a:ext cx="18327148" cy="125672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Gesundheitliche Belastungen durch den Klimawandel</a:t>
            </a:r>
            <a:endParaRPr lang="de-DE" sz="60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Rechteck: abgerundete Ecken 77">
            <a:extLst>
              <a:ext uri="{FF2B5EF4-FFF2-40B4-BE49-F238E27FC236}">
                <a16:creationId xmlns:a16="http://schemas.microsoft.com/office/drawing/2014/main" id="{8A0EF29B-91D8-4AA3-90B0-DA54D1FBB4C9}"/>
              </a:ext>
            </a:extLst>
          </p:cNvPr>
          <p:cNvSpPr/>
          <p:nvPr/>
        </p:nvSpPr>
        <p:spPr bwMode="auto">
          <a:xfrm>
            <a:off x="15513543" y="20035112"/>
            <a:ext cx="12782078" cy="17787430"/>
          </a:xfrm>
          <a:prstGeom prst="roundRect">
            <a:avLst>
              <a:gd name="adj" fmla="val 11377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2C7E1714-105C-41FB-BDB7-5C843ABBE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 r="5152" b="3570"/>
          <a:stretch/>
        </p:blipFill>
        <p:spPr>
          <a:xfrm>
            <a:off x="1527031" y="5187347"/>
            <a:ext cx="3960000" cy="40950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4E7DEC8-B1D0-45FD-BE3F-B330728C85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11" t="22130" r="3272" b="6614"/>
          <a:stretch/>
        </p:blipFill>
        <p:spPr>
          <a:xfrm>
            <a:off x="15569367" y="10814727"/>
            <a:ext cx="12782078" cy="6054444"/>
          </a:xfrm>
          <a:prstGeom prst="roundRect">
            <a:avLst>
              <a:gd name="adj" fmla="val 900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773CDB9-24A6-4AC2-BD76-9D73915C3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763" y="28253974"/>
            <a:ext cx="7807485" cy="956856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2FDEBBD-994E-4F20-9B71-CE311FA85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7247" y="28099903"/>
            <a:ext cx="4644916" cy="417414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4F14507-0F9A-41AD-A66A-8EA226E78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3354" y="33648396"/>
            <a:ext cx="4772702" cy="417414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C884210-F1EF-4ACF-A6BF-8CB3D80B3F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0193" y="19964062"/>
            <a:ext cx="13386241" cy="6761494"/>
          </a:xfrm>
          <a:prstGeom prst="rect">
            <a:avLst/>
          </a:prstGeom>
        </p:spPr>
      </p:pic>
      <p:sp>
        <p:nvSpPr>
          <p:cNvPr id="40" name="Text Box 11">
            <a:extLst>
              <a:ext uri="{FF2B5EF4-FFF2-40B4-BE49-F238E27FC236}">
                <a16:creationId xmlns:a16="http://schemas.microsoft.com/office/drawing/2014/main" id="{EF79D3DB-CBCC-4E8D-B0A0-1220B2A18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3979" y="20540142"/>
            <a:ext cx="12232508" cy="18257279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Zunehmende</a:t>
            </a: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Hitzewellen</a:t>
            </a:r>
          </a:p>
          <a:p>
            <a:pPr marL="1524000" lvl="1" indent="-7810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Belastung des Herz-Kreislauf-Systems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Intensive </a:t>
            </a: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UV-Strahlung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24000" lvl="1" indent="-7810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Ursache für Sonnenbrand und Hautkrebs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Pollenbelastung</a:t>
            </a:r>
          </a:p>
          <a:p>
            <a:pPr marL="1524000" lvl="1" indent="-78105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Allergiker leiden länger und heftiger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Luftschadstoffe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wie Feinstaub oder bodennahes Ozon </a:t>
            </a:r>
          </a:p>
          <a:p>
            <a:pPr marL="1524000" lvl="1" indent="-78105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Anreicherung in der Luft bei anhaltenden Hitze- und Trockenperioden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b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Krankheitserreger </a:t>
            </a: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–</a:t>
            </a:r>
            <a:r>
              <a:rPr lang="de-DE" sz="5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überträger</a:t>
            </a:r>
            <a:endParaRPr lang="de-DE"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428750" lvl="1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Bessere Lebens- und Ausbreitungsbedingungen bei wärmeren Temperaturen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endParaRPr lang="de-DE"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C7F1C4F-9230-4CFB-8E41-E343A779F619}"/>
              </a:ext>
            </a:extLst>
          </p:cNvPr>
          <p:cNvSpPr txBox="1"/>
          <p:nvPr/>
        </p:nvSpPr>
        <p:spPr>
          <a:xfrm>
            <a:off x="5166115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814C24F9-84E2-4A1C-9782-56A420D139B3}"/>
              </a:ext>
            </a:extLst>
          </p:cNvPr>
          <p:cNvSpPr txBox="1"/>
          <p:nvPr/>
        </p:nvSpPr>
        <p:spPr>
          <a:xfrm>
            <a:off x="27503511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EC2A599C-F0E1-4644-87B6-090C16C30506}"/>
              </a:ext>
            </a:extLst>
          </p:cNvPr>
          <p:cNvSpPr txBox="1"/>
          <p:nvPr/>
        </p:nvSpPr>
        <p:spPr>
          <a:xfrm>
            <a:off x="27503510" y="17929451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3234E90-A900-4A18-A41B-77EC4F8BA95E}"/>
              </a:ext>
            </a:extLst>
          </p:cNvPr>
          <p:cNvSpPr txBox="1"/>
          <p:nvPr/>
        </p:nvSpPr>
        <p:spPr>
          <a:xfrm>
            <a:off x="14510863" y="26725556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(4)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9E464394-CDAA-4948-809C-95E7B1296BB5}"/>
              </a:ext>
            </a:extLst>
          </p:cNvPr>
          <p:cNvSpPr txBox="1"/>
          <p:nvPr/>
        </p:nvSpPr>
        <p:spPr>
          <a:xfrm>
            <a:off x="5647735" y="37422432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(5)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8D960F19-6FED-4789-9906-D4FBA20A2CE1}"/>
              </a:ext>
            </a:extLst>
          </p:cNvPr>
          <p:cNvSpPr txBox="1"/>
          <p:nvPr/>
        </p:nvSpPr>
        <p:spPr>
          <a:xfrm>
            <a:off x="14510863" y="3178104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(6)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74C43126-A822-45CA-A831-902447779063}"/>
              </a:ext>
            </a:extLst>
          </p:cNvPr>
          <p:cNvSpPr txBox="1"/>
          <p:nvPr/>
        </p:nvSpPr>
        <p:spPr>
          <a:xfrm>
            <a:off x="14510863" y="37422432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(7)</a:t>
            </a:r>
          </a:p>
        </p:txBody>
      </p:sp>
    </p:spTree>
    <p:extLst>
      <p:ext uri="{BB962C8B-B14F-4D97-AF65-F5344CB8AC3E}">
        <p14:creationId xmlns:p14="http://schemas.microsoft.com/office/powerpoint/2010/main" val="175141623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Univers"/>
        <a:ea typeface=""/>
        <a:cs typeface="Arial"/>
      </a:majorFont>
      <a:minorFont>
        <a:latin typeface="Univer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Application>Microsoft Office PowerPoint</Application>
  <PresentationFormat>Benutzerdefiniert</PresentationFormat>
  <Paragraphs>26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9" baseType="lpstr">
      <vt:lpstr>MS PGothic</vt:lpstr>
      <vt:lpstr>Arial</vt:lpstr>
      <vt:lpstr>Calibri</vt:lpstr>
      <vt:lpstr>Calibri Light</vt:lpstr>
      <vt:lpstr>Times New Roman</vt:lpstr>
      <vt:lpstr>Univers</vt:lpstr>
      <vt:lpstr>Wingdings</vt:lpstr>
      <vt:lpstr>Standarddesign</vt:lpstr>
      <vt:lpstr>PowerPoint-Präsentation</vt:lpstr>
    </vt:vector>
  </TitlesOfParts>
  <Company>FH Weihenstephan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Zentrale Datenverarbeitung</dc:creator>
  <cp:lastModifiedBy>xxxxx</cp:lastModifiedBy>
  <cp:revision>604</cp:revision>
  <cp:lastPrinted>2013-11-07T10:24:37Z</cp:lastPrinted>
  <dcterms:created xsi:type="dcterms:W3CDTF">2010-03-29T08:35:48Z</dcterms:created>
  <dcterms:modified xsi:type="dcterms:W3CDTF">2022-03-11T14:58:24Z</dcterms:modified>
</cp:coreProperties>
</file>